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8" r:id="rId1"/>
  </p:sldMasterIdLst>
  <p:sldIdLst>
    <p:sldId id="256" r:id="rId2"/>
    <p:sldId id="259" r:id="rId3"/>
    <p:sldId id="257" r:id="rId4"/>
    <p:sldId id="258" r:id="rId5"/>
    <p:sldId id="263" r:id="rId6"/>
    <p:sldId id="262" r:id="rId7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6374" autoAdjust="0"/>
  </p:normalViewPr>
  <p:slideViewPr>
    <p:cSldViewPr snapToGrid="0">
      <p:cViewPr varScale="1">
        <p:scale>
          <a:sx n="68" d="100"/>
          <a:sy n="68" d="100"/>
        </p:scale>
        <p:origin x="48" y="1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640AAD-80AF-40E7-BE3F-43D32FC68E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l">
              <a:defRPr sz="6000" b="1" i="0" cap="all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80FBD9-0977-4B2B-9318-30774BB094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E66DA5-7751-4D3D-B753-58DF3B4187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8C2A2A-62DB-40C0-8AE7-CB9B98649B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01EAA4-F44C-4C1F-B8E3-1A3005300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1B787A8-0D67-4B7E-9B48-86BD906AB6B5}"/>
              </a:ext>
            </a:extLst>
          </p:cNvPr>
          <p:cNvCxnSpPr>
            <a:cxnSpLocks/>
          </p:cNvCxnSpPr>
          <p:nvPr/>
        </p:nvCxnSpPr>
        <p:spPr>
          <a:xfrm>
            <a:off x="715890" y="1114050"/>
            <a:ext cx="0" cy="5735637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12044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FDA4224-F4E4-47A4-ACF7-2317493908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679907-DC49-4B86-A34C-C97DBC26A9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DBC8A0-34FC-4B6E-B42B-A721267D89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 i="0" cap="all" spc="1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4B53A7-3209-46A6-9454-F38EAC8F11E7}" type="datetimeFigureOut">
              <a:rPr lang="en-US" smtClean="0"/>
              <a:pPr/>
              <a:t>1/15/2022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9AC0B6-4CC4-4E41-8A4D-F62E17F285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 cap="all" spc="1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C0E9BD-90BD-46AE-8A0D-06796ADB76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i="0" cap="all" spc="1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CE633F-9882-4A5C-83A2-1109D0C732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7078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1.xml"/><Relationship Id="rId7" Type="http://schemas.openxmlformats.org/officeDocument/2006/relationships/hyperlink" Target="https://www.h-ucebnice.cz/knihy/hejny-aritmetika" TargetMode="Externa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hyperlink" Target="http://mdisk.pedf.cuni.cz/SUMA/MaterialyKeStazeni/PublikaceKnihy/25KapitolZDM.pdf" TargetMode="External"/><Relationship Id="rId5" Type="http://schemas.openxmlformats.org/officeDocument/2006/relationships/hyperlink" Target="https://www.preskoly.sk/p/280542-matematika-1-ucebnice-2-dil-pro-1-rocnik-zakladni-skoly/" TargetMode="External"/><Relationship Id="rId4" Type="http://schemas.openxmlformats.org/officeDocument/2006/relationships/hyperlink" Target="https://www.preskoly.sk/p/280541-matematika-1-ucebnice-1-dil-pro-1-rocnik-zakladni-skoly/" TargetMode="External"/><Relationship Id="rId9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-mat.cz/" TargetMode="External"/><Relationship Id="rId2" Type="http://schemas.openxmlformats.org/officeDocument/2006/relationships/hyperlink" Target="https://www.indicia.sk/aktualne-skolenia/hejneho-metoda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158B3569-73B2-4D05-8E95-886A6EE17F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AC80E4EB-97AD-4E68-8F79-0308C7FE6D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3159" y="1377146"/>
            <a:ext cx="4076460" cy="3626217"/>
          </a:xfrm>
        </p:spPr>
        <p:txBody>
          <a:bodyPr anchor="b">
            <a:noAutofit/>
          </a:bodyPr>
          <a:lstStyle/>
          <a:p>
            <a:r>
              <a:rPr lang="sk-SK" sz="4000" dirty="0">
                <a:solidFill>
                  <a:schemeClr val="bg1"/>
                </a:solidFill>
              </a:rPr>
              <a:t>Softvérová podpora vyučovania matematiky </a:t>
            </a:r>
            <a:r>
              <a:rPr lang="sk-SK" sz="4000" dirty="0" err="1">
                <a:solidFill>
                  <a:schemeClr val="bg1"/>
                </a:solidFill>
              </a:rPr>
              <a:t>Hejného</a:t>
            </a:r>
            <a:r>
              <a:rPr lang="sk-SK" sz="4000" dirty="0">
                <a:solidFill>
                  <a:schemeClr val="bg1"/>
                </a:solidFill>
              </a:rPr>
              <a:t> metódou - prostredie Vláčiky</a:t>
            </a:r>
          </a:p>
        </p:txBody>
      </p:sp>
      <p:pic>
        <p:nvPicPr>
          <p:cNvPr id="4" name="Picture 3" descr="Mozaika so farebná geometrické tvary">
            <a:extLst>
              <a:ext uri="{FF2B5EF4-FFF2-40B4-BE49-F238E27FC236}">
                <a16:creationId xmlns:a16="http://schemas.microsoft.com/office/drawing/2014/main" id="{264D11E6-459B-4C8B-AD0E-ACA46B9AD8A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alphaModFix amt="51000"/>
          </a:blip>
          <a:srcRect r="29783"/>
          <a:stretch/>
        </p:blipFill>
        <p:spPr>
          <a:xfrm>
            <a:off x="5457027" y="10"/>
            <a:ext cx="6734973" cy="6857990"/>
          </a:xfrm>
          <a:prstGeom prst="rect">
            <a:avLst/>
          </a:prstGeom>
        </p:spPr>
      </p:pic>
      <p:sp>
        <p:nvSpPr>
          <p:cNvPr id="26" name="Graphic 17">
            <a:extLst>
              <a:ext uri="{FF2B5EF4-FFF2-40B4-BE49-F238E27FC236}">
                <a16:creationId xmlns:a16="http://schemas.microsoft.com/office/drawing/2014/main" id="{B71758F4-3F46-45DA-8AC5-4E508DA080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57736" y="815001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bg1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8" name="Graphic 15">
            <a:extLst>
              <a:ext uri="{FF2B5EF4-FFF2-40B4-BE49-F238E27FC236}">
                <a16:creationId xmlns:a16="http://schemas.microsoft.com/office/drawing/2014/main" id="{8550FED7-7C32-42BB-98DB-30272A6331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16516" y="1044297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bg1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56020367-4FD5-4596-8E10-C5F095CD8D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274341"/>
            <a:ext cx="11353800" cy="0"/>
          </a:xfrm>
          <a:prstGeom prst="line">
            <a:avLst/>
          </a:prstGeom>
          <a:ln w="25400" cap="sq">
            <a:solidFill>
              <a:schemeClr val="bg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38517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158B3569-73B2-4D05-8E95-886A6EE17F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AC80E4EB-97AD-4E68-8F79-0308C7FE6D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3159" y="1377147"/>
            <a:ext cx="4076460" cy="1287396"/>
          </a:xfrm>
        </p:spPr>
        <p:txBody>
          <a:bodyPr anchor="b">
            <a:noAutofit/>
          </a:bodyPr>
          <a:lstStyle/>
          <a:p>
            <a:r>
              <a:rPr lang="sk-SK" sz="4000" dirty="0">
                <a:solidFill>
                  <a:schemeClr val="bg1"/>
                </a:solidFill>
              </a:rPr>
              <a:t>Ciele práce:</a:t>
            </a:r>
            <a:br>
              <a:rPr lang="sk-SK" sz="4000" dirty="0">
                <a:solidFill>
                  <a:schemeClr val="bg1"/>
                </a:solidFill>
              </a:rPr>
            </a:br>
            <a:br>
              <a:rPr lang="sk-SK" sz="1400" dirty="0">
                <a:solidFill>
                  <a:schemeClr val="bg1"/>
                </a:solidFill>
              </a:rPr>
            </a:br>
            <a:r>
              <a:rPr lang="sk-SK" sz="1400" dirty="0">
                <a:solidFill>
                  <a:schemeClr val="bg1"/>
                </a:solidFill>
              </a:rPr>
              <a:t>Aplikácia pre mobily a desktopy určená na naučenie matematických konceptov za pomoci </a:t>
            </a:r>
            <a:r>
              <a:rPr lang="sk-SK" sz="1400" dirty="0" err="1">
                <a:solidFill>
                  <a:schemeClr val="bg1"/>
                </a:solidFill>
              </a:rPr>
              <a:t>hejného</a:t>
            </a:r>
            <a:r>
              <a:rPr lang="sk-SK" sz="1400" dirty="0">
                <a:solidFill>
                  <a:schemeClr val="bg1"/>
                </a:solidFill>
              </a:rPr>
              <a:t> metódy</a:t>
            </a:r>
          </a:p>
        </p:txBody>
      </p:sp>
      <p:pic>
        <p:nvPicPr>
          <p:cNvPr id="4" name="Picture 3" descr="Mozaika so farebná geometrické tvary">
            <a:extLst>
              <a:ext uri="{FF2B5EF4-FFF2-40B4-BE49-F238E27FC236}">
                <a16:creationId xmlns:a16="http://schemas.microsoft.com/office/drawing/2014/main" id="{264D11E6-459B-4C8B-AD0E-ACA46B9AD8A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  <a:alphaModFix amt="51000"/>
          </a:blip>
          <a:srcRect r="29783"/>
          <a:stretch/>
        </p:blipFill>
        <p:spPr>
          <a:xfrm>
            <a:off x="5457027" y="10"/>
            <a:ext cx="6734973" cy="6857990"/>
          </a:xfrm>
          <a:prstGeom prst="rect">
            <a:avLst/>
          </a:prstGeom>
        </p:spPr>
      </p:pic>
      <p:sp>
        <p:nvSpPr>
          <p:cNvPr id="26" name="Graphic 17">
            <a:extLst>
              <a:ext uri="{FF2B5EF4-FFF2-40B4-BE49-F238E27FC236}">
                <a16:creationId xmlns:a16="http://schemas.microsoft.com/office/drawing/2014/main" id="{B71758F4-3F46-45DA-8AC5-4E508DA080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57736" y="815001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bg1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8" name="Graphic 15">
            <a:extLst>
              <a:ext uri="{FF2B5EF4-FFF2-40B4-BE49-F238E27FC236}">
                <a16:creationId xmlns:a16="http://schemas.microsoft.com/office/drawing/2014/main" id="{8550FED7-7C32-42BB-98DB-30272A6331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16516" y="1044297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bg1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56020367-4FD5-4596-8E10-C5F095CD8D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274341"/>
            <a:ext cx="11353800" cy="0"/>
          </a:xfrm>
          <a:prstGeom prst="line">
            <a:avLst/>
          </a:prstGeom>
          <a:ln w="25400" cap="sq">
            <a:solidFill>
              <a:schemeClr val="bg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20211130_110352">
            <a:hlinkClick r:id="" action="ppaction://media"/>
            <a:extLst>
              <a:ext uri="{FF2B5EF4-FFF2-40B4-BE49-F238E27FC236}">
                <a16:creationId xmlns:a16="http://schemas.microsoft.com/office/drawing/2014/main" id="{CBC4F1E0-2542-4B24-A15B-6FC68E1F0DC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922570" y="58365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2590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94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158B3569-73B2-4D05-8E95-886A6EE17F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AC80E4EB-97AD-4E68-8F79-0308C7FE6D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3158" y="1377146"/>
            <a:ext cx="6522041" cy="3626217"/>
          </a:xfrm>
        </p:spPr>
        <p:txBody>
          <a:bodyPr anchor="b">
            <a:noAutofit/>
          </a:bodyPr>
          <a:lstStyle/>
          <a:p>
            <a:r>
              <a:rPr lang="sk-SK" sz="4000" dirty="0">
                <a:solidFill>
                  <a:schemeClr val="bg1"/>
                </a:solidFill>
              </a:rPr>
              <a:t>Pedagogické publikácie - učebnice</a:t>
            </a:r>
            <a:br>
              <a:rPr lang="sk-SK" sz="4000" dirty="0">
                <a:solidFill>
                  <a:schemeClr val="bg1"/>
                </a:solidFill>
              </a:rPr>
            </a:br>
            <a:br>
              <a:rPr lang="sk-SK" sz="4000" dirty="0">
                <a:solidFill>
                  <a:schemeClr val="bg1"/>
                </a:solidFill>
              </a:rPr>
            </a:br>
            <a:r>
              <a:rPr lang="sk-SK" sz="1200" dirty="0" err="1">
                <a:solidFill>
                  <a:schemeClr val="bg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Hejný</a:t>
            </a:r>
            <a:r>
              <a:rPr lang="sk-SK" sz="1200" dirty="0">
                <a:solidFill>
                  <a:schemeClr val="bg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Milan, </a:t>
            </a:r>
            <a:r>
              <a:rPr lang="sk-SK" sz="1200" dirty="0" err="1">
                <a:solidFill>
                  <a:schemeClr val="bg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Jirotková</a:t>
            </a:r>
            <a:r>
              <a:rPr lang="sk-SK" sz="1200" dirty="0">
                <a:solidFill>
                  <a:schemeClr val="bg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Darina, Slezáková-Kratochvílová Jana: Matematika pro 1. ročník základní školy, I. </a:t>
            </a:r>
            <a:r>
              <a:rPr lang="sk-SK" sz="1200" dirty="0" err="1">
                <a:solidFill>
                  <a:schemeClr val="bg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díl</a:t>
            </a:r>
            <a:r>
              <a:rPr lang="sk-SK" sz="1200" dirty="0">
                <a:solidFill>
                  <a:schemeClr val="bg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, Plzeň: </a:t>
            </a:r>
            <a:r>
              <a:rPr lang="sk-SK" sz="1200" dirty="0" err="1">
                <a:solidFill>
                  <a:schemeClr val="bg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Fraus</a:t>
            </a:r>
            <a:r>
              <a:rPr lang="sk-SK" sz="1200" dirty="0">
                <a:solidFill>
                  <a:schemeClr val="bg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, 2007, ISBN 978-80-7238-626-0</a:t>
            </a:r>
            <a:br>
              <a:rPr lang="sk-SK" sz="1200" dirty="0">
                <a:solidFill>
                  <a:schemeClr val="bg1"/>
                </a:solidFill>
              </a:rPr>
            </a:br>
            <a:br>
              <a:rPr lang="sk-SK" sz="1200" dirty="0">
                <a:solidFill>
                  <a:schemeClr val="bg1"/>
                </a:solidFill>
              </a:rPr>
            </a:br>
            <a:r>
              <a:rPr lang="sk-SK" sz="1200" dirty="0" err="1">
                <a:solidFill>
                  <a:schemeClr val="bg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Hejný</a:t>
            </a:r>
            <a:r>
              <a:rPr lang="sk-SK" sz="1200" dirty="0">
                <a:solidFill>
                  <a:schemeClr val="bg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Milan, </a:t>
            </a:r>
            <a:r>
              <a:rPr lang="sk-SK" sz="1200" dirty="0" err="1">
                <a:solidFill>
                  <a:schemeClr val="bg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Jirotková</a:t>
            </a:r>
            <a:r>
              <a:rPr lang="sk-SK" sz="1200" dirty="0">
                <a:solidFill>
                  <a:schemeClr val="bg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Darina, Slezáková-Kratochvílová Jana: Matematika pro 1. ročník základní školy, II. </a:t>
            </a:r>
            <a:r>
              <a:rPr lang="sk-SK" sz="1200" dirty="0" err="1">
                <a:solidFill>
                  <a:schemeClr val="bg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díl</a:t>
            </a:r>
            <a:r>
              <a:rPr lang="sk-SK" sz="1200" dirty="0">
                <a:solidFill>
                  <a:schemeClr val="bg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, Plzeň: </a:t>
            </a:r>
            <a:r>
              <a:rPr lang="sk-SK" sz="1200" dirty="0" err="1">
                <a:solidFill>
                  <a:schemeClr val="bg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Fraus</a:t>
            </a:r>
            <a:r>
              <a:rPr lang="sk-SK" sz="1200" dirty="0">
                <a:solidFill>
                  <a:schemeClr val="bg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, 2012, ISBN 978-80-7238-627-7</a:t>
            </a:r>
            <a:br>
              <a:rPr lang="sk-SK" sz="1200" dirty="0">
                <a:solidFill>
                  <a:schemeClr val="bg1"/>
                </a:solidFill>
              </a:rPr>
            </a:br>
            <a:br>
              <a:rPr lang="sk-SK" sz="1200" dirty="0">
                <a:solidFill>
                  <a:schemeClr val="bg1"/>
                </a:solidFill>
              </a:rPr>
            </a:br>
            <a:r>
              <a:rPr lang="sk-SK" sz="1200" dirty="0" err="1">
                <a:solidFill>
                  <a:schemeClr val="bg1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Hejný</a:t>
            </a:r>
            <a:r>
              <a:rPr lang="sk-SK" sz="1200" dirty="0">
                <a:solidFill>
                  <a:schemeClr val="bg1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Milan, Novotná Jarmila, </a:t>
            </a:r>
            <a:r>
              <a:rPr lang="sk-SK" sz="1200" dirty="0" err="1">
                <a:solidFill>
                  <a:schemeClr val="bg1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Naďa</a:t>
            </a:r>
            <a:r>
              <a:rPr lang="sk-SK" sz="1200" dirty="0">
                <a:solidFill>
                  <a:schemeClr val="bg1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sk-SK" sz="1200" dirty="0" err="1">
                <a:solidFill>
                  <a:schemeClr val="bg1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Vondrová</a:t>
            </a:r>
            <a:r>
              <a:rPr lang="sk-SK" sz="1200" dirty="0">
                <a:solidFill>
                  <a:schemeClr val="bg1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: </a:t>
            </a:r>
            <a:r>
              <a:rPr lang="sk-SK" sz="1200" dirty="0" err="1">
                <a:solidFill>
                  <a:schemeClr val="bg1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Dvacet</a:t>
            </a:r>
            <a:r>
              <a:rPr lang="sk-SK" sz="1200" dirty="0">
                <a:solidFill>
                  <a:schemeClr val="bg1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sk-SK" sz="1200" dirty="0" err="1">
                <a:solidFill>
                  <a:schemeClr val="bg1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pět</a:t>
            </a:r>
            <a:r>
              <a:rPr lang="sk-SK" sz="1200" dirty="0">
                <a:solidFill>
                  <a:schemeClr val="bg1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kapitol z didaktiky matematiky, Praha: Univerzita Karlova v </a:t>
            </a:r>
            <a:r>
              <a:rPr lang="sk-SK" sz="1200" dirty="0" err="1">
                <a:solidFill>
                  <a:schemeClr val="bg1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Praze</a:t>
            </a:r>
            <a:r>
              <a:rPr lang="sk-SK" sz="1200" dirty="0">
                <a:solidFill>
                  <a:schemeClr val="bg1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- Pedagogická fakulta, 2004, ISBN 8072901893</a:t>
            </a:r>
            <a:br>
              <a:rPr lang="sk-SK" sz="1200" dirty="0">
                <a:solidFill>
                  <a:schemeClr val="bg1"/>
                </a:solidFill>
              </a:rPr>
            </a:br>
            <a:br>
              <a:rPr lang="sk-SK" sz="1200" dirty="0">
                <a:solidFill>
                  <a:schemeClr val="bg1"/>
                </a:solidFill>
              </a:rPr>
            </a:br>
            <a:r>
              <a:rPr lang="sk-SK" sz="1200" dirty="0" err="1">
                <a:solidFill>
                  <a:schemeClr val="bg1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Hejný</a:t>
            </a:r>
            <a:r>
              <a:rPr lang="sk-SK" sz="1200" dirty="0">
                <a:solidFill>
                  <a:schemeClr val="bg1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Milan: </a:t>
            </a:r>
            <a:r>
              <a:rPr lang="sk-SK" sz="1200" dirty="0" err="1">
                <a:solidFill>
                  <a:schemeClr val="bg1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Vyučování</a:t>
            </a:r>
            <a:r>
              <a:rPr lang="sk-SK" sz="1200" dirty="0">
                <a:solidFill>
                  <a:schemeClr val="bg1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sk-SK" sz="1200" dirty="0" err="1">
                <a:solidFill>
                  <a:schemeClr val="bg1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matematice</a:t>
            </a:r>
            <a:r>
              <a:rPr lang="sk-SK" sz="1200" dirty="0">
                <a:solidFill>
                  <a:schemeClr val="bg1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orientované na </a:t>
            </a:r>
            <a:r>
              <a:rPr lang="sk-SK" sz="1200" dirty="0" err="1">
                <a:solidFill>
                  <a:schemeClr val="bg1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budování</a:t>
            </a:r>
            <a:r>
              <a:rPr lang="sk-SK" sz="1200" dirty="0">
                <a:solidFill>
                  <a:schemeClr val="bg1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sk-SK" sz="1200" dirty="0" err="1">
                <a:solidFill>
                  <a:schemeClr val="bg1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schémat</a:t>
            </a:r>
            <a:r>
              <a:rPr lang="sk-SK" sz="1200" dirty="0">
                <a:solidFill>
                  <a:schemeClr val="bg1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: aritmetika 1. </a:t>
            </a:r>
            <a:r>
              <a:rPr lang="sk-SK" sz="1200" dirty="0" err="1">
                <a:solidFill>
                  <a:schemeClr val="bg1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stupně</a:t>
            </a:r>
            <a:r>
              <a:rPr lang="sk-SK" sz="1200" dirty="0">
                <a:solidFill>
                  <a:schemeClr val="bg1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, Praha: Univerzita Karlova v </a:t>
            </a:r>
            <a:r>
              <a:rPr lang="sk-SK" sz="1200" dirty="0" err="1">
                <a:solidFill>
                  <a:schemeClr val="bg1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Praze</a:t>
            </a:r>
            <a:r>
              <a:rPr lang="sk-SK" sz="1200" dirty="0">
                <a:solidFill>
                  <a:schemeClr val="bg1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- Pedagogická fakulta, 2014, ISBN 978-80-7290-776-2</a:t>
            </a:r>
            <a:endParaRPr lang="sk-SK" sz="1200" dirty="0">
              <a:solidFill>
                <a:schemeClr val="bg1"/>
              </a:solidFill>
            </a:endParaRPr>
          </a:p>
        </p:txBody>
      </p:sp>
      <p:pic>
        <p:nvPicPr>
          <p:cNvPr id="4" name="Picture 3" descr="Mozaika so farebná geometrické tvary">
            <a:extLst>
              <a:ext uri="{FF2B5EF4-FFF2-40B4-BE49-F238E27FC236}">
                <a16:creationId xmlns:a16="http://schemas.microsoft.com/office/drawing/2014/main" id="{264D11E6-459B-4C8B-AD0E-ACA46B9AD8AA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duotone>
              <a:schemeClr val="accent2">
                <a:shade val="45000"/>
                <a:satMod val="135000"/>
              </a:schemeClr>
              <a:prstClr val="white"/>
            </a:duotone>
            <a:alphaModFix amt="51000"/>
          </a:blip>
          <a:srcRect r="29783"/>
          <a:stretch/>
        </p:blipFill>
        <p:spPr>
          <a:xfrm>
            <a:off x="7590249" y="10"/>
            <a:ext cx="6734973" cy="6857990"/>
          </a:xfrm>
          <a:prstGeom prst="rect">
            <a:avLst/>
          </a:prstGeom>
        </p:spPr>
      </p:pic>
      <p:sp>
        <p:nvSpPr>
          <p:cNvPr id="26" name="Graphic 17">
            <a:extLst>
              <a:ext uri="{FF2B5EF4-FFF2-40B4-BE49-F238E27FC236}">
                <a16:creationId xmlns:a16="http://schemas.microsoft.com/office/drawing/2014/main" id="{B71758F4-3F46-45DA-8AC5-4E508DA080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57736" y="815001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bg1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8" name="Graphic 15">
            <a:extLst>
              <a:ext uri="{FF2B5EF4-FFF2-40B4-BE49-F238E27FC236}">
                <a16:creationId xmlns:a16="http://schemas.microsoft.com/office/drawing/2014/main" id="{8550FED7-7C32-42BB-98DB-30272A6331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16516" y="1044297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bg1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56020367-4FD5-4596-8E10-C5F095CD8D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274341"/>
            <a:ext cx="11353800" cy="0"/>
          </a:xfrm>
          <a:prstGeom prst="line">
            <a:avLst/>
          </a:prstGeom>
          <a:ln w="25400" cap="sq">
            <a:solidFill>
              <a:schemeClr val="bg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35CE9597">
            <a:hlinkClick r:id="" action="ppaction://media"/>
            <a:extLst>
              <a:ext uri="{FF2B5EF4-FFF2-40B4-BE49-F238E27FC236}">
                <a16:creationId xmlns:a16="http://schemas.microsoft.com/office/drawing/2014/main" id="{52C29780-9A8D-4BF5-9FFF-B4F5B8B80BA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0073086" y="78506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1669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20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158B3569-73B2-4D05-8E95-886A6EE17F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AC80E4EB-97AD-4E68-8F79-0308C7FE6D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3158" y="1377146"/>
            <a:ext cx="6522041" cy="3626217"/>
          </a:xfrm>
        </p:spPr>
        <p:txBody>
          <a:bodyPr anchor="b">
            <a:noAutofit/>
          </a:bodyPr>
          <a:lstStyle/>
          <a:p>
            <a:r>
              <a:rPr lang="sk-SK" sz="4000" dirty="0">
                <a:solidFill>
                  <a:schemeClr val="bg1"/>
                </a:solidFill>
              </a:rPr>
              <a:t>podobné Existujúce práce</a:t>
            </a:r>
            <a:br>
              <a:rPr lang="sk-SK" sz="1200" dirty="0">
                <a:solidFill>
                  <a:schemeClr val="bg1"/>
                </a:solidFill>
              </a:rPr>
            </a:br>
            <a:br>
              <a:rPr lang="sk-SK" sz="1200" dirty="0">
                <a:solidFill>
                  <a:schemeClr val="bg1"/>
                </a:solidFill>
              </a:rPr>
            </a:br>
            <a:br>
              <a:rPr lang="sk-SK" sz="1200" dirty="0">
                <a:solidFill>
                  <a:schemeClr val="bg1"/>
                </a:solidFill>
              </a:rPr>
            </a:br>
            <a:br>
              <a:rPr lang="sk-SK" sz="1200" dirty="0">
                <a:solidFill>
                  <a:schemeClr val="bg1"/>
                </a:solidFill>
              </a:rPr>
            </a:br>
            <a:br>
              <a:rPr lang="sk-SK" sz="1400" dirty="0">
                <a:solidFill>
                  <a:schemeClr val="bg1"/>
                </a:solidFill>
              </a:rPr>
            </a:br>
            <a:r>
              <a:rPr lang="sk-SK" sz="1400" dirty="0">
                <a:solidFill>
                  <a:schemeClr val="bg1"/>
                </a:solidFill>
              </a:rPr>
              <a:t>Andrea Spišáková, Softvérová podpora vyučovania matematiky </a:t>
            </a:r>
            <a:r>
              <a:rPr lang="sk-SK" sz="1400" dirty="0" err="1">
                <a:solidFill>
                  <a:schemeClr val="bg1"/>
                </a:solidFill>
              </a:rPr>
              <a:t>Hejného</a:t>
            </a:r>
            <a:r>
              <a:rPr lang="sk-SK" sz="1400" dirty="0">
                <a:solidFill>
                  <a:schemeClr val="bg1"/>
                </a:solidFill>
              </a:rPr>
              <a:t> metódou - prostredie Parketovanie, 2018</a:t>
            </a:r>
            <a:br>
              <a:rPr lang="sk-SK" sz="1400" dirty="0">
                <a:solidFill>
                  <a:schemeClr val="bg1"/>
                </a:solidFill>
              </a:rPr>
            </a:br>
            <a:br>
              <a:rPr lang="sk-SK" sz="1400" dirty="0">
                <a:solidFill>
                  <a:schemeClr val="bg1"/>
                </a:solidFill>
              </a:rPr>
            </a:br>
            <a:r>
              <a:rPr lang="sk-SK" sz="1400" dirty="0">
                <a:solidFill>
                  <a:schemeClr val="bg1"/>
                </a:solidFill>
              </a:rPr>
              <a:t>Jana Oravcová, Softvérová podpora vyučovania matematiky </a:t>
            </a:r>
            <a:r>
              <a:rPr lang="sk-SK" sz="1400" dirty="0" err="1">
                <a:solidFill>
                  <a:schemeClr val="bg1"/>
                </a:solidFill>
              </a:rPr>
              <a:t>Hejného</a:t>
            </a:r>
            <a:r>
              <a:rPr lang="sk-SK" sz="1400" dirty="0">
                <a:solidFill>
                  <a:schemeClr val="bg1"/>
                </a:solidFill>
              </a:rPr>
              <a:t> metódou - prostredie Siete kociek, 2020</a:t>
            </a:r>
            <a:br>
              <a:rPr lang="sk-SK" sz="1400" b="0" dirty="0"/>
            </a:br>
            <a:br>
              <a:rPr lang="sk-SK" sz="1400" dirty="0">
                <a:solidFill>
                  <a:schemeClr val="bg1"/>
                </a:solidFill>
              </a:rPr>
            </a:br>
            <a:br>
              <a:rPr lang="sk-SK" sz="1400" dirty="0">
                <a:solidFill>
                  <a:schemeClr val="bg1"/>
                </a:solidFill>
              </a:rPr>
            </a:br>
            <a:r>
              <a:rPr lang="sk-SK" sz="1400" dirty="0" err="1">
                <a:solidFill>
                  <a:schemeClr val="bg1"/>
                </a:solidFill>
              </a:rPr>
              <a:t>Mariia</a:t>
            </a:r>
            <a:r>
              <a:rPr lang="sk-SK" sz="1400" dirty="0">
                <a:solidFill>
                  <a:schemeClr val="bg1"/>
                </a:solidFill>
              </a:rPr>
              <a:t> </a:t>
            </a:r>
            <a:r>
              <a:rPr lang="sk-SK" sz="1400" dirty="0" err="1">
                <a:solidFill>
                  <a:schemeClr val="bg1"/>
                </a:solidFill>
              </a:rPr>
              <a:t>Pikuleva</a:t>
            </a:r>
            <a:r>
              <a:rPr lang="sk-SK" sz="1400" dirty="0">
                <a:solidFill>
                  <a:schemeClr val="bg1"/>
                </a:solidFill>
              </a:rPr>
              <a:t>, Softvérová podpora vyučovania matematiky </a:t>
            </a:r>
            <a:r>
              <a:rPr lang="sk-SK" sz="1400" dirty="0" err="1">
                <a:solidFill>
                  <a:schemeClr val="bg1"/>
                </a:solidFill>
              </a:rPr>
              <a:t>Hejného</a:t>
            </a:r>
            <a:r>
              <a:rPr lang="sk-SK" sz="1400" dirty="0">
                <a:solidFill>
                  <a:schemeClr val="bg1"/>
                </a:solidFill>
              </a:rPr>
              <a:t> metódou - prostredie Drievka, 2021</a:t>
            </a:r>
            <a:br>
              <a:rPr lang="sk-SK" sz="1400" b="0" dirty="0"/>
            </a:br>
            <a:endParaRPr lang="sk-SK" sz="1400" dirty="0">
              <a:solidFill>
                <a:schemeClr val="bg1"/>
              </a:solidFill>
            </a:endParaRPr>
          </a:p>
        </p:txBody>
      </p:sp>
      <p:pic>
        <p:nvPicPr>
          <p:cNvPr id="4" name="Picture 3" descr="Mozaika so farebná geometrické tvary">
            <a:extLst>
              <a:ext uri="{FF2B5EF4-FFF2-40B4-BE49-F238E27FC236}">
                <a16:creationId xmlns:a16="http://schemas.microsoft.com/office/drawing/2014/main" id="{264D11E6-459B-4C8B-AD0E-ACA46B9AD8A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alphaModFix amt="51000"/>
          </a:blip>
          <a:srcRect r="29783"/>
          <a:stretch/>
        </p:blipFill>
        <p:spPr>
          <a:xfrm>
            <a:off x="7590249" y="10"/>
            <a:ext cx="6734973" cy="6857990"/>
          </a:xfrm>
          <a:prstGeom prst="rect">
            <a:avLst/>
          </a:prstGeom>
        </p:spPr>
      </p:pic>
      <p:sp>
        <p:nvSpPr>
          <p:cNvPr id="26" name="Graphic 17">
            <a:extLst>
              <a:ext uri="{FF2B5EF4-FFF2-40B4-BE49-F238E27FC236}">
                <a16:creationId xmlns:a16="http://schemas.microsoft.com/office/drawing/2014/main" id="{B71758F4-3F46-45DA-8AC5-4E508DA080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57736" y="815001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bg1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8" name="Graphic 15">
            <a:extLst>
              <a:ext uri="{FF2B5EF4-FFF2-40B4-BE49-F238E27FC236}">
                <a16:creationId xmlns:a16="http://schemas.microsoft.com/office/drawing/2014/main" id="{8550FED7-7C32-42BB-98DB-30272A6331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16516" y="1044297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bg1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56020367-4FD5-4596-8E10-C5F095CD8D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274341"/>
            <a:ext cx="11353800" cy="0"/>
          </a:xfrm>
          <a:prstGeom prst="line">
            <a:avLst/>
          </a:prstGeom>
          <a:ln w="25400" cap="sq">
            <a:solidFill>
              <a:schemeClr val="bg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07552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158B3569-73B2-4D05-8E95-886A6EE17F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AC80E4EB-97AD-4E68-8F79-0308C7FE6D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3158" y="1377146"/>
            <a:ext cx="6522041" cy="3626217"/>
          </a:xfrm>
        </p:spPr>
        <p:txBody>
          <a:bodyPr anchor="b">
            <a:noAutofit/>
          </a:bodyPr>
          <a:lstStyle/>
          <a:p>
            <a:r>
              <a:rPr lang="sk-SK" sz="4000" dirty="0">
                <a:solidFill>
                  <a:schemeClr val="bg1"/>
                </a:solidFill>
              </a:rPr>
              <a:t>Ďalšie užitočné </a:t>
            </a:r>
            <a:br>
              <a:rPr lang="sk-SK" sz="4000" dirty="0">
                <a:solidFill>
                  <a:schemeClr val="bg1"/>
                </a:solidFill>
              </a:rPr>
            </a:br>
            <a:r>
              <a:rPr lang="sk-SK" sz="4000" dirty="0">
                <a:solidFill>
                  <a:schemeClr val="bg1"/>
                </a:solidFill>
              </a:rPr>
              <a:t>ZDROJE</a:t>
            </a:r>
            <a:br>
              <a:rPr lang="sk-SK" sz="1200" dirty="0">
                <a:solidFill>
                  <a:schemeClr val="bg1"/>
                </a:solidFill>
              </a:rPr>
            </a:br>
            <a:br>
              <a:rPr lang="sk-SK" sz="1200" dirty="0">
                <a:solidFill>
                  <a:schemeClr val="bg1"/>
                </a:solidFill>
              </a:rPr>
            </a:br>
            <a:br>
              <a:rPr lang="sk-SK" sz="1200" dirty="0">
                <a:solidFill>
                  <a:schemeClr val="bg1"/>
                </a:solidFill>
              </a:rPr>
            </a:br>
            <a:br>
              <a:rPr lang="sk-SK" sz="1200" u="sng" dirty="0">
                <a:solidFill>
                  <a:schemeClr val="bg1"/>
                </a:solidFill>
              </a:rPr>
            </a:br>
            <a:r>
              <a:rPr lang="sk-SK" sz="1400" dirty="0">
                <a:solidFill>
                  <a:schemeClr val="bg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INDICIA.SK</a:t>
            </a:r>
            <a:br>
              <a:rPr lang="sk-SK" sz="1400" dirty="0">
                <a:solidFill>
                  <a:schemeClr val="bg1"/>
                </a:solidFill>
              </a:rPr>
            </a:br>
            <a:r>
              <a:rPr lang="sk-SK" sz="1400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H-MAT.CZ</a:t>
            </a:r>
            <a:br>
              <a:rPr lang="sk-SK" sz="1400" b="0" u="sng" dirty="0"/>
            </a:br>
            <a:endParaRPr lang="sk-SK" sz="1400" u="sng" dirty="0">
              <a:solidFill>
                <a:schemeClr val="bg1"/>
              </a:solidFill>
            </a:endParaRPr>
          </a:p>
        </p:txBody>
      </p:sp>
      <p:pic>
        <p:nvPicPr>
          <p:cNvPr id="4" name="Picture 3" descr="Mozaika so farebná geometrické tvary">
            <a:extLst>
              <a:ext uri="{FF2B5EF4-FFF2-40B4-BE49-F238E27FC236}">
                <a16:creationId xmlns:a16="http://schemas.microsoft.com/office/drawing/2014/main" id="{264D11E6-459B-4C8B-AD0E-ACA46B9AD8A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  <a:alphaModFix amt="51000"/>
          </a:blip>
          <a:srcRect r="29783"/>
          <a:stretch/>
        </p:blipFill>
        <p:spPr>
          <a:xfrm>
            <a:off x="7590249" y="10"/>
            <a:ext cx="6734973" cy="6857990"/>
          </a:xfrm>
          <a:prstGeom prst="rect">
            <a:avLst/>
          </a:prstGeom>
        </p:spPr>
      </p:pic>
      <p:sp>
        <p:nvSpPr>
          <p:cNvPr id="26" name="Graphic 17">
            <a:extLst>
              <a:ext uri="{FF2B5EF4-FFF2-40B4-BE49-F238E27FC236}">
                <a16:creationId xmlns:a16="http://schemas.microsoft.com/office/drawing/2014/main" id="{B71758F4-3F46-45DA-8AC5-4E508DA080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57736" y="815001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bg1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8" name="Graphic 15">
            <a:extLst>
              <a:ext uri="{FF2B5EF4-FFF2-40B4-BE49-F238E27FC236}">
                <a16:creationId xmlns:a16="http://schemas.microsoft.com/office/drawing/2014/main" id="{8550FED7-7C32-42BB-98DB-30272A6331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16516" y="1044297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bg1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56020367-4FD5-4596-8E10-C5F095CD8D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274341"/>
            <a:ext cx="11353800" cy="0"/>
          </a:xfrm>
          <a:prstGeom prst="line">
            <a:avLst/>
          </a:prstGeom>
          <a:ln w="25400" cap="sq">
            <a:solidFill>
              <a:schemeClr val="bg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0347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158B3569-73B2-4D05-8E95-886A6EE17F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AC80E4EB-97AD-4E68-8F79-0308C7FE6D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3159" y="1377147"/>
            <a:ext cx="4076460" cy="1287396"/>
          </a:xfrm>
        </p:spPr>
        <p:txBody>
          <a:bodyPr anchor="b">
            <a:noAutofit/>
          </a:bodyPr>
          <a:lstStyle/>
          <a:p>
            <a:r>
              <a:rPr lang="sk-SK" sz="4000" dirty="0">
                <a:solidFill>
                  <a:schemeClr val="bg1"/>
                </a:solidFill>
              </a:rPr>
              <a:t>ĎAKUJEM ZA POZORNOSŤ</a:t>
            </a:r>
            <a:endParaRPr lang="sk-SK" sz="1400" dirty="0">
              <a:solidFill>
                <a:schemeClr val="bg1"/>
              </a:solidFill>
            </a:endParaRPr>
          </a:p>
        </p:txBody>
      </p:sp>
      <p:pic>
        <p:nvPicPr>
          <p:cNvPr id="4" name="Picture 3" descr="Mozaika so farebná geometrické tvary">
            <a:extLst>
              <a:ext uri="{FF2B5EF4-FFF2-40B4-BE49-F238E27FC236}">
                <a16:creationId xmlns:a16="http://schemas.microsoft.com/office/drawing/2014/main" id="{264D11E6-459B-4C8B-AD0E-ACA46B9AD8A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  <a:alphaModFix amt="51000"/>
          </a:blip>
          <a:srcRect r="29783"/>
          <a:stretch/>
        </p:blipFill>
        <p:spPr>
          <a:xfrm>
            <a:off x="5457027" y="10"/>
            <a:ext cx="6734973" cy="6857990"/>
          </a:xfrm>
          <a:prstGeom prst="rect">
            <a:avLst/>
          </a:prstGeom>
        </p:spPr>
      </p:pic>
      <p:sp>
        <p:nvSpPr>
          <p:cNvPr id="26" name="Graphic 17">
            <a:extLst>
              <a:ext uri="{FF2B5EF4-FFF2-40B4-BE49-F238E27FC236}">
                <a16:creationId xmlns:a16="http://schemas.microsoft.com/office/drawing/2014/main" id="{B71758F4-3F46-45DA-8AC5-4E508DA080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57736" y="815001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bg1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8" name="Graphic 15">
            <a:extLst>
              <a:ext uri="{FF2B5EF4-FFF2-40B4-BE49-F238E27FC236}">
                <a16:creationId xmlns:a16="http://schemas.microsoft.com/office/drawing/2014/main" id="{8550FED7-7C32-42BB-98DB-30272A6331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16516" y="1044297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bg1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56020367-4FD5-4596-8E10-C5F095CD8D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274341"/>
            <a:ext cx="11353800" cy="0"/>
          </a:xfrm>
          <a:prstGeom prst="line">
            <a:avLst/>
          </a:prstGeom>
          <a:ln w="25400" cap="sq">
            <a:solidFill>
              <a:schemeClr val="bg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A032D799">
            <a:hlinkClick r:id="" action="ppaction://media"/>
            <a:extLst>
              <a:ext uri="{FF2B5EF4-FFF2-40B4-BE49-F238E27FC236}">
                <a16:creationId xmlns:a16="http://schemas.microsoft.com/office/drawing/2014/main" id="{2BC81303-ACAC-4642-ACE2-EA966C30F7B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760728" y="78506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4410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4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GradientVTI">
  <a:themeElements>
    <a:clrScheme name="Office">
      <a:dk1>
        <a:srgbClr val="000000"/>
      </a:dk1>
      <a:lt1>
        <a:srgbClr val="FFFFFF"/>
      </a:lt1>
      <a:dk2>
        <a:srgbClr val="281B10"/>
      </a:dk2>
      <a:lt2>
        <a:srgbClr val="FFF9F5"/>
      </a:lt2>
      <a:accent1>
        <a:srgbClr val="EE7661"/>
      </a:accent1>
      <a:accent2>
        <a:srgbClr val="4E91F0"/>
      </a:accent2>
      <a:accent3>
        <a:srgbClr val="5B5260"/>
      </a:accent3>
      <a:accent4>
        <a:srgbClr val="2CC3B4"/>
      </a:accent4>
      <a:accent5>
        <a:srgbClr val="C097F8"/>
      </a:accent5>
      <a:accent6>
        <a:srgbClr val="FF9514"/>
      </a:accent6>
      <a:hlink>
        <a:srgbClr val="E50CBC"/>
      </a:hlink>
      <a:folHlink>
        <a:srgbClr val="6257FF"/>
      </a:folHlink>
    </a:clrScheme>
    <a:fontScheme name="Univers">
      <a:majorFont>
        <a:latin typeface="Univers"/>
        <a:ea typeface=""/>
        <a:cs typeface=""/>
      </a:majorFont>
      <a:minorFont>
        <a:latin typeface="Univer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radientVTI" id="{605F9078-86F9-4258-A3E1-F8EFF02AE8CC}" vid="{4848699B-BB01-41E3-9EC4-3D97DFE5292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24</Words>
  <Application>Microsoft Office PowerPoint</Application>
  <PresentationFormat>Širokouhlá</PresentationFormat>
  <Paragraphs>6</Paragraphs>
  <Slides>6</Slides>
  <Notes>0</Notes>
  <HiddenSlides>0</HiddenSlides>
  <MMClips>3</MMClips>
  <ScaleCrop>false</ScaleCrop>
  <HeadingPairs>
    <vt:vector size="6" baseType="variant">
      <vt:variant>
        <vt:lpstr>Použité písma</vt:lpstr>
      </vt:variant>
      <vt:variant>
        <vt:i4>2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6</vt:i4>
      </vt:variant>
    </vt:vector>
  </HeadingPairs>
  <TitlesOfParts>
    <vt:vector size="9" baseType="lpstr">
      <vt:lpstr>Arial</vt:lpstr>
      <vt:lpstr>Univers</vt:lpstr>
      <vt:lpstr>GradientVTI</vt:lpstr>
      <vt:lpstr>Softvérová podpora vyučovania matematiky Hejného metódou - prostredie Vláčiky</vt:lpstr>
      <vt:lpstr>Ciele práce:  Aplikácia pre mobily a desktopy určená na naučenie matematických konceptov za pomoci hejného metódy</vt:lpstr>
      <vt:lpstr>Pedagogické publikácie - učebnice  Hejný Milan, Jirotková Darina, Slezáková-Kratochvílová Jana: Matematika pro 1. ročník základní školy, I. díl, Plzeň: Fraus, 2007, ISBN 978-80-7238-626-0  Hejný Milan, Jirotková Darina, Slezáková-Kratochvílová Jana: Matematika pro 1. ročník základní školy, II. díl, Plzeň: Fraus, 2012, ISBN 978-80-7238-627-7  Hejný Milan, Novotná Jarmila, Naďa Vondrová: Dvacet pět kapitol z didaktiky matematiky, Praha: Univerzita Karlova v Praze - Pedagogická fakulta, 2004, ISBN 8072901893  Hejný Milan: Vyučování matematice orientované na budování schémat: aritmetika 1. stupně, Praha: Univerzita Karlova v Praze - Pedagogická fakulta, 2014, ISBN 978-80-7290-776-2</vt:lpstr>
      <vt:lpstr>podobné Existujúce práce     Andrea Spišáková, Softvérová podpora vyučovania matematiky Hejného metódou - prostredie Parketovanie, 2018  Jana Oravcová, Softvérová podpora vyučovania matematiky Hejného metódou - prostredie Siete kociek, 2020   Mariia Pikuleva, Softvérová podpora vyučovania matematiky Hejného metódou - prostredie Drievka, 2021 </vt:lpstr>
      <vt:lpstr>Ďalšie užitočné  ZDROJE    INDICIA.SK H-MAT.CZ </vt:lpstr>
      <vt:lpstr>ĎAKUJEM ZA POZORNOSŤ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Softvérová podpora vyučovania matematiky Hejného metódou - prostredie Vláčíky</dc:title>
  <dc:creator>Vladimír Ačjak</dc:creator>
  <cp:lastModifiedBy>Vladimír Ačjak</cp:lastModifiedBy>
  <cp:revision>8</cp:revision>
  <dcterms:created xsi:type="dcterms:W3CDTF">2021-11-30T09:24:56Z</dcterms:created>
  <dcterms:modified xsi:type="dcterms:W3CDTF">2022-01-15T18:31:22Z</dcterms:modified>
</cp:coreProperties>
</file>