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4" r:id="rId3"/>
    <p:sldId id="265" r:id="rId4"/>
    <p:sldId id="275" r:id="rId5"/>
    <p:sldId id="270" r:id="rId6"/>
    <p:sldId id="272" r:id="rId7"/>
    <p:sldId id="259" r:id="rId8"/>
    <p:sldId id="258" r:id="rId9"/>
    <p:sldId id="277" r:id="rId10"/>
    <p:sldId id="278" r:id="rId11"/>
    <p:sldId id="273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ftvérová podpora výučby matematiky Hejného metódou - prostredie Vláčiky" id="{6BE8C600-AF94-4118-95D4-12524A3E84D6}">
          <p14:sldIdLst>
            <p14:sldId id="256"/>
            <p14:sldId id="274"/>
            <p14:sldId id="265"/>
            <p14:sldId id="275"/>
            <p14:sldId id="270"/>
            <p14:sldId id="272"/>
            <p14:sldId id="259"/>
            <p14:sldId id="258"/>
            <p14:sldId id="277"/>
            <p14:sldId id="278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ír Ačjak" initials="VA" lastIdx="1" clrIdx="0">
    <p:extLst>
      <p:ext uri="{19B8F6BF-5375-455C-9EA6-DF929625EA0E}">
        <p15:presenceInfo xmlns:p15="http://schemas.microsoft.com/office/powerpoint/2012/main" userId="cc3cb9ca15c631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6FF"/>
    <a:srgbClr val="C1DAFF"/>
    <a:srgbClr val="AFCFFF"/>
    <a:srgbClr val="98DDE0"/>
    <a:srgbClr val="C1DFE5"/>
    <a:srgbClr val="DEF0F2"/>
    <a:srgbClr val="C9C6D8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626" autoAdjust="0"/>
  </p:normalViewPr>
  <p:slideViewPr>
    <p:cSldViewPr snapToGrid="0">
      <p:cViewPr varScale="1">
        <p:scale>
          <a:sx n="73" d="100"/>
          <a:sy n="73" d="100"/>
        </p:scale>
        <p:origin x="1974" y="5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089AA8E-92FB-410D-AF26-F2CA201FB3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C38B410-A28E-4D7D-A61C-61FDC43278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03260-CE64-4A00-96AF-AD84FB636834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CCC8658-4865-45F1-83E4-C6A4B8FA91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2FB1BB1-00C6-4992-9814-CEC43E6C37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FC161-966A-4921-90FF-7CB6872B72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96070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EBC6E-C474-410F-9861-235B89067ECF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BBE2C-3836-44FD-B1A4-9A9F2F9FD3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6090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/>
              <a:t>znižovanie priemeru z matematiky podľa TIMSS a PISA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/>
              <a:t>predstavenie HM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/>
              <a:t>vyhľadanie frázy „výučba matematiky“ -&gt; HM / veľa publikácií s HM / väčší záujem rodičov o HM / lepšie výsledky s HM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/>
              <a:t>prostredia HM precvičujú rôzne matematické koncepty v rôznych prostrediach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/>
              <a:t>predstavenie prostredia Vláčikov: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 týchto úlohách sa žiaci stretávajú s konceptami sčítania, násobenia, delenia, zlomkov,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diofantických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rovníc, nerovníc, ekvivalentných úprav, či rovnosti/nerovnosti a úlohy riešia bez toho, aby si uvedomovali, že vlastne riešia napríklad rovnicu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predstavenie cieľov práce - zapracovanie prostredia Vláčikov do aplikácie - dodržanie princípov HM a edukačného SW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predstavenie UNITY a dôvod voľby (aplikácia pre Android aj desktop, paralelný vývoj na viacero platforiem, obsiahla a kvalitná dokumentácia, fóra s riešeniami prípadných problémov)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844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1200" b="1" dirty="0">
                <a:latin typeface="Univers Condensed" panose="020B0706030502050204" pitchFamily="34" charset="0"/>
              </a:rPr>
              <a:t>Všeobecné: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obohatenie spektra edukačného softvéru o aplikáciu prostredia Vláčiky - spektrum edukačného softvéru treba viac a viac rozširovať s viacerým zapojením technológií do vzdelávacieho procesu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precvičovanie matematických konceptov zábavnou metódou - s vyhnutím sa bežným praktikám výučby matematiky, ktoré žiakom neprídu tak záživné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hravé prostredie, ktoré žiakov zaujme - + možnosti tvorby vlastných úloh, ktoré ešte prehĺbia a ukotvia naučené koncepty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rozšírenie povedomia o kvalitách </a:t>
            </a:r>
            <a:r>
              <a:rPr lang="sk-SK" sz="1200" dirty="0" err="1">
                <a:latin typeface="Univers Condensed" panose="020B0706030502050204" pitchFamily="34" charset="0"/>
              </a:rPr>
              <a:t>Hejného</a:t>
            </a:r>
            <a:r>
              <a:rPr lang="sk-SK" sz="1200" dirty="0">
                <a:latin typeface="Univers Condensed" panose="020B0706030502050204" pitchFamily="34" charset="0"/>
              </a:rPr>
              <a:t> metódy - snáď sa mi podarilo (či ešte len podarí) touto aplikáciou zvýšiť záujem ľudí o </a:t>
            </a:r>
            <a:r>
              <a:rPr lang="sk-SK" sz="1200" dirty="0" err="1">
                <a:latin typeface="Univers Condensed" panose="020B0706030502050204" pitchFamily="34" charset="0"/>
              </a:rPr>
              <a:t>Hejného</a:t>
            </a:r>
            <a:r>
              <a:rPr lang="sk-SK" sz="1200" dirty="0">
                <a:latin typeface="Univers Condensed" panose="020B0706030502050204" pitchFamily="34" charset="0"/>
              </a:rPr>
              <a:t> metódu a edukačný softvér celkovo</a:t>
            </a:r>
          </a:p>
          <a:p>
            <a:r>
              <a:rPr lang="sk-SK" dirty="0"/>
              <a:t> </a:t>
            </a:r>
          </a:p>
          <a:p>
            <a:r>
              <a:rPr lang="sk-SK" b="1" dirty="0"/>
              <a:t>Vlastné (pre mňa): </a:t>
            </a:r>
            <a:endParaRPr lang="sk-SK" sz="12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návrh a implementácia - potreba solídneho návrhu a dobré premyslenie postupov pri implementácii so zameraním (mimo iné) na sprehľadnenie kódu, modularitu riešenia, rýchlosť behu aplikácie,...uč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testovanie - priebežné testovanie a spracovanie výsledkov do aplikácie je potrebné pre vytvorenie solídnej aplikácie a dosiahnutie vyššieho dopytu.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kompatibilita - treba brať do úvahy viaceré zariadenia a prispôsobiť aplikáciu pre všetky, ktorým je určená (</a:t>
            </a:r>
            <a:r>
              <a:rPr lang="sk-SK" dirty="0" err="1"/>
              <a:t>drag</a:t>
            </a:r>
            <a:r>
              <a:rPr lang="sk-SK" dirty="0"/>
              <a:t> and drop, pomery strán,...)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zacielenie koncového užívateľa - aplikáciu treba vyvíjať s myšlienkou na cieľového užívateľa, prispôsobiť ju jeho schopnostiam a požiadavkám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vývoj hier - lepšia predstava toho ako sa v nástrojoch (ako </a:t>
            </a:r>
            <a:r>
              <a:rPr lang="sk-SK" dirty="0" err="1"/>
              <a:t>Unity</a:t>
            </a:r>
            <a:r>
              <a:rPr lang="sk-SK" dirty="0"/>
              <a:t>) na tvorbu podobného softvéru pracuje, ako funguje, čo všetko </a:t>
            </a:r>
            <a:r>
              <a:rPr lang="sk-SK" dirty="0" err="1"/>
              <a:t>obnáša</a:t>
            </a:r>
            <a:r>
              <a:rPr lang="sk-SK" dirty="0"/>
              <a:t> takáto tvorba, zopakovanie naučených konceptov, moje vlastné zlepšenie programátorských praktík (prvý krát C#) a spoznanie nových princípov používaných pri vývoji hier,...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200" dirty="0">
                <a:latin typeface="Univers Condensed" panose="020B0706030502050204" pitchFamily="34" charset="0"/>
              </a:rPr>
              <a:t>výhody a nevýhody možných implementácii - urýchlenie optimalizáciou (generovanie </a:t>
            </a:r>
            <a:r>
              <a:rPr lang="sk-SK" sz="1200" dirty="0" err="1">
                <a:latin typeface="Univers Condensed" panose="020B0706030502050204" pitchFamily="34" charset="0"/>
              </a:rPr>
              <a:t>MitMaps</a:t>
            </a:r>
            <a:r>
              <a:rPr lang="sk-SK" sz="1200" dirty="0">
                <a:latin typeface="Univers Condensed" panose="020B0706030502050204" pitchFamily="34" charset="0"/>
              </a:rPr>
              <a:t>, kompresia, nevyužívať rekurzívne prehliadanie,...)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Cieľom tejto práce bolo vytvoriť aplikáciu pre žiakov prvého stupňa základných škôl, ktorá sa riadi princípmi HM a edukačného softvéru a umožňuje žiakom precvičenie matematických konceptov. Spracúva prostredie HM - Vláčiky (konkrétne 6 typov úloh podľa pracovných zošitov) do aplikácie, ktorá generuje rôznorodé úlohy a umožňuje užívateľovi vytvoriť si vlastné. Bola testovaná a nedostatky boli opravené podľa pripomienok koncového užívateľa. Aplikácia je dostupná na Google </a:t>
            </a:r>
            <a:r>
              <a:rPr lang="sk-SK" dirty="0" err="1"/>
              <a:t>Play</a:t>
            </a:r>
            <a:r>
              <a:rPr lang="sk-SK" dirty="0"/>
              <a:t> a taktiež je k dispozícii aj verzia pre Windows desktopy. </a:t>
            </a:r>
          </a:p>
          <a:p>
            <a:endParaRPr lang="sk-SK" dirty="0"/>
          </a:p>
          <a:p>
            <a:r>
              <a:rPr lang="sk-SK" dirty="0"/>
              <a:t>V budúcnosti je možné do aplikácie implementovať ďalšie typy úloh z pracovných zošitov s využitím už implementovaných komponentov a funkcií, či pridávať nové komponenty, ktoré by nejakým spôsobom mohli obohatiť aplikáciu.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160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aplikácia obsahuje intuitívne UI, 4 úrovne, z čoho 1. úroveň obsahuje 3 základné typy úloh (podľa pracovných zošitov HM) slúžiace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najmä na zoznámenie s aplikáciou a pre ostatné úrovne existuje samotná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úloh a samotný editor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 každú úroveň existuje jeden editor, v ktorom si žiaci vedia vytvoriť vlastnú úlohu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generovanie a kontrolu riešenia úloh je pre každý typ úloh do určitej miery špecifické, aj keď často využívam spoločné funkcie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nadtriedy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268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vysvetlenie o čo ide v úlohe a aký je cieľ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238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vysvetlenie o čo ide v úlohe a aký je cieľ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zamyslenie nad </a:t>
            </a:r>
            <a:r>
              <a:rPr lang="sk-SK" dirty="0" err="1"/>
              <a:t>riesenim</a:t>
            </a:r>
            <a:r>
              <a:rPr lang="sk-SK" dirty="0"/>
              <a:t>?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958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vysvetlenie toho ako funguje editor, že sa odomkne až po prejdení celej sady úloh a ako je mienené následné riešenie úlohy (vytvorenej editorom) ostatnými spolužiakmi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vysvetliť, že každým krokom editora je k dispozícii sprievodca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810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1" dirty="0">
                <a:latin typeface="Univers Condensed" panose="020B0706030502050204" pitchFamily="34" charset="0"/>
              </a:rPr>
              <a:t>systém na ukladanie a načítanie postupu - </a:t>
            </a:r>
            <a:r>
              <a:rPr lang="sk-SK" sz="1200" b="1" dirty="0" err="1">
                <a:latin typeface="Univers Condensed" panose="020B0706030502050204" pitchFamily="34" charset="0"/>
              </a:rPr>
              <a:t>LevelSystem</a:t>
            </a:r>
            <a:r>
              <a:rPr lang="sk-SK" sz="1200" b="1" dirty="0">
                <a:latin typeface="Univers Condensed" panose="020B0706030502050204" pitchFamily="34" charset="0"/>
              </a:rPr>
              <a:t>, </a:t>
            </a:r>
            <a:r>
              <a:rPr lang="sk-SK" sz="1200" b="1" dirty="0" err="1">
                <a:latin typeface="Univers Condensed" panose="020B0706030502050204" pitchFamily="34" charset="0"/>
              </a:rPr>
              <a:t>SaveLoadSystem</a:t>
            </a:r>
            <a:r>
              <a:rPr lang="sk-SK" sz="1200" b="1" dirty="0">
                <a:latin typeface="Univers Condensed" panose="020B0706030502050204" pitchFamily="34" charset="0"/>
              </a:rPr>
              <a:t>, </a:t>
            </a:r>
            <a:r>
              <a:rPr lang="sk-SK" sz="1200" b="1" dirty="0" err="1">
                <a:latin typeface="Univers Condensed" panose="020B0706030502050204" pitchFamily="34" charset="0"/>
              </a:rPr>
              <a:t>GameData</a:t>
            </a:r>
            <a:endParaRPr lang="sk-SK" sz="1200" b="1" dirty="0">
              <a:latin typeface="Univers Condensed" panose="020B07060305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1" dirty="0">
                <a:latin typeface="Univers Condensed" panose="020B0706030502050204" pitchFamily="34" charset="0"/>
              </a:rPr>
              <a:t>systém ťahu a položenia prvkov - </a:t>
            </a:r>
            <a:r>
              <a:rPr lang="sk-SK" sz="1200" b="1" dirty="0" err="1">
                <a:latin typeface="Univers Condensed" panose="020B0706030502050204" pitchFamily="34" charset="0"/>
              </a:rPr>
              <a:t>android</a:t>
            </a:r>
            <a:r>
              <a:rPr lang="sk-SK" sz="1200" b="1" dirty="0">
                <a:latin typeface="Univers Condensed" panose="020B0706030502050204" pitchFamily="34" charset="0"/>
              </a:rPr>
              <a:t>/desktop: </a:t>
            </a:r>
            <a:r>
              <a:rPr lang="sk-SK" sz="1200" b="1" dirty="0" err="1">
                <a:latin typeface="Univers Condensed" panose="020B0706030502050204" pitchFamily="34" charset="0"/>
              </a:rPr>
              <a:t>OnMouseOver</a:t>
            </a:r>
            <a:r>
              <a:rPr lang="sk-SK" sz="1200" b="1" dirty="0">
                <a:latin typeface="Univers Condensed" panose="020B0706030502050204" pitchFamily="34" charset="0"/>
              </a:rPr>
              <a:t>, </a:t>
            </a:r>
            <a:r>
              <a:rPr lang="sk-SK" sz="1200" b="1" dirty="0" err="1">
                <a:latin typeface="Univers Condensed" panose="020B0706030502050204" pitchFamily="34" charset="0"/>
              </a:rPr>
              <a:t>OnMouseUp</a:t>
            </a:r>
            <a:endParaRPr lang="sk-SK" sz="1200" b="1" dirty="0">
              <a:latin typeface="Univers Condensed" panose="020B07060305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1" dirty="0">
                <a:latin typeface="Univers Condensed" panose="020B0706030502050204" pitchFamily="34" charset="0"/>
              </a:rPr>
              <a:t>generovanie úloh - rekurzívne generovanie všetkých možných riešení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="1" dirty="0">
                <a:latin typeface="Univers Condensed" panose="020B0706030502050204" pitchFamily="34" charset="0"/>
              </a:rPr>
              <a:t>vyhodnocovanie riešení úloh - pre každú úlohu rozličný </a:t>
            </a:r>
            <a:r>
              <a:rPr lang="sk-SK" sz="1200" b="1" dirty="0" err="1">
                <a:latin typeface="Univers Condensed" panose="020B0706030502050204" pitchFamily="34" charset="0"/>
              </a:rPr>
              <a:t>solver</a:t>
            </a:r>
            <a:endParaRPr lang="sk-SK" sz="1200" b="1" dirty="0">
              <a:latin typeface="Univers Condensed" panose="020B07060305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audiovizuálny sprievodca - </a:t>
            </a:r>
            <a:r>
              <a:rPr lang="sk-SK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TrainGuy</a:t>
            </a: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 v celej aplikácii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animácie správneho či nesprávneho riešenia - </a:t>
            </a:r>
            <a:r>
              <a:rPr lang="sk-SK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CameraShake</a:t>
            </a: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 (</a:t>
            </a:r>
            <a:r>
              <a:rPr lang="sk-SK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IEnumerator</a:t>
            </a: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) - </a:t>
            </a:r>
            <a:r>
              <a:rPr lang="sk-SK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coroutiny</a:t>
            </a: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, </a:t>
            </a:r>
            <a:r>
              <a:rPr lang="sk-SK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Shake</a:t>
            </a: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 a </a:t>
            </a:r>
            <a:r>
              <a:rPr lang="sk-SK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Correct</a:t>
            </a: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 funkcie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okná s upozorneniami - </a:t>
            </a:r>
            <a:r>
              <a:rPr lang="sk-SK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PopupWindow</a:t>
            </a: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 pre ukončenie alebo reset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kontrolný panel - využívaný v editoroch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 panose="020B0706030502050204" pitchFamily="34" charset="0"/>
              </a:rPr>
              <a:t>animácie v prechodových scénach a v menu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60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Najlepší je názor cieľového užívateľa a preto sa uskutočnili celkovo dve testovania so žiakmi prvého stupňa ZŠ. Prvé ukázalo najviac problémov aplikácie a druhé už len minimum. Väčšine žiakov sa aplikácia páčila, bola pre nich intuitívna, nepotrebovali s ničím pomôcť, sami sa dokázali aplikáciou navigovať aj vytvárať vlastné úlohy v editoroch. Editory im prišli záživné, aplikácia vizuálne príťažlivá a audiovizuálny sprievodca im prišiel nápomocný a zábavný, rovnako tak sa deťom páčilo aj zatrasenie obrazovkou pri vyhodnotení nesprávneho riešenia („zemetrasenie“).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prispôsobenie zobrazenia rôznym zariadeniam - vyriešené zistením pomeru strán a na základe toho nastavenou kamerou pri načítaní scény, v ktorej to bude treba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dlhé načítavanie scén, či drobné seknutia - spomenúť napríklad rekurzívne prehľadávanie štruktúry objektov pri použití </a:t>
            </a:r>
            <a:r>
              <a:rPr lang="sk-SK" sz="1200" dirty="0" err="1">
                <a:latin typeface="Univers Condensed" panose="020B0706030502050204" pitchFamily="34" charset="0"/>
              </a:rPr>
              <a:t>GameObject.Find</a:t>
            </a:r>
            <a:r>
              <a:rPr lang="sk-SK" sz="1200" dirty="0">
                <a:latin typeface="Univers Condensed" panose="020B0706030502050204" pitchFamily="34" charset="0"/>
              </a:rPr>
              <a:t>() a výmena za priame </a:t>
            </a:r>
            <a:r>
              <a:rPr lang="sk-SK" sz="1200" dirty="0" err="1">
                <a:latin typeface="Univers Condensed" panose="020B0706030502050204" pitchFamily="34" charset="0"/>
              </a:rPr>
              <a:t>referencovanie</a:t>
            </a:r>
            <a:endParaRPr lang="sk-SK" sz="1200" dirty="0">
              <a:latin typeface="Univers Condensed" panose="020B07060305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problémy systému ťahu - problém s </a:t>
            </a:r>
            <a:r>
              <a:rPr lang="sk-SK" sz="1200" dirty="0" err="1">
                <a:latin typeface="Univers Condensed" panose="020B0706030502050204" pitchFamily="34" charset="0"/>
              </a:rPr>
              <a:t>multitouchom</a:t>
            </a:r>
            <a:r>
              <a:rPr lang="sk-SK" sz="1200" dirty="0">
                <a:latin typeface="Univers Condensed" panose="020B0706030502050204" pitchFamily="34" charset="0"/>
              </a:rPr>
              <a:t> - zakázanie </a:t>
            </a:r>
            <a:r>
              <a:rPr lang="sk-SK" sz="1200" dirty="0" err="1">
                <a:latin typeface="Univers Condensed" panose="020B0706030502050204" pitchFamily="34" charset="0"/>
              </a:rPr>
              <a:t>multitouch</a:t>
            </a:r>
            <a:r>
              <a:rPr lang="sk-SK" sz="1200" dirty="0">
                <a:latin typeface="Univers Condensed" panose="020B0706030502050204" pitchFamily="34" charset="0"/>
              </a:rPr>
              <a:t>-u pomocou </a:t>
            </a:r>
            <a:r>
              <a:rPr lang="sk-SK" sz="1200" dirty="0" err="1">
                <a:latin typeface="Univers Condensed" panose="020B0706030502050204" pitchFamily="34" charset="0"/>
              </a:rPr>
              <a:t>Input.MultiTouchEnabled</a:t>
            </a:r>
            <a:r>
              <a:rPr lang="sk-SK" sz="1200" dirty="0">
                <a:latin typeface="Univers Condensed" panose="020B0706030502050204" pitchFamily="34" charset="0"/>
              </a:rPr>
              <a:t> = </a:t>
            </a:r>
            <a:r>
              <a:rPr lang="sk-SK" sz="1200" dirty="0" err="1">
                <a:latin typeface="Univers Condensed" panose="020B0706030502050204" pitchFamily="34" charset="0"/>
              </a:rPr>
              <a:t>false</a:t>
            </a:r>
            <a:endParaRPr lang="sk-SK" sz="1200" dirty="0">
              <a:latin typeface="Univers Condensed" panose="020B07060305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jednoduchosť počiatočných úloh - odstránenie cieľových priehľadných zón, pridanie blokov kvôli zamedzeniu ukladanie pod seba, väčšie zameranie na stupňovanie náročnosti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984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1200" b="1" dirty="0">
                <a:latin typeface="Univers Condensed" panose="020B0706030502050204" pitchFamily="34" charset="0"/>
              </a:rPr>
              <a:t>Všeobecné: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obohatenie spektra edukačného softvéru o aplikáciu prostredia Vláčiky - spektrum edukačného softvéru treba viac a viac rozširovať s viacerým zapojením technológií do vzdelávacieho procesu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precvičovanie matematických konceptov zábavnou metódou - s vyhnutím sa bežným praktikám výučby matematiky, ktoré žiakom neprídu tak záživné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hravé prostredie, ktoré žiakov zaujme - + možnosti tvorby vlastných úloh, ktoré ešte prehĺbia a ukotvia naučené koncepty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rozšírenie povedomia o kvalitách </a:t>
            </a:r>
            <a:r>
              <a:rPr lang="sk-SK" sz="1200" dirty="0" err="1">
                <a:latin typeface="Univers Condensed" panose="020B0706030502050204" pitchFamily="34" charset="0"/>
              </a:rPr>
              <a:t>Hejného</a:t>
            </a:r>
            <a:r>
              <a:rPr lang="sk-SK" sz="1200" dirty="0">
                <a:latin typeface="Univers Condensed" panose="020B0706030502050204" pitchFamily="34" charset="0"/>
              </a:rPr>
              <a:t> metódy - snáď sa mi podarilo (či ešte len podarí) touto aplikáciou zvýšiť záujem ľudí o </a:t>
            </a:r>
            <a:r>
              <a:rPr lang="sk-SK" sz="1200" dirty="0" err="1">
                <a:latin typeface="Univers Condensed" panose="020B0706030502050204" pitchFamily="34" charset="0"/>
              </a:rPr>
              <a:t>Hejného</a:t>
            </a:r>
            <a:r>
              <a:rPr lang="sk-SK" sz="1200" dirty="0">
                <a:latin typeface="Univers Condensed" panose="020B0706030502050204" pitchFamily="34" charset="0"/>
              </a:rPr>
              <a:t> metódu a edukačný softvér celkovo</a:t>
            </a:r>
          </a:p>
          <a:p>
            <a:r>
              <a:rPr lang="sk-SK" dirty="0"/>
              <a:t> </a:t>
            </a:r>
          </a:p>
          <a:p>
            <a:r>
              <a:rPr lang="sk-SK" b="1" dirty="0"/>
              <a:t>Vlastné (pre mňa): </a:t>
            </a:r>
            <a:endParaRPr lang="sk-SK" sz="12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návrh a implementácia - potreba solídneho návrhu a dobré premyslenie postupov pri implementácii so zameraním (mimo iné) na sprehľadnenie kódu, modularitu riešenia, rýchlosť behu aplikácie,...uč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testovanie - priebežné testovanie a spracovanie výsledkov do aplikácie je potrebné pre vytvorenie solídnej aplikácie a dosiahnutie vyššieho dopytu.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kompatibilita - treba brať do úvahy viaceré zariadenia a prispôsobiť aplikáciu pre všetky, ktorým je určená (</a:t>
            </a:r>
            <a:r>
              <a:rPr lang="sk-SK" dirty="0" err="1"/>
              <a:t>drag</a:t>
            </a:r>
            <a:r>
              <a:rPr lang="sk-SK" dirty="0"/>
              <a:t> and drop, pomery strán,...)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zacielenie koncového užívateľa - aplikáciu treba vyvíjať s myšlienkou na cieľového užívateľa, prispôsobiť ju jeho schopnostiam a požiadavkám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vývoj hier - lepšia predstava toho ako sa v nástrojoch (ako </a:t>
            </a:r>
            <a:r>
              <a:rPr lang="sk-SK" dirty="0" err="1"/>
              <a:t>Unity</a:t>
            </a:r>
            <a:r>
              <a:rPr lang="sk-SK" dirty="0"/>
              <a:t>) na tvorbu podobného softvéru pracuje, ako funguje, čo všetko </a:t>
            </a:r>
            <a:r>
              <a:rPr lang="sk-SK" dirty="0" err="1"/>
              <a:t>obnáša</a:t>
            </a:r>
            <a:r>
              <a:rPr lang="sk-SK" dirty="0"/>
              <a:t> takáto tvorba, zopakovanie naučených konceptov, moje vlastné zlepšenie programátorských praktík (prvý krát C#) a spoznanie nových princípov používaných pri vývoji hier,...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200" dirty="0">
                <a:latin typeface="Univers Condensed" panose="020B0706030502050204" pitchFamily="34" charset="0"/>
              </a:rPr>
              <a:t>výhody a nevýhody možných implementácii - urýchlenie optimalizáciou (generovanie </a:t>
            </a:r>
            <a:r>
              <a:rPr lang="sk-SK" sz="1200" dirty="0" err="1">
                <a:latin typeface="Univers Condensed" panose="020B0706030502050204" pitchFamily="34" charset="0"/>
              </a:rPr>
              <a:t>MitMaps</a:t>
            </a:r>
            <a:r>
              <a:rPr lang="sk-SK" sz="1200" dirty="0">
                <a:latin typeface="Univers Condensed" panose="020B0706030502050204" pitchFamily="34" charset="0"/>
              </a:rPr>
              <a:t>, kompresia, nevyužívať rekurzívne prehliadanie,...)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4091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1200" b="1" dirty="0">
                <a:latin typeface="Univers Condensed" panose="020B0706030502050204" pitchFamily="34" charset="0"/>
              </a:rPr>
              <a:t>Všeobecné: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obohatenie spektra edukačného softvéru o aplikáciu prostredia Vláčiky - spektrum edukačného softvéru treba viac a viac rozširovať s viacerým zapojením technológií do vzdelávacieho procesu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precvičovanie matematických konceptov zábavnou metódou - s vyhnutím sa bežným praktikám výučby matematiky, ktoré žiakom neprídu tak záživné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hravé prostredie, ktoré žiakov zaujme - + možnosti tvorby vlastných úloh, ktoré ešte prehĺbia a ukotvia naučené koncepty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latin typeface="Univers Condensed" panose="020B0706030502050204" pitchFamily="34" charset="0"/>
              </a:rPr>
              <a:t>rozšírenie povedomia o kvalitách </a:t>
            </a:r>
            <a:r>
              <a:rPr lang="sk-SK" sz="1200" dirty="0" err="1">
                <a:latin typeface="Univers Condensed" panose="020B0706030502050204" pitchFamily="34" charset="0"/>
              </a:rPr>
              <a:t>Hejného</a:t>
            </a:r>
            <a:r>
              <a:rPr lang="sk-SK" sz="1200" dirty="0">
                <a:latin typeface="Univers Condensed" panose="020B0706030502050204" pitchFamily="34" charset="0"/>
              </a:rPr>
              <a:t> metódy - snáď sa mi podarilo (či ešte len podarí) touto aplikáciou zvýšiť záujem ľudí o </a:t>
            </a:r>
            <a:r>
              <a:rPr lang="sk-SK" sz="1200" dirty="0" err="1">
                <a:latin typeface="Univers Condensed" panose="020B0706030502050204" pitchFamily="34" charset="0"/>
              </a:rPr>
              <a:t>Hejného</a:t>
            </a:r>
            <a:r>
              <a:rPr lang="sk-SK" sz="1200" dirty="0">
                <a:latin typeface="Univers Condensed" panose="020B0706030502050204" pitchFamily="34" charset="0"/>
              </a:rPr>
              <a:t> metódu a edukačný softvér celkovo</a:t>
            </a:r>
          </a:p>
          <a:p>
            <a:r>
              <a:rPr lang="sk-SK" dirty="0"/>
              <a:t> </a:t>
            </a:r>
          </a:p>
          <a:p>
            <a:r>
              <a:rPr lang="sk-SK" b="1" dirty="0"/>
              <a:t>Vlastné (pre mňa): </a:t>
            </a:r>
            <a:endParaRPr lang="sk-SK" sz="12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návrh a implementácia - potreba solídneho návrhu a dobré premyslenie postupov pri implementácii so zameraním (mimo iné) na sprehľadnenie kódu, modularitu riešenia, rýchlosť behu aplikácie,...uč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testovanie - priebežné testovanie a spracovanie výsledkov do aplikácie je potrebné pre vytvorenie solídnej aplikácie a dosiahnutie vyššieho dopytu.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kompatibilita - treba brať do úvahy viaceré zariadenia a prispôsobiť aplikáciu pre všetky, ktorým je určená (</a:t>
            </a:r>
            <a:r>
              <a:rPr lang="sk-SK" dirty="0" err="1"/>
              <a:t>drag</a:t>
            </a:r>
            <a:r>
              <a:rPr lang="sk-SK" dirty="0"/>
              <a:t> and drop, pomery strán,...)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zacielenie koncového užívateľa - aplikáciu treba vyvíjať s myšlienkou na cieľového užívateľa, prispôsobiť ju jeho schopnostiam a požiadavkám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vývoj hier - lepšia predstava toho ako sa v nástrojoch (ako </a:t>
            </a:r>
            <a:r>
              <a:rPr lang="sk-SK" dirty="0" err="1"/>
              <a:t>Unity</a:t>
            </a:r>
            <a:r>
              <a:rPr lang="sk-SK" dirty="0"/>
              <a:t>) na tvorbu podobného softvéru pracuje, ako funguje, čo všetko </a:t>
            </a:r>
            <a:r>
              <a:rPr lang="sk-SK" dirty="0" err="1"/>
              <a:t>obnáša</a:t>
            </a:r>
            <a:r>
              <a:rPr lang="sk-SK" dirty="0"/>
              <a:t> takáto tvorba, zopakovanie naučených konceptov, moje vlastné zlepšenie programátorských praktík (prvý krát C#) a spoznanie nových princípov používaných pri vývoji hier,...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1200" dirty="0">
                <a:latin typeface="Univers Condensed" panose="020B0706030502050204" pitchFamily="34" charset="0"/>
              </a:rPr>
              <a:t>výhody a nevýhody možných implementácii - urýchlenie optimalizáciou (generovanie </a:t>
            </a:r>
            <a:r>
              <a:rPr lang="sk-SK" sz="1200" dirty="0" err="1">
                <a:latin typeface="Univers Condensed" panose="020B0706030502050204" pitchFamily="34" charset="0"/>
              </a:rPr>
              <a:t>MitMaps</a:t>
            </a:r>
            <a:r>
              <a:rPr lang="sk-SK" sz="1200" dirty="0">
                <a:latin typeface="Univers Condensed" panose="020B0706030502050204" pitchFamily="34" charset="0"/>
              </a:rPr>
              <a:t>, kompresia, nevyužívať rekurzívne prehliadanie,...)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BBE2C-3836-44FD-B1A4-9A9F2F9FD3C2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206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767E2-1189-4E2F-8138-B1BCA2824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601F18-1818-4360-B41E-3A6639D6A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63A3080-F75A-4C22-9D4C-135359D9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F9FE-6CF1-44CC-8648-2759BF255572}" type="datetime1">
              <a:rPr lang="sk-SK" smtClean="0"/>
              <a:t>20. 6. 2022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9EA0BF-79FE-407D-989B-E3084669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7EDFBC-9BEF-43D4-9B77-84DDE168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138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EC93B-4498-4FE4-866C-1AC81C57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610F7FF9-4610-4522-8BB8-1090A3CEF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45FA56B-6A14-46F7-AA3E-F2A55CB9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DD1-8FF1-47D6-934A-FC291C31C926}" type="datetime1">
              <a:rPr lang="sk-SK" smtClean="0"/>
              <a:t>20. 6. 2022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D4A2CA4-5CE6-4F3D-943D-3F15119C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9880CEE-75A5-4C03-9AE4-76474BE9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477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84868390-B19B-4E8E-8035-E92761D4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E4BA5F3-8918-4FF9-9D57-4E226E113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EDD93A9-1AC9-4A19-BA5A-0D270685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04B7B-9831-418E-BB48-C36311A83DB2}" type="datetime1">
              <a:rPr lang="sk-SK" smtClean="0"/>
              <a:t>20. 6. 2022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8AB0C8B-CB7D-48E1-AF36-63C1225D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4ACF75B-6C16-4CAA-99DF-5A3688DB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398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4D907-47CE-4FF5-BAED-0279A623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1F98AA-A5EE-41D8-AEE7-486F4BF96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B5916B6-5548-41CC-925C-C7AC0F42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BCD2-63AB-4CC3-A300-32F7C2349F5D}" type="datetime1">
              <a:rPr lang="sk-SK" smtClean="0"/>
              <a:t>20. 6. 2022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99A3B37-97A3-4F7F-A4F1-5F25BBA1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F6C2ED4-3BFD-4DAE-94CD-0E14003F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090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308F2C-5890-4EFF-893B-2892F07F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CD31B26-7B49-4C06-8822-474511A8F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914FA8D-5B79-4F51-A172-2B8D12E1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C83D-F100-4569-AE0E-465EAF95F60A}" type="datetime1">
              <a:rPr lang="sk-SK" smtClean="0"/>
              <a:t>20. 6. 2022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B246E3-5EA0-4BDA-A393-F81968C7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E33F811-61E5-4711-BDDE-FBF870E3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746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B3DFE-CE05-41CC-B253-5CDC822F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BC083E-A74D-4951-A9FE-5C2DD2CF0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E2C61A0-B878-4910-A478-E2BA1F3CD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9AEF6FA-CADB-421F-AE00-137F087D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5027-06FC-447C-B136-9BDB01D30830}" type="datetime1">
              <a:rPr lang="sk-SK" smtClean="0"/>
              <a:t>20. 6. 2022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F14BE60-2035-45EB-BC50-FA1730A2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CD53487-3A1A-4A59-A242-13FAC821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883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029A8-F2B9-45AF-9FFE-F7282FD6A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B8E8E9F-C0B4-4A11-AA86-032B3294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A3085BD-039E-4C88-8942-4B673C3C3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F55FDD31-124F-492A-8C91-5CF4FBC3A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AA8E619-7261-45A9-8A2F-5BAFA893F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5164FF7-8259-4D12-BF69-BA52E1B3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EA45-8067-4AF5-A314-A6CBC12DEDB1}" type="datetime1">
              <a:rPr lang="sk-SK" smtClean="0"/>
              <a:t>20. 6. 2022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1349A2B-F5B0-4E99-A194-EAE74A26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053A582-479E-4BAF-8C15-16CBD3CA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378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954C6F-DC62-4498-AE00-E6863887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05CD3C6-8F77-4BE1-BD3F-5E034888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6386-9B8B-442F-9DDB-1B91848E3A61}" type="datetime1">
              <a:rPr lang="sk-SK" smtClean="0"/>
              <a:t>20. 6. 2022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66A5F8-DF97-4AA4-A0AD-1743A6B6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F1698DF-EFB1-4F9E-8480-8EF5B58C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051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1B3113E-2A67-46FA-8CA1-F1F52337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984B-BD76-4311-BBA6-FF56CB63F4BC}" type="datetime1">
              <a:rPr lang="sk-SK" smtClean="0"/>
              <a:t>20. 6. 2022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C82B60F-8BB4-4666-A1D2-9BB1CE07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ACF637B-8419-45A9-836A-5557CAC3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719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99773-C37D-4665-A312-12D6538B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0BE946-0722-402E-B135-F229DDF08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43ED9709-7516-41BD-8DA9-F384F4D31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A6C840D-89C9-45F1-B26B-CE9EE245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D4C6-7E0F-46C5-BD1E-71FD1023E68F}" type="datetime1">
              <a:rPr lang="sk-SK" smtClean="0"/>
              <a:t>20. 6. 2022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F8581FE-6712-4A62-A0A9-C4D21AAD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DB756F9-E11B-4BF7-83B2-A1EA877E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51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0A93C-97B8-4CB2-A72E-7C9982C2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B9F8EAF-9DB0-4EF3-950A-57E02D0E5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F0BF903-FF6D-4DC7-983B-E54CA25A6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AE4E089-AA86-4D70-86B3-7CE45B32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7592-BD6B-47E4-8988-45D355A34379}" type="datetime1">
              <a:rPr lang="sk-SK" smtClean="0"/>
              <a:t>20. 6. 2022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12CA1A5-6135-4240-B241-6A09E9A9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2A8A631-937C-4465-9CB1-9376B9F9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4EB878A-D44A-4944-8069-986F3509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16FBECF-43B8-4FC7-BEBB-9E66BE1E9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F6EA38E-AACD-4BDD-87E7-4568F3DCC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5558B-76EA-48AB-9C3E-42E1ED3819E3}" type="datetime1">
              <a:rPr lang="sk-SK" smtClean="0"/>
              <a:t>20. 6. 2022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D43435B-6EBC-4DD3-8861-DFB81E5F0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22E42B4-BA59-4C71-B49B-A60BD955F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3C4C8-A045-4298-A37F-0486877534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72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BF2BE-8657-4B39-AC39-D1B1C489F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0" y="-698370"/>
            <a:ext cx="12015020" cy="2393879"/>
          </a:xfrm>
        </p:spPr>
        <p:txBody>
          <a:bodyPr>
            <a:normAutofit/>
          </a:bodyPr>
          <a:lstStyle/>
          <a:p>
            <a:r>
              <a:rPr lang="sk-SK" sz="4800" b="1" spc="300" dirty="0">
                <a:latin typeface="Univers Condensed" panose="020B0706030502050204" pitchFamily="34" charset="0"/>
                <a:ea typeface="Kozuka Gothic Pro B" panose="020B0800000000000000" pitchFamily="34" charset="-128"/>
              </a:rPr>
              <a:t>Softvérová podpora výučby matematiky </a:t>
            </a:r>
            <a:r>
              <a:rPr lang="sk-SK" sz="4800" b="1" spc="300" dirty="0" err="1">
                <a:latin typeface="Univers Condensed" panose="020B0706030502050204" pitchFamily="34" charset="0"/>
                <a:ea typeface="Kozuka Gothic Pro B" panose="020B0800000000000000" pitchFamily="34" charset="-128"/>
              </a:rPr>
              <a:t>Hejného</a:t>
            </a:r>
            <a:r>
              <a:rPr lang="sk-SK" sz="4800" b="1" spc="300" dirty="0">
                <a:latin typeface="Univers Condensed" panose="020B0706030502050204" pitchFamily="34" charset="0"/>
                <a:ea typeface="Kozuka Gothic Pro B" panose="020B0800000000000000" pitchFamily="34" charset="-128"/>
              </a:rPr>
              <a:t> metódou - prostredie Vláčiky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3C4FA6F-F8AD-427B-8546-6241FA255A48}"/>
              </a:ext>
            </a:extLst>
          </p:cNvPr>
          <p:cNvSpPr txBox="1"/>
          <p:nvPr/>
        </p:nvSpPr>
        <p:spPr>
          <a:xfrm>
            <a:off x="0" y="6488668"/>
            <a:ext cx="1219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latin typeface="Univers Condensed" panose="020B0706030502050204" pitchFamily="34" charset="0"/>
              </a:rPr>
              <a:t>Bratislava 2022 										             Vladimír Ačjak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07B220E2-3A8E-402D-AFE9-A3D38370B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43" y="2470117"/>
            <a:ext cx="3076153" cy="3243943"/>
          </a:xfrm>
          <a:prstGeom prst="rect">
            <a:avLst/>
          </a:prstGeom>
          <a:ln w="76200" cap="rnd" cmpd="sng">
            <a:solidFill>
              <a:schemeClr val="tx1"/>
            </a:solidFill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8D5D4C22-7FF4-400F-8F64-683C7213F469}"/>
              </a:ext>
            </a:extLst>
          </p:cNvPr>
          <p:cNvSpPr txBox="1"/>
          <p:nvPr/>
        </p:nvSpPr>
        <p:spPr>
          <a:xfrm>
            <a:off x="5346413" y="2470117"/>
            <a:ext cx="50337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Univers Condensed" panose="020B0706030502050204" pitchFamily="34" charset="0"/>
              </a:rPr>
              <a:t>Školiteľ práce:	RNDr. Peter </a:t>
            </a:r>
            <a:r>
              <a:rPr lang="sk-SK" sz="2000" dirty="0" err="1">
                <a:latin typeface="Univers Condensed" panose="020B0706030502050204" pitchFamily="34" charset="0"/>
              </a:rPr>
              <a:t>Borovanský</a:t>
            </a:r>
            <a:r>
              <a:rPr lang="sk-SK" sz="2000" dirty="0">
                <a:latin typeface="Univers Condensed" panose="020B0706030502050204" pitchFamily="34" charset="0"/>
              </a:rPr>
              <a:t>, PhD.</a:t>
            </a:r>
          </a:p>
          <a:p>
            <a:r>
              <a:rPr lang="sk-SK" sz="2000" dirty="0">
                <a:latin typeface="Univers Condensed" panose="020B0706030502050204" pitchFamily="34" charset="0"/>
              </a:rPr>
              <a:t>Konzultant:	RNDr. Dagmar </a:t>
            </a:r>
            <a:r>
              <a:rPr lang="sk-SK" sz="2000" dirty="0" err="1">
                <a:latin typeface="Univers Condensed" panose="020B0706030502050204" pitchFamily="34" charset="0"/>
              </a:rPr>
              <a:t>Môťovská</a:t>
            </a:r>
            <a:r>
              <a:rPr lang="sk-SK" sz="2000" dirty="0">
                <a:latin typeface="Univers Condensed" panose="020B0706030502050204" pitchFamily="34" charset="0"/>
              </a:rPr>
              <a:t>, PhD.</a:t>
            </a:r>
          </a:p>
          <a:p>
            <a:r>
              <a:rPr lang="sk-SK" sz="2000" dirty="0">
                <a:latin typeface="Univers Condensed" panose="020B0706030502050204" pitchFamily="34" charset="0"/>
              </a:rPr>
              <a:t>Oponent:		PaedDr. Andrea </a:t>
            </a:r>
            <a:r>
              <a:rPr lang="sk-SK" sz="2000" dirty="0" err="1">
                <a:latin typeface="Univers Condensed" panose="020B0706030502050204" pitchFamily="34" charset="0"/>
              </a:rPr>
              <a:t>Hrušecká</a:t>
            </a:r>
            <a:r>
              <a:rPr lang="sk-SK" sz="2000" dirty="0">
                <a:latin typeface="Univers Condensed" panose="020B0706030502050204" pitchFamily="34" charset="0"/>
              </a:rPr>
              <a:t>, PhD.</a:t>
            </a:r>
          </a:p>
        </p:txBody>
      </p:sp>
    </p:spTree>
    <p:extLst>
      <p:ext uri="{BB962C8B-B14F-4D97-AF65-F5344CB8AC3E}">
        <p14:creationId xmlns:p14="http://schemas.microsoft.com/office/powerpoint/2010/main" val="1584620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024"/>
            <a:ext cx="9144000" cy="1033463"/>
          </a:xfrm>
        </p:spPr>
        <p:txBody>
          <a:bodyPr/>
          <a:lstStyle/>
          <a:p>
            <a:r>
              <a:rPr lang="sk-SK" b="1" spc="300" dirty="0">
                <a:latin typeface="Univers Condensed" panose="020B0706030502050204" pitchFamily="34" charset="0"/>
              </a:rPr>
              <a:t>Odpovede na otázky:</a:t>
            </a: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40EC498A-1120-40F2-B82E-C8C51E6ED5A0}"/>
              </a:ext>
            </a:extLst>
          </p:cNvPr>
          <p:cNvSpPr txBox="1"/>
          <p:nvPr/>
        </p:nvSpPr>
        <p:spPr>
          <a:xfrm>
            <a:off x="617734" y="1571304"/>
            <a:ext cx="10355066" cy="486287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sk-SK" sz="2400" dirty="0">
                <a:latin typeface="Univers Condensed" panose="020B0706030502050204" pitchFamily="34" charset="0"/>
              </a:rPr>
              <a:t>Školiteľ práce:  </a:t>
            </a:r>
          </a:p>
          <a:p>
            <a:r>
              <a:rPr lang="sk-SK" sz="2200" dirty="0">
                <a:latin typeface="Univers Condensed" panose="020B0706030502050204" pitchFamily="34" charset="0"/>
              </a:rPr>
              <a:t>	</a:t>
            </a:r>
          </a:p>
          <a:p>
            <a:r>
              <a:rPr lang="sk-SK" sz="2200" dirty="0">
                <a:latin typeface="Univers Condensed" panose="020B0706030502050204" pitchFamily="34" charset="0"/>
              </a:rPr>
              <a:t>	1. otázka - koncepty: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Univers Condensed" panose="020B0706030502050204" pitchFamily="34" charset="0"/>
              </a:rPr>
              <a:t>sčítanie/odčítanie pri rátaní dĺžok vláčikov	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Univers Condensed" panose="020B0706030502050204" pitchFamily="34" charset="0"/>
              </a:rPr>
              <a:t>násobenie (2 x červený = 1 fialový)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Univers Condensed" panose="020B0706030502050204" pitchFamily="34" charset="0"/>
              </a:rPr>
              <a:t>delenie (1 biely = 1/2 červeného)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Univers Condensed" panose="020B0706030502050204" pitchFamily="34" charset="0"/>
              </a:rPr>
              <a:t>riešenie rovníc/nerovníc a ekvivalentné úpravy (pri úlohách s &lt;&gt;=)</a:t>
            </a:r>
          </a:p>
          <a:p>
            <a:pPr lvl="2"/>
            <a:endParaRPr lang="sk-SK" sz="2200" dirty="0">
              <a:latin typeface="Univers Condensed" panose="020B0706030502050204" pitchFamily="34" charset="0"/>
            </a:endParaRPr>
          </a:p>
          <a:p>
            <a:pPr lvl="2"/>
            <a:r>
              <a:rPr lang="sk-SK" sz="2200" dirty="0">
                <a:latin typeface="Univers Condensed" panose="020B0706030502050204" pitchFamily="34" charset="0"/>
              </a:rPr>
              <a:t>2. otázka - algoritmus riešenia daného problému: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Univers Condensed" panose="020B0706030502050204" pitchFamily="34" charset="0"/>
              </a:rPr>
              <a:t>takýto daný algoritmus (na nájdenie riešenia) nie je implementovaný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Univers Condensed" panose="020B0706030502050204" pitchFamily="34" charset="0"/>
              </a:rPr>
              <a:t>princíp: generovanie polí </a:t>
            </a:r>
            <a:r>
              <a:rPr lang="sk-SK" sz="2200" dirty="0" err="1">
                <a:latin typeface="Univers Condensed" panose="020B0706030502050204" pitchFamily="34" charset="0"/>
              </a:rPr>
              <a:t>int</a:t>
            </a:r>
            <a:r>
              <a:rPr lang="sk-SK" sz="2200" dirty="0">
                <a:latin typeface="Univers Condensed" panose="020B0706030502050204" pitchFamily="34" charset="0"/>
              </a:rPr>
              <a:t>[], ktorých obsah sú čísla, ktorých súčet je dĺžka n, ktorú požadujeme a z týchto všetkých polí vyberáme náhodne kombinácie, z ktorých sa dajú zostaviť vláčiky s dĺžkou n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Univers Condensed" panose="020B0706030502050204" pitchFamily="34" charset="0"/>
              </a:rPr>
              <a:t>číslo n je nastavené rozumne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F06A727-0920-43F0-9DB3-13636A865FBA}"/>
              </a:ext>
            </a:extLst>
          </p:cNvPr>
          <p:cNvSpPr txBox="1"/>
          <p:nvPr/>
        </p:nvSpPr>
        <p:spPr>
          <a:xfrm>
            <a:off x="11786120" y="648866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3136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8CC81EF5-42E8-4CCE-A56E-D5040A202C91}"/>
              </a:ext>
            </a:extLst>
          </p:cNvPr>
          <p:cNvSpPr txBox="1"/>
          <p:nvPr/>
        </p:nvSpPr>
        <p:spPr>
          <a:xfrm>
            <a:off x="1710813" y="34290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2AF0764-13F6-4DAB-8033-358D5D29585E}"/>
              </a:ext>
            </a:extLst>
          </p:cNvPr>
          <p:cNvSpPr txBox="1"/>
          <p:nvPr/>
        </p:nvSpPr>
        <p:spPr>
          <a:xfrm>
            <a:off x="599326" y="156017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sz="2400" dirty="0">
              <a:latin typeface="Univers Condensed" panose="020B070603050205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B66A81A-244B-4AD5-8F59-EC05AA0DB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0EB02160-FCA3-4000-AB3B-52852BA83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024"/>
            <a:ext cx="9144000" cy="1033463"/>
          </a:xfrm>
        </p:spPr>
        <p:txBody>
          <a:bodyPr/>
          <a:lstStyle/>
          <a:p>
            <a:r>
              <a:rPr lang="sk-SK" b="1" spc="300" dirty="0">
                <a:latin typeface="Univers Condensed" panose="020B0706030502050204" pitchFamily="34" charset="0"/>
              </a:rPr>
              <a:t>Záver</a:t>
            </a:r>
            <a:endParaRPr lang="sk-SK" dirty="0">
              <a:latin typeface="Univers Condensed" panose="020B07060305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4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sk-SK" b="1" spc="300" dirty="0">
                <a:latin typeface="Univers Condensed" panose="020B0706030502050204" pitchFamily="34" charset="0"/>
              </a:rPr>
              <a:t>Typy úloh a editory</a:t>
            </a:r>
            <a:br>
              <a:rPr lang="sk-SK" b="1" spc="300" dirty="0">
                <a:latin typeface="Univers Condensed" panose="020B0706030502050204" pitchFamily="34" charset="0"/>
              </a:rPr>
            </a:b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CC81EF5-42E8-4CCE-A56E-D5040A202C91}"/>
              </a:ext>
            </a:extLst>
          </p:cNvPr>
          <p:cNvSpPr txBox="1"/>
          <p:nvPr/>
        </p:nvSpPr>
        <p:spPr>
          <a:xfrm>
            <a:off x="1887274" y="3472186"/>
            <a:ext cx="462572" cy="32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CD58235-FD22-4D72-92BF-0A90291FF307}"/>
              </a:ext>
            </a:extLst>
          </p:cNvPr>
          <p:cNvSpPr txBox="1"/>
          <p:nvPr/>
        </p:nvSpPr>
        <p:spPr>
          <a:xfrm>
            <a:off x="609600" y="1779639"/>
            <a:ext cx="48397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Univers Condensed" panose="020B0706030502050204" pitchFamily="34" charset="0"/>
              </a:rPr>
              <a:t>Aplikácia obsahuje: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intuitívne rozhranie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4 úrovne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4 editory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6 </a:t>
            </a:r>
            <a:r>
              <a:rPr lang="sk-SK" sz="2400" dirty="0" err="1">
                <a:latin typeface="Univers Condensed" panose="020B0706030502050204" pitchFamily="34" charset="0"/>
              </a:rPr>
              <a:t>sád</a:t>
            </a:r>
            <a:r>
              <a:rPr lang="sk-SK" sz="2400" dirty="0">
                <a:latin typeface="Univers Condensed" panose="020B0706030502050204" pitchFamily="34" charset="0"/>
              </a:rPr>
              <a:t> úloh (6 typov)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každý typ úloh má vlastný </a:t>
            </a:r>
          </a:p>
          <a:p>
            <a:r>
              <a:rPr lang="sk-SK" sz="2400" dirty="0">
                <a:latin typeface="Univers Condensed" panose="020B0706030502050204" pitchFamily="34" charset="0"/>
              </a:rPr>
              <a:t>     generátor a vlastnú kontrolu riešenia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400" dirty="0">
              <a:latin typeface="Univers Condensed" panose="020B07060305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Univers Condensed" panose="020B070603050205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955ED7D-6DAB-419A-97EE-618926795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9" y="5195959"/>
            <a:ext cx="11918022" cy="165479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A8B3D6C-1EB0-4637-81F2-59D4B1943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795">
            <a:off x="9673690" y="4613303"/>
            <a:ext cx="1328481" cy="138421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E6A8FAB-9E15-4788-A1F3-D05D112C2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86" y="1871423"/>
            <a:ext cx="3038899" cy="1629002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4919AE2A-AD10-4D9B-AF2C-F0217BD86940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653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sk-SK" b="1" spc="300" dirty="0">
                <a:latin typeface="Univers Condensed" panose="020B0706030502050204" pitchFamily="34" charset="0"/>
              </a:rPr>
              <a:t>Ukážka - úloha 1. úrovne</a:t>
            </a:r>
            <a:br>
              <a:rPr lang="sk-SK" b="1" spc="300" dirty="0">
                <a:latin typeface="Univers Condensed" panose="020B0706030502050204" pitchFamily="34" charset="0"/>
              </a:rPr>
            </a:b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CC81EF5-42E8-4CCE-A56E-D5040A202C91}"/>
              </a:ext>
            </a:extLst>
          </p:cNvPr>
          <p:cNvSpPr txBox="1"/>
          <p:nvPr/>
        </p:nvSpPr>
        <p:spPr>
          <a:xfrm>
            <a:off x="1710813" y="34290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3" name="level3">
            <a:hlinkClick r:id="" action="ppaction://media"/>
            <a:extLst>
              <a:ext uri="{FF2B5EF4-FFF2-40B4-BE49-F238E27FC236}">
                <a16:creationId xmlns:a16="http://schemas.microsoft.com/office/drawing/2014/main" id="{4D825919-6F01-45A4-A288-CA490529B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38" y="1739900"/>
            <a:ext cx="10029124" cy="46228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E5E0D74-FA0B-4F77-9E10-C97DD7D42F1B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8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sk-SK" b="1" spc="300" dirty="0">
                <a:latin typeface="Univers Condensed" panose="020B0706030502050204" pitchFamily="34" charset="0"/>
              </a:rPr>
              <a:t>Ukážka - úloha 2. úrovne</a:t>
            </a:r>
            <a:br>
              <a:rPr lang="sk-SK" b="1" spc="300" dirty="0">
                <a:latin typeface="Univers Condensed" panose="020B0706030502050204" pitchFamily="34" charset="0"/>
              </a:rPr>
            </a:b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CC81EF5-42E8-4CCE-A56E-D5040A202C91}"/>
              </a:ext>
            </a:extLst>
          </p:cNvPr>
          <p:cNvSpPr txBox="1"/>
          <p:nvPr/>
        </p:nvSpPr>
        <p:spPr>
          <a:xfrm>
            <a:off x="1710813" y="34290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E5E0D74-FA0B-4F77-9E10-C97DD7D42F1B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4</a:t>
            </a:r>
          </a:p>
        </p:txBody>
      </p:sp>
      <p:pic>
        <p:nvPicPr>
          <p:cNvPr id="5" name="level4">
            <a:hlinkClick r:id="" action="ppaction://media"/>
            <a:extLst>
              <a:ext uri="{FF2B5EF4-FFF2-40B4-BE49-F238E27FC236}">
                <a16:creationId xmlns:a16="http://schemas.microsoft.com/office/drawing/2014/main" id="{496D9EA5-4ED0-458E-A942-9831CB7C3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37" y="1739900"/>
            <a:ext cx="9995243" cy="4622800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54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sk-SK" b="1" spc="300" dirty="0">
                <a:latin typeface="Univers Condensed" panose="020B0706030502050204" pitchFamily="34" charset="0"/>
              </a:rPr>
              <a:t>Ukážka - editor 1</a:t>
            </a:r>
            <a:br>
              <a:rPr lang="sk-SK" b="1" spc="300" dirty="0">
                <a:latin typeface="Univers Condensed" panose="020B0706030502050204" pitchFamily="34" charset="0"/>
              </a:rPr>
            </a:b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CC81EF5-42E8-4CCE-A56E-D5040A202C91}"/>
              </a:ext>
            </a:extLst>
          </p:cNvPr>
          <p:cNvSpPr txBox="1"/>
          <p:nvPr/>
        </p:nvSpPr>
        <p:spPr>
          <a:xfrm>
            <a:off x="1710813" y="34290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7" name="editor1">
            <a:hlinkClick r:id="" action="ppaction://media"/>
            <a:extLst>
              <a:ext uri="{FF2B5EF4-FFF2-40B4-BE49-F238E27FC236}">
                <a16:creationId xmlns:a16="http://schemas.microsoft.com/office/drawing/2014/main" id="{5A56A33D-78B2-45A0-8FA3-CD4848293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38" y="1720850"/>
            <a:ext cx="10029124" cy="46384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D4157CB-BBE9-4F1E-A73F-05C1B36783BA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192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61928"/>
            <a:ext cx="9144000" cy="2387600"/>
          </a:xfrm>
        </p:spPr>
        <p:txBody>
          <a:bodyPr>
            <a:normAutofit/>
          </a:bodyPr>
          <a:lstStyle/>
          <a:p>
            <a:r>
              <a:rPr lang="sk-SK" b="1" spc="300" dirty="0">
                <a:latin typeface="Univers Condensed" panose="020B0706030502050204" pitchFamily="34" charset="0"/>
              </a:rPr>
              <a:t>Prvky</a:t>
            </a:r>
            <a:br>
              <a:rPr lang="sk-SK" b="1" spc="300" dirty="0">
                <a:latin typeface="Univers Condensed" panose="020B0706030502050204" pitchFamily="34" charset="0"/>
              </a:rPr>
            </a:b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CC81EF5-42E8-4CCE-A56E-D5040A202C91}"/>
              </a:ext>
            </a:extLst>
          </p:cNvPr>
          <p:cNvSpPr txBox="1"/>
          <p:nvPr/>
        </p:nvSpPr>
        <p:spPr>
          <a:xfrm>
            <a:off x="1887274" y="3472186"/>
            <a:ext cx="462572" cy="32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CD58235-FD22-4D72-92BF-0A90291FF307}"/>
              </a:ext>
            </a:extLst>
          </p:cNvPr>
          <p:cNvSpPr txBox="1"/>
          <p:nvPr/>
        </p:nvSpPr>
        <p:spPr>
          <a:xfrm>
            <a:off x="609600" y="1779639"/>
            <a:ext cx="55258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systém na ukladanie a načítanie postupu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systém ťahu a položenia prvkov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audiovizuálny sprievodca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animácie správneho či nesprávneho riešenia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okná s upozorneniami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kontrolný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animácie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Univers Condensed" panose="020B070603050205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955ED7D-6DAB-419A-97EE-618926795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9" y="5195959"/>
            <a:ext cx="11918022" cy="165479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A8B3D6C-1EB0-4637-81F2-59D4B1943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795">
            <a:off x="9673690" y="4613303"/>
            <a:ext cx="1328481" cy="138421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E6A8FAB-9E15-4788-A1F3-D05D112C2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86" y="1871423"/>
            <a:ext cx="3038899" cy="1629002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4919AE2A-AD10-4D9B-AF2C-F0217BD86940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781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k-SK" b="1" spc="300" dirty="0">
                <a:latin typeface="Univers Condensed" panose="020B0706030502050204" pitchFamily="34" charset="0"/>
              </a:rPr>
              <a:t>Testovania a riešené problémy</a:t>
            </a:r>
            <a:br>
              <a:rPr lang="sk-SK" b="1" spc="300" dirty="0">
                <a:latin typeface="Univers Condensed" panose="020B0706030502050204" pitchFamily="34" charset="0"/>
              </a:rPr>
            </a:b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CC81EF5-42E8-4CCE-A56E-D5040A202C91}"/>
              </a:ext>
            </a:extLst>
          </p:cNvPr>
          <p:cNvSpPr txBox="1"/>
          <p:nvPr/>
        </p:nvSpPr>
        <p:spPr>
          <a:xfrm>
            <a:off x="1710813" y="34290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CD58235-FD22-4D72-92BF-0A90291FF307}"/>
              </a:ext>
            </a:extLst>
          </p:cNvPr>
          <p:cNvSpPr txBox="1"/>
          <p:nvPr/>
        </p:nvSpPr>
        <p:spPr>
          <a:xfrm>
            <a:off x="609600" y="1779639"/>
            <a:ext cx="5703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prispôsobenie zobrazenia rôznym zariadeniam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dlhé načítavanie scén, či drobné seknutia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problémy systému ťahu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jednoduchosť počiatočných úloh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B9B0B08-C290-4BEB-B5BD-03840199EE0A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7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9DE28FA-4AC6-4D63-901E-692BB615B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20" y="3613666"/>
            <a:ext cx="2917959" cy="291795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7489D73-EE28-42FA-B29B-BDA84E171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0" y="3612385"/>
            <a:ext cx="2917958" cy="291924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944D1A6-F575-4E61-8781-FBFC71C83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01" y="3613666"/>
            <a:ext cx="2917959" cy="291795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222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024"/>
            <a:ext cx="9144000" cy="1033463"/>
          </a:xfrm>
        </p:spPr>
        <p:txBody>
          <a:bodyPr/>
          <a:lstStyle/>
          <a:p>
            <a:r>
              <a:rPr lang="sk-SK" b="1" spc="300" dirty="0">
                <a:latin typeface="Univers Condensed" panose="020B0706030502050204" pitchFamily="34" charset="0"/>
              </a:rPr>
              <a:t>Hlavné prínosy práce</a:t>
            </a: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40EC498A-1120-40F2-B82E-C8C51E6ED5A0}"/>
              </a:ext>
            </a:extLst>
          </p:cNvPr>
          <p:cNvSpPr txBox="1"/>
          <p:nvPr/>
        </p:nvSpPr>
        <p:spPr>
          <a:xfrm>
            <a:off x="617734" y="1571304"/>
            <a:ext cx="10355066" cy="34163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sk-SK" sz="2400" dirty="0">
                <a:latin typeface="Univers Condensed" panose="020B0706030502050204" pitchFamily="34" charset="0"/>
              </a:rPr>
              <a:t>Všeobecné: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obohatenie spektra edukačného softvéru o aplikáciu prostredia Vláčiky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precvičovanie matematických konceptov zábavnou metódou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hravé prostredie, ktoré žiakov zaujme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rozšírenie povedomia o kvalitách </a:t>
            </a:r>
            <a:r>
              <a:rPr lang="sk-SK" sz="2400" dirty="0" err="1">
                <a:latin typeface="Univers Condensed" panose="020B0706030502050204" pitchFamily="34" charset="0"/>
              </a:rPr>
              <a:t>Hejného</a:t>
            </a:r>
            <a:r>
              <a:rPr lang="sk-SK" sz="2400" dirty="0">
                <a:latin typeface="Univers Condensed" panose="020B0706030502050204" pitchFamily="34" charset="0"/>
              </a:rPr>
              <a:t> metódy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Univers Condensed" panose="020B0706030502050204" pitchFamily="34" charset="0"/>
            </a:endParaRPr>
          </a:p>
          <a:p>
            <a:pPr lvl="1"/>
            <a:r>
              <a:rPr lang="sk-SK" sz="2400" dirty="0">
                <a:latin typeface="Univers Condensed" panose="020B0706030502050204" pitchFamily="34" charset="0"/>
              </a:rPr>
              <a:t>Vlastné: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návrh a implementácia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testovanie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kompatibilita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zacielenie koncového užívateľa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vývoj hier v „game </a:t>
            </a:r>
            <a:r>
              <a:rPr lang="sk-SK" sz="2400" dirty="0" err="1">
                <a:latin typeface="Univers Condensed" panose="020B0706030502050204" pitchFamily="34" charset="0"/>
              </a:rPr>
              <a:t>engine</a:t>
            </a:r>
            <a:r>
              <a:rPr lang="sk-SK" sz="2400" dirty="0">
                <a:latin typeface="Univers Condensed" panose="020B0706030502050204" pitchFamily="34" charset="0"/>
              </a:rPr>
              <a:t>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Univers Condensed" panose="020B0706030502050204" pitchFamily="34" charset="0"/>
              </a:rPr>
              <a:t>výhody a nevýhody možných implementácii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F06A727-0920-43F0-9DB3-13636A865FBA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8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2BBDCDF-F1E5-4268-B7E9-5DF9EFBDF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9" y="5195959"/>
            <a:ext cx="11918022" cy="165479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5FDF8DE-63F0-4F68-A6FE-9277CBC20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795">
            <a:off x="9673690" y="4613303"/>
            <a:ext cx="1328481" cy="13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0DD5B8-79B3-4154-AB66-7762712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024"/>
            <a:ext cx="9144000" cy="1033463"/>
          </a:xfrm>
        </p:spPr>
        <p:txBody>
          <a:bodyPr/>
          <a:lstStyle/>
          <a:p>
            <a:r>
              <a:rPr lang="sk-SK" b="1" spc="300" dirty="0">
                <a:latin typeface="Univers Condensed" panose="020B0706030502050204" pitchFamily="34" charset="0"/>
              </a:rPr>
              <a:t>Odpovede na otázky:</a:t>
            </a:r>
            <a:endParaRPr lang="sk-SK" dirty="0">
              <a:latin typeface="Univers Condensed" panose="020B070603050205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40EC498A-1120-40F2-B82E-C8C51E6ED5A0}"/>
              </a:ext>
            </a:extLst>
          </p:cNvPr>
          <p:cNvSpPr txBox="1"/>
          <p:nvPr/>
        </p:nvSpPr>
        <p:spPr>
          <a:xfrm>
            <a:off x="617734" y="1571304"/>
            <a:ext cx="10355066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sk-SK" sz="2400" dirty="0">
                <a:latin typeface="Univers Condensed" panose="020B0706030502050204" pitchFamily="34" charset="0"/>
              </a:rPr>
              <a:t>Oponent:  </a:t>
            </a:r>
            <a:r>
              <a:rPr lang="sk-SK" sz="2200" dirty="0">
                <a:latin typeface="Univers Condensed" panose="020B0706030502050204" pitchFamily="34" charset="0"/>
              </a:rPr>
              <a:t>Nastavenie farieb vagónikov pre rôzne typy farbosleposti.	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F06A727-0920-43F0-9DB3-13636A865FBA}"/>
              </a:ext>
            </a:extLst>
          </p:cNvPr>
          <p:cNvSpPr txBox="1"/>
          <p:nvPr/>
        </p:nvSpPr>
        <p:spPr>
          <a:xfrm>
            <a:off x="11904168" y="6488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latin typeface="Univers Condensed" panose="020B0706030502050204" pitchFamily="34" charset="0"/>
              </a:rPr>
              <a:t>9</a:t>
            </a:r>
          </a:p>
        </p:txBody>
      </p:sp>
      <p:pic>
        <p:nvPicPr>
          <p:cNvPr id="1026" name="Picture 2" descr="Color Blindness">
            <a:extLst>
              <a:ext uri="{FF2B5EF4-FFF2-40B4-BE49-F238E27FC236}">
                <a16:creationId xmlns:a16="http://schemas.microsoft.com/office/drawing/2014/main" id="{E7A05EB2-4B07-4707-8BFF-9F460C71B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/>
          <a:stretch/>
        </p:blipFill>
        <p:spPr bwMode="auto">
          <a:xfrm>
            <a:off x="2527286" y="2194922"/>
            <a:ext cx="7137428" cy="429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5444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1573</Words>
  <Application>Microsoft Office PowerPoint</Application>
  <PresentationFormat>Širokouhlá</PresentationFormat>
  <Paragraphs>152</Paragraphs>
  <Slides>11</Slides>
  <Notes>11</Notes>
  <HiddenSlides>0</HiddenSlides>
  <MMClips>3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Univers Condensed</vt:lpstr>
      <vt:lpstr>Motív balíka Office</vt:lpstr>
      <vt:lpstr>Softvérová podpora výučby matematiky Hejného metódou - prostredie Vláčiky</vt:lpstr>
      <vt:lpstr>Typy úloh a editory </vt:lpstr>
      <vt:lpstr>Ukážka - úloha 1. úrovne </vt:lpstr>
      <vt:lpstr>Ukážka - úloha 2. úrovne </vt:lpstr>
      <vt:lpstr>Ukážka - editor 1 </vt:lpstr>
      <vt:lpstr>Prvky </vt:lpstr>
      <vt:lpstr>Testovania a riešené problémy </vt:lpstr>
      <vt:lpstr>Hlavné prínosy práce</vt:lpstr>
      <vt:lpstr>Odpovede na otázky:</vt:lpstr>
      <vt:lpstr>Odpovede na otázky:</vt:lpstr>
      <vt:lpstr>Záver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Softvérová podpora výučby matematiky Hejného metódou - prostredie Vláčiky</dc:title>
  <dc:creator>Vladimír Ačjak</dc:creator>
  <cp:lastModifiedBy>Vladimír Ačjak</cp:lastModifiedBy>
  <cp:revision>102</cp:revision>
  <dcterms:created xsi:type="dcterms:W3CDTF">2022-05-25T15:25:10Z</dcterms:created>
  <dcterms:modified xsi:type="dcterms:W3CDTF">2022-06-20T12:27:22Z</dcterms:modified>
</cp:coreProperties>
</file>