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1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5" r:id="rId4"/>
    <p:sldId id="259" r:id="rId5"/>
    <p:sldId id="264" r:id="rId6"/>
    <p:sldId id="260" r:id="rId7"/>
    <p:sldId id="266" r:id="rId8"/>
    <p:sldId id="267" r:id="rId9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>
            <a:extLst>
              <a:ext uri="{FF2B5EF4-FFF2-40B4-BE49-F238E27FC236}">
                <a16:creationId xmlns:a16="http://schemas.microsoft.com/office/drawing/2014/main" id="{5B20D07D-EE2B-4F7F-AF7C-095932C7AFC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3AFDDDAD-A55C-44BA-8BAF-B14FB288E6B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5D1052-901D-44A8-90BC-D3E98BFF229B}" type="datetimeFigureOut">
              <a:rPr lang="sk-SK" smtClean="0"/>
              <a:t>22. 3. 2022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4A1027C0-62D0-4F35-8E17-B12BB063E1B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11DCDDCB-9DD5-48B0-B121-A780A0FE99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D0078-4295-4567-8C97-531A6A877E4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1998895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083B8A-0217-4989-AAB5-26D4AE7C9793}" type="datetimeFigureOut">
              <a:rPr lang="sk-SK" smtClean="0"/>
              <a:t>22. 3. 2022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F3531-0FA3-4150-A929-6BB1EEA07E1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11112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noProof="0" dirty="0"/>
              <a:t>Complete list of minimal asymmetric graphs.</a:t>
            </a:r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F3531-0FA3-4150-A929-6BB1EEA07E1E}" type="slidenum">
              <a:rPr lang="sk-SK" smtClean="0"/>
              <a:t>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99789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8F3531-0FA3-4150-A929-6BB1EEA07E1E}" type="slidenum">
              <a:rPr lang="sk-SK" smtClean="0"/>
              <a:t>6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03983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EB46B8FB-F6A2-5F47-A6CD-A7E17E69270F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AB39E9-6F50-3F4B-9DDB-FC0E0CA99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5066001" cy="2866405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2C33E-E9A6-304D-BBCB-97AD0B213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" y="4283239"/>
            <a:ext cx="5066001" cy="1475177"/>
          </a:xfrm>
        </p:spPr>
        <p:txBody>
          <a:bodyPr anchor="b"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C75C4-E533-BE48-B528-D1A278BC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928" y="457200"/>
            <a:ext cx="3608205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795CB4DF-2A6D-44B1-B9DC-1DE9E86713F1}" type="datetime1">
              <a:rPr lang="en-GB" smtClean="0"/>
              <a:t>22/03/2022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9BA8A-EF83-434D-A90E-0805D110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FDDE0-90B9-AD4E-B0EB-E7464FA9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33A3282-0389-C547-8CA6-7F3E7F27B34D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21560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7ED46EE4-CE67-DD46-A751-9FEA049A22B8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55C5B70-D34F-8A49-B220-808CE2BBB7F3}"/>
                </a:ext>
              </a:extLst>
            </p:cNvPr>
            <p:cNvSpPr/>
            <p:nvPr/>
          </p:nvSpPr>
          <p:spPr>
            <a:xfrm>
              <a:off x="8928528" y="491812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BBFE624-6DBD-8541-B43B-180C0AFA21F0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01AC23-2120-A542-B140-5A29AA27A2C8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54689C0-9C35-9B4D-906B-DA287DA55A38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6570F0-11E0-6147-9053-E3A4B5DBA0E4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BDD97F6-A366-B54A-B889-42E97AFEDE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58E853BC-EE80-374B-B823-8D51A948C4CF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4B5B70B1-649D-9848-B5D4-6DE04D55F5F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6A2092A-2157-0A49-937F-BBAE14687DE7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092371E-D526-AF43-816F-F7AEBA9FF16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06995714-B51E-E84A-9FD5-3AD33004E517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FDB0CC5-76AA-6E44-8376-4EE649C1DE42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D981F0B-8982-1C45-8D7C-30E744003823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76EEB7-1E87-0447-8CD6-DD220CF4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8AE526-3A03-9B41-8C9F-27156E701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08D72-182D-C947-B3F7-B74948D0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91D17-EED9-4561-950C-7296AECABD2C}" type="datetime1">
              <a:rPr lang="en-GB" smtClean="0"/>
              <a:t>22/03/2022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6E396-D059-AF4D-A1D9-C1347978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845B6-87C0-2F4A-8146-00E911CD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480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8A912D-4325-C449-BF2E-F331A221C69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14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69644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C3803ECC-8207-244B-8051-94AA5304EDD9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F2E8536-821C-3846-A152-2001B7BA4BC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7A02781-FFB4-C04E-97FB-78D26A9E8F1C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4C29607-37D2-7A4B-98E2-2C851CD6776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12FC7BA-80CC-1C4E-B268-B3EEA08137F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EBC8FB1-96B9-D84A-BD2A-BC8410EBE012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A8455B4-A778-B44D-A7E8-C45A4846D9F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07CCA-80EF-2B45-8F8C-7D5796A61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50095" y="976630"/>
            <a:ext cx="2268507" cy="4784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A221C3-F2D3-FC4F-938B-4C4CAC737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5150" y="976630"/>
            <a:ext cx="8264057" cy="478459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61B46-3E9A-AC48-8C84-5B46EA1E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C8990-0CA4-487F-9B9D-8709F9903C63}" type="datetime1">
              <a:rPr lang="en-GB" smtClean="0"/>
              <a:t>22/03/2022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F8F49-5859-714C-8EE1-61A74F32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B6F69-3FFA-D94F-BA99-873D36F7F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1B40EC-87DB-A64F-9D4B-98A86F7CEFFF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96737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CAFDA3-320A-C24D-A7A1-20C1267EC987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</a:extLst>
            </p:cNvPr>
            <p:cNvSpPr/>
            <p:nvPr/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2A1E4-52BA-534C-AECC-35C3CF44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15675-65B4-E14F-9785-663A83B7B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76A1E-2332-684F-BDD2-687C166BD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31F4-D25D-4B6D-A628-8002D8A85D77}" type="datetime1">
              <a:rPr lang="en-GB" smtClean="0"/>
              <a:t>22/03/2022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B8CB0-B7BE-7D4F-B254-8A2F8AE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5A569-A063-8E40-B703-82B11D2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7169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31D73A-BA91-794F-8C09-4F4B41A6D08B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05017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3ABDDED5-B489-454D-A72D-46C9473AB018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6338A9A-49A1-B04D-B479-43604A5CD6D5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3151B6D8-101B-F34D-992A-1668DB5D0067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21D4DE71-EB1A-E74C-9364-5FEC5377F4EF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D99A5CD-9D3A-DA46-AD96-34B9DB522051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6537DF9-74F2-924C-9B63-22B100C80C92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7655457-8E4D-F34C-A595-66A45E9C3A1F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FB0E8D2C-8947-E44C-BC5F-F81B083DAA3E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ED57F45D-85B8-AC49-A2BA-E941F1BE7F15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A576359-CAE3-634C-8DF8-A834BCD7D668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6343F35-6601-BD4A-B9A5-25361D0453D2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ED1C169-DCD9-9C4B-91B1-519621155A64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32328AC7-E0BC-0E46-A25B-11D523EC8100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32BBE02A-588F-6C4D-B310-694098C6A340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6751D5A0-C90A-0A44-8654-CFE1B719B35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F0FA086-0D80-B74A-9B37-5EACDE30D61F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7022E302-2A55-8844-A50B-DC16D075E16B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F4B325F5-A048-2843-A40B-3B2B31ECED76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7707B616-7E85-5442-B46B-AF9426A7A0E9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08914A00-D181-5847-A150-77CE67F94369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DAF2D976-5F49-2848-B465-C85708A6D706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5E333474-B850-354C-A2E2-01735C948D47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BC25646C-71B3-4A44-A4FE-C3CABE5580BB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B598CFE9-67EE-E342-9EF7-F40A1E0BE59E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1E29AD13-94FE-1349-A28E-10F6E780F510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0648E-B4D5-4145-84E7-46B5793E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51"/>
            <a:ext cx="5066001" cy="2334768"/>
          </a:xfrm>
        </p:spPr>
        <p:txBody>
          <a:bodyPr anchor="t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B92A6-7558-3148-B855-5BC58B415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4255453"/>
            <a:ext cx="50660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0B541-D211-974B-97FE-C1F9473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7D1FF-01FE-4A6E-8450-564D368F51D0}" type="datetime1">
              <a:rPr lang="en-GB" smtClean="0"/>
              <a:t>22/03/2022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27FB0-D95A-D543-8E29-6E5F22B4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C4404-F49D-9F48-A10B-1F60870B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D6A1FD1-D82F-3141-8687-8D7C0631C21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47587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442ECFEB-12CF-4C4F-BC8A-5816C27CA565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26C9482-2804-144B-88B2-0AF191BD757D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1363F79-96BD-9240-86E2-DF26C9C2437D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53F0BF1-DA57-1D49-82F0-802F4D385A85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CD42A1B-A03A-C946-8A2A-CE437EA433FD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591FE00-3AAF-9B4B-8107-E94D50828227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49E92E9-89A7-4842-B271-411C7DF75D2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C29C99-0841-9F46-AB1A-E9751DFE448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0AB684-BDA8-014B-8DCC-125F8B8D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40E05-0F5F-6243-AD57-66BFC33AD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51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0B3A4-11FE-D94C-9B93-255E3623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638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BEEAF-F881-6E48-84AF-E5CEEF1C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290DC-3013-45B5-A2EE-8FA349854976}" type="datetime1">
              <a:rPr lang="en-GB" smtClean="0"/>
              <a:t>22/03/2022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72753-1CC3-9244-9AF0-6927018A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D55D0-FCC7-AC42-9810-9B49E334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C736C3-88FB-244C-83B8-B2856998D22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959300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7D16A9C-7411-5242-A59C-816B8907E3BE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997260B-7D44-7049-B605-7FD6E6CE5612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D6AF601-77C3-D74A-B1E5-7F33703A6927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DFCA921-0F9E-2E41-A285-75409E25501A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20B9E03-438B-FC42-9DA1-835D5BC3FE8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670E1F-61CD-8940-A898-6D5092A78BB9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80C64CF-0C6A-3449-9709-AE038C4A7995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EC46D5B-957F-A24C-8E36-CC71F660EC8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058182F-7B5E-FD42-AFC6-A3848D83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768096"/>
            <a:ext cx="7333488" cy="12710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9E4DE-75C0-C841-A68D-9D7BBAD76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2149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C87F7-356E-9E43-97A0-D972B2285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149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B4C28-30CB-CC4E-A25E-F4FEFA49B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066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D0191-963B-1E4C-BEC5-9B42E3951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066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0E0BED-3EB7-BB4A-A556-FA967FB0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34E01-673A-4510-BE12-4D764715959F}" type="datetime1">
              <a:rPr lang="en-GB" smtClean="0"/>
              <a:t>22/03/2022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A2466A-4D90-174C-B382-AC4674D7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EADE49-8082-214B-9742-5EE8DA2E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E39200-18D5-014B-BAB8-FF5D0BA15E0C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15117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D7DF52F6-A06E-0343-95B8-DAAC38DB4B8C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7092C52-7052-0749-9DA0-9374DBF495AE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64E1C2F-81E1-C44D-859C-946596C950F2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3626485-4263-0A44-9561-E278A7056C33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D45AAB5-3CCC-DE4A-A962-3702911B55C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CAFB16F-8EDE-D44F-A51E-34EDC41E7404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CD51329-732C-BB4C-98E5-715BAF9F8853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92B5D44-BC55-AF4C-984D-C8231B22F80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A1E9E2-564E-7049-A22F-BB5B876B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59D05-C08D-7747-B2FC-3F62B335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94663-32FF-404E-B549-2C501A2382DC}" type="datetime1">
              <a:rPr lang="en-GB" smtClean="0"/>
              <a:t>22/03/2022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FF615-BB08-A844-B689-BAA7C504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3A67D-F96F-4849-8C83-49CC3A65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CFAAB9-2B6B-8D4C-A748-433E2C393EA6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54696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BCA70-D63D-40F6-B9B3-4E49B96E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B32BE-DE01-4057-BD40-76F6C97F723C}" type="datetime1">
              <a:rPr lang="en-GB" smtClean="0"/>
              <a:t>22/03/2022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12559-BD91-4904-A24A-0CF0A232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58BB7-74A5-4A6F-A0FF-021E68F0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561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D0914A35-7AAF-4B42-9C68-47A633EFD9D0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ABCED79-0E70-FB4D-ABF2-D859BF5556E4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364885D-A3A4-5144-AB4E-7624F27287E6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22073D5-CC72-0549-BD26-F7AF9851BE45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827A049-C9FD-554E-9B01-F151B0D9E86B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6832559-4D18-8744-AB91-9FCFAB732477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F97A623-E5DC-1B44-B687-8643B9F0D741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37BBE1-2C82-4E45-B5C5-35E07B05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64973"/>
            <a:ext cx="3609982" cy="1395043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01F2E-A734-364B-8A7D-990D6B88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832" y="770890"/>
            <a:ext cx="6112517" cy="48005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CBAD9-5515-1748-8E77-F48160F4E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708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6C22B-80D4-AA42-9999-401E37B4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89B7A-C4EE-49E3-9796-FFA74C077CC3}" type="datetime1">
              <a:rPr lang="en-GB" smtClean="0"/>
              <a:t>22/03/2022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55DE4-33E8-7F4B-9334-95EA6084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70FA5-21EE-D742-8F01-C1BAE0FD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F966AA-D7DF-F84D-80D4-E216A641B00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55270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210D391A-F01E-4947-8A01-95438AA0B323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D499306-B4E0-064D-8F6C-96E9C4BD04DA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F3D0241-0A21-8047-8CE3-B3FDD5FDF71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3083F97-6891-0447-957C-AB0834B826D2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2EF7D75-E7C1-5147-A03B-3EC641CF3B0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D7CA94-94B4-C140-8C68-01C0ADFA1C7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11CD629-C318-A848-BDDE-BBA9465EBF9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A5AC1F8-1370-E946-977E-E4CFC6947BA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4CEE63B-B967-0A48-9623-22037676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89"/>
            <a:ext cx="3609983" cy="138912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11F680-28C8-FA44-9CD5-20709DA02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23838" y="890816"/>
            <a:ext cx="6060136" cy="487041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507CD-197E-BB4C-83A6-DA3FC97A2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60121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E00AC-DF6C-D548-8A06-D6269BDB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A96EE-0945-4150-BDD5-B4EEC5DCA5AD}" type="datetime1">
              <a:rPr lang="en-GB" smtClean="0"/>
              <a:t>22/03/2022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D113B-57D4-9A4F-BFE0-2A3963B4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D9954-FA18-8948-AA52-21CED0594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E3EB25D-2379-5040-B990-1C99B0B7D93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66480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D98E2-86CE-4D4F-9F8F-17C83D19A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4B4F2-48A4-A140-B59B-7A2ED9FD4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160016"/>
            <a:ext cx="7335835" cy="3601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F4A7E-D5FF-BF48-8E01-8F46150AB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6928" y="457200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02E3203D-0AE9-4A03-9A76-F76E1D840701}" type="datetime1">
              <a:rPr lang="en-GB" smtClean="0"/>
              <a:t>22/03/2022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31757-5039-BF46-B47A-50DA8FFB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6141085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3FD16-4337-B940-905E-D20A26FD4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9678" y="6141085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9ABCAEC-7D34-E549-A96E-FCEDAADBE4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093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searchgate.net/publication/301896061_Minimal_Asymmetric_Graph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7" name="Rectangle 56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66F2B51C-9578-EB41-A17E-FFF9D491A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14E9CAEA-4CF4-D249-8127-CD2FA20187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Freeform 85">
              <a:extLst>
                <a:ext uri="{FF2B5EF4-FFF2-40B4-BE49-F238E27FC236}">
                  <a16:creationId xmlns:a16="http://schemas.microsoft.com/office/drawing/2014/main" id="{E51EDD93-C3A3-DF47-BCFC-43B049E34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2" name="Freeform 86">
              <a:extLst>
                <a:ext uri="{FF2B5EF4-FFF2-40B4-BE49-F238E27FC236}">
                  <a16:creationId xmlns:a16="http://schemas.microsoft.com/office/drawing/2014/main" id="{D574DB0D-896A-D649-89B1-33753E1D46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3" name="Freeform 87">
              <a:extLst>
                <a:ext uri="{FF2B5EF4-FFF2-40B4-BE49-F238E27FC236}">
                  <a16:creationId xmlns:a16="http://schemas.microsoft.com/office/drawing/2014/main" id="{62256DD9-FEA3-4A40-80D1-B33F0FF158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4" name="Freeform 88">
              <a:extLst>
                <a:ext uri="{FF2B5EF4-FFF2-40B4-BE49-F238E27FC236}">
                  <a16:creationId xmlns:a16="http://schemas.microsoft.com/office/drawing/2014/main" id="{534E9839-EAD7-3C49-8D10-E4BFE08208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5" name="Freeform 89">
              <a:extLst>
                <a:ext uri="{FF2B5EF4-FFF2-40B4-BE49-F238E27FC236}">
                  <a16:creationId xmlns:a16="http://schemas.microsoft.com/office/drawing/2014/main" id="{DDFC3FA6-9BB5-A34E-9337-A2E9A1EED9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6" name="Freeform 97">
              <a:extLst>
                <a:ext uri="{FF2B5EF4-FFF2-40B4-BE49-F238E27FC236}">
                  <a16:creationId xmlns:a16="http://schemas.microsoft.com/office/drawing/2014/main" id="{45000D9E-4AD7-5A4F-8E99-302F388C83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BB082251-078C-4E5D-B952-7E06FBB9FE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39751" y="765950"/>
            <a:ext cx="6479629" cy="2866405"/>
          </a:xfrm>
        </p:spPr>
        <p:txBody>
          <a:bodyPr>
            <a:normAutofit/>
          </a:bodyPr>
          <a:lstStyle/>
          <a:p>
            <a:r>
              <a:rPr lang="en-GB" dirty="0"/>
              <a:t>Asymmetric Graphs</a:t>
            </a:r>
            <a:endParaRPr lang="sk-SK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35802C9-0E16-4BD3-B187-D5B22AC118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39751" y="4283239"/>
            <a:ext cx="6479629" cy="1475177"/>
          </a:xfrm>
        </p:spPr>
        <p:txBody>
          <a:bodyPr>
            <a:normAutofit/>
          </a:bodyPr>
          <a:lstStyle/>
          <a:p>
            <a:r>
              <a:rPr lang="en-GB" dirty="0"/>
              <a:t>Simona </a:t>
            </a:r>
            <a:r>
              <a:rPr lang="sk-SK" dirty="0"/>
              <a:t>Dubeková</a:t>
            </a:r>
          </a:p>
        </p:txBody>
      </p:sp>
      <p:pic>
        <p:nvPicPr>
          <p:cNvPr id="19" name="Obrázok 18">
            <a:extLst>
              <a:ext uri="{FF2B5EF4-FFF2-40B4-BE49-F238E27FC236}">
                <a16:creationId xmlns:a16="http://schemas.microsoft.com/office/drawing/2014/main" id="{3E45402F-1549-43AE-B43C-8F0B1D06B0D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rgbClr val="E729CE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saturation sat="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3511" r="6959" b="3"/>
          <a:stretch/>
        </p:blipFill>
        <p:spPr>
          <a:xfrm>
            <a:off x="0" y="1"/>
            <a:ext cx="4173349" cy="6857999"/>
          </a:xfrm>
          <a:prstGeom prst="rect">
            <a:avLst/>
          </a:prstGeom>
        </p:spPr>
      </p:pic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EEA70831-9A8D-3B4D-8EA5-EE32F93E9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39752" y="6087110"/>
            <a:ext cx="6883742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19248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ok 9" descr="Obrázok, na ktorom je zariadenie, vektorová grafika&#10;&#10;Automaticky generovaný popis">
            <a:extLst>
              <a:ext uri="{FF2B5EF4-FFF2-40B4-BE49-F238E27FC236}">
                <a16:creationId xmlns:a16="http://schemas.microsoft.com/office/drawing/2014/main" id="{3F45DE2A-4CCC-480E-A260-DDF3ABEF04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495" y="2712378"/>
            <a:ext cx="1944868" cy="2048319"/>
          </a:xfrm>
          <a:prstGeom prst="rect">
            <a:avLst/>
          </a:prstGeom>
        </p:spPr>
      </p:pic>
      <p:pic>
        <p:nvPicPr>
          <p:cNvPr id="8" name="Obrázok 7">
            <a:extLst>
              <a:ext uri="{FF2B5EF4-FFF2-40B4-BE49-F238E27FC236}">
                <a16:creationId xmlns:a16="http://schemas.microsoft.com/office/drawing/2014/main" id="{27B9F346-F134-4223-B77D-FD316A7DD6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7450" y="2274070"/>
            <a:ext cx="2012228" cy="3578841"/>
          </a:xfrm>
          <a:prstGeom prst="rect">
            <a:avLst/>
          </a:prstGeom>
        </p:spPr>
      </p:pic>
      <p:sp>
        <p:nvSpPr>
          <p:cNvPr id="82" name="Zástupný objekt pre obsah 81">
            <a:extLst>
              <a:ext uri="{FF2B5EF4-FFF2-40B4-BE49-F238E27FC236}">
                <a16:creationId xmlns:a16="http://schemas.microsoft.com/office/drawing/2014/main" id="{0EB652C0-5E47-45B9-876A-792CAFCD051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>
                <a:effectLst/>
              </a:rPr>
              <a:t>Symmetric</a:t>
            </a:r>
          </a:p>
          <a:p>
            <a:pPr lvl="1"/>
            <a:r>
              <a:rPr lang="en-GB" dirty="0"/>
              <a:t>The </a:t>
            </a:r>
            <a:r>
              <a:rPr lang="en-GB" dirty="0">
                <a:effectLst/>
              </a:rPr>
              <a:t>group of its</a:t>
            </a:r>
            <a:br>
              <a:rPr lang="en-GB" dirty="0">
                <a:effectLst/>
              </a:rPr>
            </a:br>
            <a:r>
              <a:rPr lang="en-GB" dirty="0">
                <a:effectLst/>
              </a:rPr>
              <a:t>automorphisms has</a:t>
            </a:r>
            <a:br>
              <a:rPr lang="en-GB" dirty="0">
                <a:effectLst/>
              </a:rPr>
            </a:br>
            <a:r>
              <a:rPr lang="en-GB" dirty="0">
                <a:effectLst/>
              </a:rPr>
              <a:t>order greater than 1</a:t>
            </a: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9A4F9A9-6072-4CB2-983A-93340DE3B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Symmetries of a Graph</a:t>
            </a:r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B336B679-86C3-4FF3-B3BD-5920341C197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r>
              <a:rPr lang="en-GB" dirty="0">
                <a:effectLst/>
              </a:rPr>
              <a:t>Asymmetric</a:t>
            </a:r>
          </a:p>
          <a:p>
            <a:pPr lvl="1"/>
            <a:r>
              <a:rPr lang="en-GB" dirty="0">
                <a:effectLst/>
              </a:rPr>
              <a:t>A graph which</a:t>
            </a:r>
            <a:br>
              <a:rPr lang="en-GB" dirty="0">
                <a:effectLst/>
              </a:rPr>
            </a:br>
            <a:r>
              <a:rPr lang="en-GB" dirty="0">
                <a:effectLst/>
              </a:rPr>
              <a:t>is not symmetric</a:t>
            </a:r>
            <a:endParaRPr lang="en-GB" dirty="0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2E2898A5-8E60-4781-90B0-8DCC93DD8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9ABCAEC-7D34-E549-A96E-FCEDAADBE4B0}" type="slidenum">
              <a:rPr lang="en-GB" smtClean="0"/>
              <a:pPr>
                <a:spcAft>
                  <a:spcPts val="600"/>
                </a:spcAft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78941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29F2B7-6AFA-4874-B601-EB814D088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0000"/>
                </a:solidFill>
              </a:rPr>
              <a:t>Goal</a:t>
            </a:r>
            <a:endParaRPr lang="en-GB" dirty="0"/>
          </a:p>
        </p:txBody>
      </p:sp>
      <p:sp>
        <p:nvSpPr>
          <p:cNvPr id="7" name="Zástupný text 6">
            <a:extLst>
              <a:ext uri="{FF2B5EF4-FFF2-40B4-BE49-F238E27FC236}">
                <a16:creationId xmlns:a16="http://schemas.microsoft.com/office/drawing/2014/main" id="{4A4F8EBF-C5F1-4E40-9594-E4AF42DE2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2149" y="1918652"/>
            <a:ext cx="5239512" cy="634048"/>
          </a:xfrm>
        </p:spPr>
        <p:txBody>
          <a:bodyPr/>
          <a:lstStyle/>
          <a:p>
            <a:r>
              <a:rPr lang="sk-SK" dirty="0"/>
              <a:t>In </a:t>
            </a:r>
            <a:r>
              <a:rPr lang="en-GB" dirty="0"/>
              <a:t>general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49F0FB47-08C4-4A81-B309-81EF3E77AD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149" y="2705099"/>
            <a:ext cx="5239512" cy="2029461"/>
          </a:xfrm>
        </p:spPr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degree of symmetry of a symmetric graph</a:t>
            </a:r>
            <a:endParaRPr lang="sk-SK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M</a:t>
            </a: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easured by the size of its group of automorphisms</a:t>
            </a:r>
            <a:endParaRPr lang="en-GB" dirty="0"/>
          </a:p>
        </p:txBody>
      </p:sp>
      <p:sp>
        <p:nvSpPr>
          <p:cNvPr id="8" name="Zástupný text 7">
            <a:extLst>
              <a:ext uri="{FF2B5EF4-FFF2-40B4-BE49-F238E27FC236}">
                <a16:creationId xmlns:a16="http://schemas.microsoft.com/office/drawing/2014/main" id="{EC9DA843-7E53-4B57-A8AE-C3535455A5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066" y="1918652"/>
            <a:ext cx="5239512" cy="634048"/>
          </a:xfrm>
        </p:spPr>
        <p:txBody>
          <a:bodyPr/>
          <a:lstStyle/>
          <a:p>
            <a:r>
              <a:rPr lang="en-GB" dirty="0"/>
              <a:t>We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918C3F67-7DC5-4179-815D-CB25D62191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066" y="2705099"/>
            <a:ext cx="5239512" cy="2029462"/>
          </a:xfrm>
        </p:spPr>
        <p:txBody>
          <a:bodyPr/>
          <a:lstStyle/>
          <a:p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</a:t>
            </a:r>
            <a:r>
              <a:rPr lang="sk-SK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degree of asymmetry of an asymmetric graph</a:t>
            </a:r>
            <a:endParaRPr lang="sk-SK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</a:rPr>
              <a:t>M</a:t>
            </a: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easured</a:t>
            </a:r>
            <a:r>
              <a:rPr lang="sk-SK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 the number of vertices which we have to delete to obtain a symmetric graph</a:t>
            </a:r>
            <a:endParaRPr lang="sk-SK" dirty="0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6A0743EB-5E4F-401F-AC9F-5A264DCD4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3</a:t>
            </a:fld>
            <a:endParaRPr lang="en-US" dirty="0"/>
          </a:p>
        </p:txBody>
      </p:sp>
      <p:pic>
        <p:nvPicPr>
          <p:cNvPr id="9" name="Grafický objekt 8" descr="Promočná čiapka výplň plnou farbou">
            <a:extLst>
              <a:ext uri="{FF2B5EF4-FFF2-40B4-BE49-F238E27FC236}">
                <a16:creationId xmlns:a16="http://schemas.microsoft.com/office/drawing/2014/main" id="{AB72CBB4-D0AC-4C5B-9B90-57D7EF6F13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500000">
            <a:off x="1381124" y="33881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5168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F0CAFDA3-320A-C24D-A7A1-20C1267EC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7" name="Oval 14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Oval 15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Oval 16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1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8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9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0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1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cxnSp>
        <p:nvCxnSpPr>
          <p:cNvPr id="53" name="Straight Connector 25">
            <a:extLst>
              <a:ext uri="{FF2B5EF4-FFF2-40B4-BE49-F238E27FC236}">
                <a16:creationId xmlns:a16="http://schemas.microsoft.com/office/drawing/2014/main" id="{8231D73A-BA91-794F-8C09-4F4B41A6D0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54" name="Rectangle 2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Zástupný objekt pre obrázok 5" descr="Complete list of Minimal asymmetric graphs">
            <a:extLst>
              <a:ext uri="{FF2B5EF4-FFF2-40B4-BE49-F238E27FC236}">
                <a16:creationId xmlns:a16="http://schemas.microsoft.com/office/drawing/2014/main" id="{0E04E15D-AE08-4EDE-9157-64DC50213EC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7" r="3567"/>
          <a:stretch/>
        </p:blipFill>
        <p:spPr>
          <a:xfrm>
            <a:off x="5106595" y="836641"/>
            <a:ext cx="6430513" cy="5176069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AF4BE7A5-4914-47C6-BD1B-66734641A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4309305" cy="1762760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90000"/>
              </a:lnSpc>
            </a:pPr>
            <a:r>
              <a:rPr lang="en-US" sz="4000" dirty="0"/>
              <a:t>Minimal asymmetric graph</a:t>
            </a:r>
            <a:r>
              <a:rPr lang="sk-SK" sz="4000" dirty="0"/>
              <a:t>s</a:t>
            </a:r>
            <a:endParaRPr lang="en-US" sz="4000" b="0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E984115-F735-432B-BC52-C2EC96F5C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1" y="2858518"/>
            <a:ext cx="4131734" cy="2903724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sk-SK" sz="2000" i="1" dirty="0"/>
              <a:t>„</a:t>
            </a:r>
            <a:r>
              <a:rPr lang="en-US" sz="2000" i="1" dirty="0"/>
              <a:t>An undirected graph G on at least two vertices is minimal asymmetric if G is asymmetric and no proper induced subgraph of G on at least two vertices is asymmetric</a:t>
            </a:r>
            <a:r>
              <a:rPr lang="en-GB" sz="2000" i="1" dirty="0"/>
              <a:t>.“</a:t>
            </a:r>
            <a:br>
              <a:rPr lang="sk-SK" sz="2000" i="1" dirty="0"/>
            </a:br>
            <a:br>
              <a:rPr lang="en-GB" sz="2000" i="1" dirty="0"/>
            </a:br>
            <a:r>
              <a:rPr lang="en-GB" sz="2000" dirty="0"/>
              <a:t>(Schweitzer, 2016)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E62BA46-DBE8-4E84-B9CA-9F7E59E31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883069" y="6141085"/>
            <a:ext cx="81381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9ABCAEC-7D34-E549-A96E-FCEDAADBE4B0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 dirty="0"/>
          </a:p>
        </p:txBody>
      </p:sp>
      <p:grpSp>
        <p:nvGrpSpPr>
          <p:cNvPr id="55" name="Group 29">
            <a:extLst>
              <a:ext uri="{FF2B5EF4-FFF2-40B4-BE49-F238E27FC236}">
                <a16:creationId xmlns:a16="http://schemas.microsoft.com/office/drawing/2014/main" id="{1B5E71B3-7269-894E-A00B-31D341365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56" name="Freeform 85">
              <a:extLst>
                <a:ext uri="{FF2B5EF4-FFF2-40B4-BE49-F238E27FC236}">
                  <a16:creationId xmlns:a16="http://schemas.microsoft.com/office/drawing/2014/main" id="{FFFA3A20-1539-CC4A-9BE1-7415FE5A98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 87">
              <a:extLst>
                <a:ext uri="{FF2B5EF4-FFF2-40B4-BE49-F238E27FC236}">
                  <a16:creationId xmlns:a16="http://schemas.microsoft.com/office/drawing/2014/main" id="{44EBCCFB-8EAB-2442-8E02-293F08D50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8" name="Freeform 89">
              <a:extLst>
                <a:ext uri="{FF2B5EF4-FFF2-40B4-BE49-F238E27FC236}">
                  <a16:creationId xmlns:a16="http://schemas.microsoft.com/office/drawing/2014/main" id="{AFD14830-CC36-D64E-8173-398042563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Freeform 97">
              <a:extLst>
                <a:ext uri="{FF2B5EF4-FFF2-40B4-BE49-F238E27FC236}">
                  <a16:creationId xmlns:a16="http://schemas.microsoft.com/office/drawing/2014/main" id="{FAA40AB8-EB6E-A44D-B3CA-7D25B64F5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0A01F17-907D-3541-BBAF-A33828880D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35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8DFB476-CDD0-476B-8300-6697F19F7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Pascal Schweitzer and Patrick Schweitzer. Minimal </a:t>
            </a:r>
            <a:r>
              <a:rPr lang="en-GB" dirty="0"/>
              <a:t>asymmetric</a:t>
            </a:r>
            <a:r>
              <a:rPr lang="de-DE" dirty="0"/>
              <a:t> </a:t>
            </a:r>
            <a:r>
              <a:rPr lang="en-GB" dirty="0"/>
              <a:t>graphs ..., 2016. </a:t>
            </a:r>
          </a:p>
        </p:txBody>
      </p:sp>
    </p:spTree>
    <p:extLst>
      <p:ext uri="{BB962C8B-B14F-4D97-AF65-F5344CB8AC3E}">
        <p14:creationId xmlns:p14="http://schemas.microsoft.com/office/powerpoint/2010/main" val="29223146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2">
            <a:extLst>
              <a:ext uri="{FF2B5EF4-FFF2-40B4-BE49-F238E27FC236}">
                <a16:creationId xmlns:a16="http://schemas.microsoft.com/office/drawing/2014/main" id="{F0CAFDA3-320A-C24D-A7A1-20C1267EC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6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1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2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3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5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6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8231D73A-BA91-794F-8C09-4F4B41A6D0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80" name="Rectangle 79">
            <a:extLst>
              <a:ext uri="{FF2B5EF4-FFF2-40B4-BE49-F238E27FC236}">
                <a16:creationId xmlns:a16="http://schemas.microsoft.com/office/drawing/2014/main" id="{C7F2E4D6-EF46-1C43-8F3E-3620C3C83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7A00BDF4-7643-A942-A588-F24E4E09AA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4677439"/>
            <a:chOff x="10290315" y="0"/>
            <a:chExt cx="1901686" cy="4677439"/>
          </a:xfrm>
        </p:grpSpPr>
        <p:sp>
          <p:nvSpPr>
            <p:cNvPr id="83" name="Freeform 32">
              <a:extLst>
                <a:ext uri="{FF2B5EF4-FFF2-40B4-BE49-F238E27FC236}">
                  <a16:creationId xmlns:a16="http://schemas.microsoft.com/office/drawing/2014/main" id="{90B25A21-16B9-8D47-928B-2367A0B8C0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4" name="Freeform 34">
              <a:extLst>
                <a:ext uri="{FF2B5EF4-FFF2-40B4-BE49-F238E27FC236}">
                  <a16:creationId xmlns:a16="http://schemas.microsoft.com/office/drawing/2014/main" id="{E5E64190-3AC0-0A48-9917-5FAE935A8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5" name="Freeform 47">
              <a:extLst>
                <a:ext uri="{FF2B5EF4-FFF2-40B4-BE49-F238E27FC236}">
                  <a16:creationId xmlns:a16="http://schemas.microsoft.com/office/drawing/2014/main" id="{AE71CDB8-B430-F14E-99C8-E6AAB8E21C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6" name="Freeform 48">
              <a:extLst>
                <a:ext uri="{FF2B5EF4-FFF2-40B4-BE49-F238E27FC236}">
                  <a16:creationId xmlns:a16="http://schemas.microsoft.com/office/drawing/2014/main" id="{DCA37B0A-FCCC-7642-B70D-56AD500498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pic>
        <p:nvPicPr>
          <p:cNvPr id="29" name="Obrázok 28">
            <a:extLst>
              <a:ext uri="{FF2B5EF4-FFF2-40B4-BE49-F238E27FC236}">
                <a16:creationId xmlns:a16="http://schemas.microsoft.com/office/drawing/2014/main" id="{D99BDBF8-D435-470C-8947-E51EE01B691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" b="-3"/>
          <a:stretch/>
        </p:blipFill>
        <p:spPr>
          <a:xfrm>
            <a:off x="840928" y="918107"/>
            <a:ext cx="2631283" cy="2631283"/>
          </a:xfrm>
          <a:prstGeom prst="rect">
            <a:avLst/>
          </a:prstGeom>
        </p:spPr>
      </p:pic>
      <p:sp>
        <p:nvSpPr>
          <p:cNvPr id="27" name="Zástupný objekt pre obsah 26">
            <a:extLst>
              <a:ext uri="{FF2B5EF4-FFF2-40B4-BE49-F238E27FC236}">
                <a16:creationId xmlns:a16="http://schemas.microsoft.com/office/drawing/2014/main" id="{F8A167B5-2C1B-4ADD-8966-4F9B06B3D367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4743180" y="2177876"/>
            <a:ext cx="6795560" cy="360121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>
                <a:latin typeface="Neue Haas Grotesk Text Pro" panose="020B0504020202020204" pitchFamily="34" charset="77"/>
              </a:rPr>
              <a:t>Grape</a:t>
            </a:r>
          </a:p>
          <a:p>
            <a:pPr lvl="1"/>
            <a:r>
              <a:rPr lang="en-US" dirty="0">
                <a:latin typeface="Neue Haas Grotesk Text Pro" panose="020B0504020202020204" pitchFamily="34" charset="77"/>
              </a:rPr>
              <a:t>constructing</a:t>
            </a:r>
          </a:p>
          <a:p>
            <a:pPr lvl="1"/>
            <a:r>
              <a:rPr lang="en-GB" dirty="0">
                <a:latin typeface="Neue Haas Grotesk Text Pro" panose="020B0504020202020204" pitchFamily="34" charset="77"/>
              </a:rPr>
              <a:t>analysing</a:t>
            </a:r>
          </a:p>
          <a:p>
            <a:r>
              <a:rPr lang="en-GB" dirty="0">
                <a:latin typeface="Neue Haas Grotesk Text Pro" panose="020B0504020202020204" pitchFamily="34" charset="77"/>
              </a:rPr>
              <a:t>JupiterViz</a:t>
            </a:r>
          </a:p>
          <a:p>
            <a:pPr lvl="1"/>
            <a:r>
              <a:rPr lang="en-US" dirty="0">
                <a:latin typeface="Neue Haas Grotesk Text Pro" panose="020B0504020202020204" pitchFamily="34" charset="77"/>
              </a:rPr>
              <a:t>drawing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BF3CF3DF-4809-5B42-9F22-981391379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43180" y="6087110"/>
            <a:ext cx="688366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D41DED4F-7CE2-413B-8ACB-7634CD66D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7352" y="6144768"/>
            <a:ext cx="813816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49ABCAEC-7D34-E549-A96E-FCEDAADBE4B0}" type="slidenum">
              <a:rPr lang="en-US" smtClean="0">
                <a:latin typeface="Neue Haas Grotesk Text Pro" panose="020B0504020202020204" pitchFamily="34" charset="77"/>
              </a:rPr>
              <a:pPr>
                <a:spcAft>
                  <a:spcPts val="600"/>
                </a:spcAft>
              </a:pPr>
              <a:t>5</a:t>
            </a:fld>
            <a:endParaRPr lang="en-US" dirty="0">
              <a:latin typeface="Neue Haas Grotesk Text Pro" panose="020B0504020202020204" pitchFamily="34" charset="77"/>
            </a:endParaRPr>
          </a:p>
        </p:txBody>
      </p:sp>
      <p:sp>
        <p:nvSpPr>
          <p:cNvPr id="30" name="Nadpis 29">
            <a:extLst>
              <a:ext uri="{FF2B5EF4-FFF2-40B4-BE49-F238E27FC236}">
                <a16:creationId xmlns:a16="http://schemas.microsoft.com/office/drawing/2014/main" id="{31202A8F-C44D-42C7-A796-20D888289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3180" y="770890"/>
            <a:ext cx="6795560" cy="12689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b="1" i="0" kern="1200" dirty="0">
                <a:solidFill>
                  <a:schemeClr val="tx1"/>
                </a:solidFill>
                <a:latin typeface="Neue Haas Grotesk Text Pro" panose="020B0504020202020204" pitchFamily="34" charset="77"/>
                <a:ea typeface="+mj-ea"/>
                <a:cs typeface="+mj-cs"/>
              </a:rPr>
              <a:t>Packages</a:t>
            </a:r>
          </a:p>
        </p:txBody>
      </p:sp>
      <p:pic>
        <p:nvPicPr>
          <p:cNvPr id="55" name="Obrázok 54">
            <a:extLst>
              <a:ext uri="{FF2B5EF4-FFF2-40B4-BE49-F238E27FC236}">
                <a16:creationId xmlns:a16="http://schemas.microsoft.com/office/drawing/2014/main" id="{C288D99E-C4B0-4B7D-B21B-3378810BE5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7922" y="409528"/>
            <a:ext cx="2753109" cy="4896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35439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Obrázok 12">
            <a:extLst>
              <a:ext uri="{FF2B5EF4-FFF2-40B4-BE49-F238E27FC236}">
                <a16:creationId xmlns:a16="http://schemas.microsoft.com/office/drawing/2014/main" id="{122BA992-A6DA-4541-B573-5C8B2D43F2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445" y="1161000"/>
            <a:ext cx="2753109" cy="4896533"/>
          </a:xfrm>
          <a:prstGeom prst="rect">
            <a:avLst/>
          </a:prstGeom>
        </p:spPr>
      </p:pic>
      <p:sp>
        <p:nvSpPr>
          <p:cNvPr id="5" name="Nadpis 4">
            <a:extLst>
              <a:ext uri="{FF2B5EF4-FFF2-40B4-BE49-F238E27FC236}">
                <a16:creationId xmlns:a16="http://schemas.microsoft.com/office/drawing/2014/main" id="{30A6B0F2-A447-4B39-916B-13385A8B3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768096"/>
            <a:ext cx="7333488" cy="774954"/>
          </a:xfrm>
        </p:spPr>
        <p:txBody>
          <a:bodyPr/>
          <a:lstStyle/>
          <a:p>
            <a:r>
              <a:rPr lang="en-GB" dirty="0"/>
              <a:t>Two types of questions</a:t>
            </a:r>
            <a:endParaRPr lang="sk-SK" dirty="0"/>
          </a:p>
        </p:txBody>
      </p:sp>
      <p:sp>
        <p:nvSpPr>
          <p:cNvPr id="2" name="Zástupný objekt pre obsah 1">
            <a:extLst>
              <a:ext uri="{FF2B5EF4-FFF2-40B4-BE49-F238E27FC236}">
                <a16:creationId xmlns:a16="http://schemas.microsoft.com/office/drawing/2014/main" id="{AB8CE64F-AF45-49D1-9A4E-07B9660A4F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97283" y="2039112"/>
            <a:ext cx="4804378" cy="4101973"/>
          </a:xfrm>
        </p:spPr>
        <p:txBody>
          <a:bodyPr>
            <a:normAutofit lnSpcReduction="10000"/>
          </a:bodyPr>
          <a:lstStyle/>
          <a:p>
            <a:r>
              <a:rPr lang="en-GB" dirty="0"/>
              <a:t>vertices</a:t>
            </a:r>
            <a:r>
              <a:rPr lang="sk-SK" dirty="0"/>
              <a:t> and </a:t>
            </a:r>
            <a:r>
              <a:rPr lang="en-GB" dirty="0"/>
              <a:t>edges</a:t>
            </a:r>
            <a:r>
              <a:rPr lang="sk-SK" dirty="0"/>
              <a:t> </a:t>
            </a:r>
            <a:r>
              <a:rPr lang="en-GB" dirty="0"/>
              <a:t>from</a:t>
            </a:r>
            <a:r>
              <a:rPr lang="sk-SK" dirty="0"/>
              <a:t> </a:t>
            </a:r>
            <a:r>
              <a:rPr lang="en-GB" dirty="0"/>
              <a:t>minimal</a:t>
            </a:r>
            <a:r>
              <a:rPr lang="sk-SK" dirty="0"/>
              <a:t> </a:t>
            </a:r>
            <a:r>
              <a:rPr lang="en-GB" dirty="0"/>
              <a:t>asymmetric</a:t>
            </a:r>
            <a:r>
              <a:rPr lang="sk-SK" dirty="0"/>
              <a:t> </a:t>
            </a:r>
            <a:r>
              <a:rPr lang="en-GB" dirty="0"/>
              <a:t>graphs</a:t>
            </a:r>
          </a:p>
          <a:p>
            <a:endParaRPr lang="sk-SK" b="0" i="0" dirty="0">
              <a:solidFill>
                <a:srgbClr val="000000"/>
              </a:solidFill>
              <a:effectLst/>
            </a:endParaRPr>
          </a:p>
          <a:p>
            <a:endParaRPr lang="sk-SK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sk-SK" dirty="0">
              <a:solidFill>
                <a:srgbClr val="000000"/>
              </a:solidFill>
            </a:endParaRPr>
          </a:p>
          <a:p>
            <a:endParaRPr lang="sk-SK" b="0" i="0" dirty="0">
              <a:solidFill>
                <a:srgbClr val="000000"/>
              </a:solidFill>
              <a:effectLst/>
            </a:endParaRPr>
          </a:p>
          <a:p>
            <a:endParaRPr lang="sk-SK" dirty="0">
              <a:solidFill>
                <a:srgbClr val="000000"/>
              </a:solidFill>
            </a:endParaRPr>
          </a:p>
          <a:p>
            <a:endParaRPr lang="sk-SK" b="0" i="0" dirty="0">
              <a:solidFill>
                <a:srgbClr val="000000"/>
              </a:solidFill>
              <a:effectLst/>
            </a:endParaRPr>
          </a:p>
          <a:p>
            <a:endParaRPr lang="sk-SK" b="0" i="0" dirty="0">
              <a:solidFill>
                <a:srgbClr val="000000"/>
              </a:solidFill>
              <a:effectLst/>
            </a:endParaRPr>
          </a:p>
          <a:p>
            <a:r>
              <a:rPr lang="en-GB" b="0" i="0" dirty="0">
                <a:solidFill>
                  <a:srgbClr val="000000"/>
                </a:solidFill>
                <a:effectLst/>
              </a:rPr>
              <a:t>Which</a:t>
            </a:r>
            <a:r>
              <a:rPr lang="sk-SK" b="0" i="0" dirty="0">
                <a:solidFill>
                  <a:srgbClr val="000000"/>
                </a:solidFill>
                <a:effectLst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</a:rPr>
              <a:t>and how many</a:t>
            </a:r>
            <a:r>
              <a:rPr lang="sk-SK" b="0" i="0" dirty="0">
                <a:solidFill>
                  <a:srgbClr val="000000"/>
                </a:solidFill>
                <a:effectLst/>
              </a:rPr>
              <a:t> </a:t>
            </a:r>
            <a:r>
              <a:rPr lang="en-GB" b="0" i="0" dirty="0">
                <a:solidFill>
                  <a:srgbClr val="000000"/>
                </a:solidFill>
                <a:effectLst/>
              </a:rPr>
              <a:t>non</a:t>
            </a:r>
            <a:r>
              <a:rPr lang="sk-SK" b="0" i="0" dirty="0">
                <a:solidFill>
                  <a:srgbClr val="000000"/>
                </a:solidFill>
                <a:effectLst/>
              </a:rPr>
              <a:t> </a:t>
            </a:r>
            <a:r>
              <a:rPr lang="en-GB" b="0" i="0" dirty="0">
                <a:solidFill>
                  <a:srgbClr val="000000"/>
                </a:solidFill>
                <a:effectLst/>
              </a:rPr>
              <a:t>trivial</a:t>
            </a:r>
            <a:br>
              <a:rPr lang="sk-SK" dirty="0"/>
            </a:br>
            <a:r>
              <a:rPr lang="en-GB" b="0" i="0" dirty="0">
                <a:solidFill>
                  <a:srgbClr val="000000"/>
                </a:solidFill>
                <a:effectLst/>
              </a:rPr>
              <a:t>symmetries</a:t>
            </a:r>
            <a:r>
              <a:rPr lang="en-US" b="0" i="0" dirty="0">
                <a:solidFill>
                  <a:srgbClr val="000000"/>
                </a:solidFill>
                <a:effectLst/>
              </a:rPr>
              <a:t> will</a:t>
            </a:r>
            <a:r>
              <a:rPr lang="sk-SK" b="0" i="0" dirty="0">
                <a:solidFill>
                  <a:srgbClr val="000000"/>
                </a:solidFill>
                <a:effectLst/>
              </a:rPr>
              <a:t> </a:t>
            </a:r>
            <a:r>
              <a:rPr lang="en-GB" b="0" i="0" dirty="0">
                <a:solidFill>
                  <a:srgbClr val="000000"/>
                </a:solidFill>
                <a:effectLst/>
              </a:rPr>
              <a:t>we</a:t>
            </a:r>
            <a:r>
              <a:rPr lang="sk-SK" b="0" i="0" dirty="0">
                <a:solidFill>
                  <a:srgbClr val="000000"/>
                </a:solidFill>
                <a:effectLst/>
              </a:rPr>
              <a:t> </a:t>
            </a:r>
            <a:r>
              <a:rPr lang="en-GB" b="0" i="0" dirty="0">
                <a:solidFill>
                  <a:srgbClr val="000000"/>
                </a:solidFill>
                <a:effectLst/>
              </a:rPr>
              <a:t>get</a:t>
            </a:r>
            <a:r>
              <a:rPr lang="sk-SK" b="0" i="0" dirty="0">
                <a:solidFill>
                  <a:srgbClr val="000000"/>
                </a:solidFill>
                <a:effectLst/>
              </a:rPr>
              <a:t>?</a:t>
            </a:r>
            <a:endParaRPr lang="sk-SK" dirty="0"/>
          </a:p>
        </p:txBody>
      </p:sp>
      <p:pic>
        <p:nvPicPr>
          <p:cNvPr id="15" name="Obrázok 14" descr="Obrázok, na ktorom je zariadenie, vektorová grafika&#10;&#10;Automaticky generovaný popis">
            <a:extLst>
              <a:ext uri="{FF2B5EF4-FFF2-40B4-BE49-F238E27FC236}">
                <a16:creationId xmlns:a16="http://schemas.microsoft.com/office/drawing/2014/main" id="{79FAFFF8-A665-4165-928D-DEB5FAAB49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603" y="2656203"/>
            <a:ext cx="2643621" cy="2784239"/>
          </a:xfrm>
          <a:prstGeom prst="rect">
            <a:avLst/>
          </a:prstGeom>
        </p:spPr>
      </p:pic>
      <p:sp>
        <p:nvSpPr>
          <p:cNvPr id="10" name="Zástupný text 9">
            <a:extLst>
              <a:ext uri="{FF2B5EF4-FFF2-40B4-BE49-F238E27FC236}">
                <a16:creationId xmlns:a16="http://schemas.microsoft.com/office/drawing/2014/main" id="{6071FC8A-463E-4521-BBBC-D485B4AE1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97283" y="1543050"/>
            <a:ext cx="4804378" cy="496062"/>
          </a:xfrm>
        </p:spPr>
        <p:txBody>
          <a:bodyPr/>
          <a:lstStyle/>
          <a:p>
            <a:r>
              <a:rPr lang="en-GB" dirty="0"/>
              <a:t>Removing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E6E960B7-850E-4663-B055-025A722F40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818200" y="2039112"/>
            <a:ext cx="4804377" cy="4101973"/>
          </a:xfrm>
        </p:spPr>
        <p:txBody>
          <a:bodyPr>
            <a:normAutofit lnSpcReduction="10000"/>
          </a:bodyPr>
          <a:lstStyle/>
          <a:p>
            <a:r>
              <a:rPr lang="en-GB" dirty="0"/>
              <a:t>vertices and edges to</a:t>
            </a:r>
            <a:r>
              <a:rPr lang="sk-SK" dirty="0"/>
              <a:t> </a:t>
            </a:r>
            <a:r>
              <a:rPr lang="en-GB" dirty="0"/>
              <a:t>minimal asymmetric</a:t>
            </a:r>
            <a:r>
              <a:rPr lang="sk-SK" dirty="0"/>
              <a:t> </a:t>
            </a:r>
            <a:r>
              <a:rPr lang="en-GB" dirty="0"/>
              <a:t>graphs</a:t>
            </a: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en-GB" dirty="0"/>
              <a:t>Will any be still asymmetric</a:t>
            </a:r>
            <a:r>
              <a:rPr lang="sk-SK" dirty="0"/>
              <a:t>?</a:t>
            </a:r>
          </a:p>
        </p:txBody>
      </p:sp>
      <p:sp>
        <p:nvSpPr>
          <p:cNvPr id="11" name="Zástupný text 10">
            <a:extLst>
              <a:ext uri="{FF2B5EF4-FFF2-40B4-BE49-F238E27FC236}">
                <a16:creationId xmlns:a16="http://schemas.microsoft.com/office/drawing/2014/main" id="{3ECA8D78-2680-44DE-BCA5-BF3937AF04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18200" y="1543050"/>
            <a:ext cx="4804378" cy="496062"/>
          </a:xfrm>
        </p:spPr>
        <p:txBody>
          <a:bodyPr/>
          <a:lstStyle/>
          <a:p>
            <a:r>
              <a:rPr lang="en-GB" dirty="0"/>
              <a:t>Adding</a:t>
            </a:r>
          </a:p>
        </p:txBody>
      </p:sp>
      <p:pic>
        <p:nvPicPr>
          <p:cNvPr id="17" name="Grafický objekt 16" descr="Otáznik výplň plnou farbou">
            <a:extLst>
              <a:ext uri="{FF2B5EF4-FFF2-40B4-BE49-F238E27FC236}">
                <a16:creationId xmlns:a16="http://schemas.microsoft.com/office/drawing/2014/main" id="{F06C58DD-3BA6-4F07-A2A2-16FDACBC5B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900416" y="3197737"/>
            <a:ext cx="1701170" cy="1701170"/>
          </a:xfrm>
          <a:prstGeom prst="rect">
            <a:avLst/>
          </a:prstGeom>
        </p:spPr>
      </p:pic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16EC8493-7D27-457A-B2DE-391FD3123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0954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0" grpId="0" build="p"/>
      <p:bldP spid="4" grpId="0" build="p"/>
      <p:bldP spid="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5" name="Rectangle 141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AC7D653-8800-4C18-BB89-D343146E9C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7335835" cy="2866405"/>
          </a:xfrm>
        </p:spPr>
        <p:txBody>
          <a:bodyPr>
            <a:normAutofit/>
          </a:bodyPr>
          <a:lstStyle/>
          <a:p>
            <a:r>
              <a:rPr lang="en-GB" sz="7200" dirty="0"/>
              <a:t>Thank</a:t>
            </a:r>
            <a:r>
              <a:rPr lang="sk-SK" sz="7200" dirty="0"/>
              <a:t> </a:t>
            </a:r>
            <a:r>
              <a:rPr lang="en-GB" sz="7200" dirty="0"/>
              <a:t>you for your attention</a:t>
            </a:r>
          </a:p>
        </p:txBody>
      </p:sp>
      <p:pic>
        <p:nvPicPr>
          <p:cNvPr id="11" name="Grafický objekt 10" descr="Otázky obrys">
            <a:extLst>
              <a:ext uri="{FF2B5EF4-FFF2-40B4-BE49-F238E27FC236}">
                <a16:creationId xmlns:a16="http://schemas.microsoft.com/office/drawing/2014/main" id="{BD46E62A-F581-43D2-9050-B11120664D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44708" y="706600"/>
            <a:ext cx="2695801" cy="2695801"/>
          </a:xfrm>
          <a:prstGeom prst="rect">
            <a:avLst/>
          </a:prstGeom>
        </p:spPr>
      </p:pic>
      <p:cxnSp>
        <p:nvCxnSpPr>
          <p:cNvPr id="156" name="Straight Connector 143">
            <a:extLst>
              <a:ext uri="{FF2B5EF4-FFF2-40B4-BE49-F238E27FC236}">
                <a16:creationId xmlns:a16="http://schemas.microsoft.com/office/drawing/2014/main" id="{EEA70831-9A8D-3B4D-8EA5-EE32F93E9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7" name="Group 145">
            <a:extLst>
              <a:ext uri="{FF2B5EF4-FFF2-40B4-BE49-F238E27FC236}">
                <a16:creationId xmlns:a16="http://schemas.microsoft.com/office/drawing/2014/main" id="{50A58F28-1204-B14E-A3CB-D6EAC4FC8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58" name="Oval 146">
              <a:extLst>
                <a:ext uri="{FF2B5EF4-FFF2-40B4-BE49-F238E27FC236}">
                  <a16:creationId xmlns:a16="http://schemas.microsoft.com/office/drawing/2014/main" id="{29764EA9-1018-4444-A261-716130789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9" name="Freeform 41">
              <a:extLst>
                <a:ext uri="{FF2B5EF4-FFF2-40B4-BE49-F238E27FC236}">
                  <a16:creationId xmlns:a16="http://schemas.microsoft.com/office/drawing/2014/main" id="{5D51C7DA-5177-5144-984B-00F10F561F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0" name="Freeform 42">
              <a:extLst>
                <a:ext uri="{FF2B5EF4-FFF2-40B4-BE49-F238E27FC236}">
                  <a16:creationId xmlns:a16="http://schemas.microsoft.com/office/drawing/2014/main" id="{4B12F2B7-1732-7B44-A39D-5F2EBDE40D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1" name="Freeform 43">
              <a:extLst>
                <a:ext uri="{FF2B5EF4-FFF2-40B4-BE49-F238E27FC236}">
                  <a16:creationId xmlns:a16="http://schemas.microsoft.com/office/drawing/2014/main" id="{E3C016CB-983A-A949-9D9F-D5C818C7E5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2" name="Freeform 44">
              <a:extLst>
                <a:ext uri="{FF2B5EF4-FFF2-40B4-BE49-F238E27FC236}">
                  <a16:creationId xmlns:a16="http://schemas.microsoft.com/office/drawing/2014/main" id="{D5187172-558E-D84E-899F-EB162C039D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2" name="Freeform 45">
              <a:extLst>
                <a:ext uri="{FF2B5EF4-FFF2-40B4-BE49-F238E27FC236}">
                  <a16:creationId xmlns:a16="http://schemas.microsoft.com/office/drawing/2014/main" id="{39DD5291-E906-9B41-A0DD-C8B79F985A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3" name="Freeform 46">
              <a:extLst>
                <a:ext uri="{FF2B5EF4-FFF2-40B4-BE49-F238E27FC236}">
                  <a16:creationId xmlns:a16="http://schemas.microsoft.com/office/drawing/2014/main" id="{5221D107-563F-9147-B04E-A54D4D4CB7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3963802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EA853F-2A62-43B6-99F0-B62A572DD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Bibliography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E233709-8678-446A-BA6F-0222206CD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Pascal Schweitzer and Patrick Schweitzer. Minimal asymmetric graphs. Journal of Combinatorial Theory, Series B, 127(4):215227, 2016. [</a:t>
            </a:r>
            <a:r>
              <a:rPr lang="en-GB" dirty="0" err="1"/>
              <a:t>Citované</a:t>
            </a:r>
            <a:r>
              <a:rPr lang="en-GB" dirty="0"/>
              <a:t> 2021-03-21] </a:t>
            </a:r>
            <a:r>
              <a:rPr lang="en-GB" dirty="0" err="1"/>
              <a:t>Dostupné</a:t>
            </a:r>
            <a:r>
              <a:rPr lang="en-GB" dirty="0"/>
              <a:t> z </a:t>
            </a:r>
            <a:r>
              <a:rPr lang="en-GB" dirty="0">
                <a:hlinkClick r:id="rId2"/>
              </a:rPr>
              <a:t>https://www.researchgate.net/publication/301896061_Minimal_Asymmetric_Graphs</a:t>
            </a:r>
            <a:r>
              <a:rPr lang="sk-SK" dirty="0"/>
              <a:t>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1BA7207F-5E7A-403C-9E01-9ACB00CF1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2833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unchcardVTI">
  <a:themeElements>
    <a:clrScheme name="AnalogousFromDarkSeedLeftStep">
      <a:dk1>
        <a:srgbClr val="000000"/>
      </a:dk1>
      <a:lt1>
        <a:srgbClr val="FFFFFF"/>
      </a:lt1>
      <a:dk2>
        <a:srgbClr val="2E1B30"/>
      </a:dk2>
      <a:lt2>
        <a:srgbClr val="F0F3F1"/>
      </a:lt2>
      <a:accent1>
        <a:srgbClr val="E729CE"/>
      </a:accent1>
      <a:accent2>
        <a:srgbClr val="9E17D5"/>
      </a:accent2>
      <a:accent3>
        <a:srgbClr val="6129E7"/>
      </a:accent3>
      <a:accent4>
        <a:srgbClr val="263BD8"/>
      </a:accent4>
      <a:accent5>
        <a:srgbClr val="298FE7"/>
      </a:accent5>
      <a:accent6>
        <a:srgbClr val="16BEC6"/>
      </a:accent6>
      <a:hlink>
        <a:srgbClr val="3F6FBF"/>
      </a:hlink>
      <a:folHlink>
        <a:srgbClr val="7F7F7F"/>
      </a:folHlink>
    </a:clrScheme>
    <a:fontScheme name="Punchcard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nchcardVTI" id="{C7262591-AF98-8F48-B56D-6342D2439B1A}" vid="{261D9F73-974A-B14E-9EAF-4871CCA60BB1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242</Words>
  <Application>Microsoft Office PowerPoint</Application>
  <PresentationFormat>Širokouhlá</PresentationFormat>
  <Paragraphs>56</Paragraphs>
  <Slides>8</Slides>
  <Notes>2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2" baseType="lpstr">
      <vt:lpstr>Arial</vt:lpstr>
      <vt:lpstr>Calibri</vt:lpstr>
      <vt:lpstr>Neue Haas Grotesk Text Pro</vt:lpstr>
      <vt:lpstr>PunchcardVTI</vt:lpstr>
      <vt:lpstr>Asymmetric Graphs</vt:lpstr>
      <vt:lpstr>Symmetries of a Graph</vt:lpstr>
      <vt:lpstr>Goal</vt:lpstr>
      <vt:lpstr>Minimal asymmetric graphs</vt:lpstr>
      <vt:lpstr>Packages</vt:lpstr>
      <vt:lpstr>Two types of questions</vt:lpstr>
      <vt:lpstr>Thank you for your attention</vt:lpstr>
      <vt:lpstr>Bibliography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Asymmetric Graphs</dc:title>
  <dc:creator>Simona Dubeková</dc:creator>
  <cp:lastModifiedBy>Simona Dubeková</cp:lastModifiedBy>
  <cp:revision>35</cp:revision>
  <dcterms:created xsi:type="dcterms:W3CDTF">2022-03-14T13:44:41Z</dcterms:created>
  <dcterms:modified xsi:type="dcterms:W3CDTF">2022-03-22T14:58:27Z</dcterms:modified>
</cp:coreProperties>
</file>