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59" r:id="rId5"/>
    <p:sldId id="264" r:id="rId6"/>
    <p:sldId id="260" r:id="rId7"/>
    <p:sldId id="266" r:id="rId8"/>
    <p:sldId id="267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5B20D07D-EE2B-4F7F-AF7C-095932C7AF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AFDDDAD-A55C-44BA-8BAF-B14FB288E6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D1052-901D-44A8-90BC-D3E98BFF229B}" type="datetimeFigureOut">
              <a:rPr lang="sk-SK" smtClean="0"/>
              <a:t>22. 3. 2022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A1027C0-62D0-4F35-8E17-B12BB063E1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1DCDDCB-9DD5-48B0-B121-A780A0FE9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D0078-4295-4567-8C97-531A6A877E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9988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83B8A-0217-4989-AAB5-26D4AE7C9793}" type="datetimeFigureOut">
              <a:rPr lang="sk-SK" smtClean="0"/>
              <a:t>22. 3. 2022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F3531-0FA3-4150-A929-6BB1EEA07E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11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Complete list of minimal asymmetric graphs.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F3531-0FA3-4150-A929-6BB1EEA07E1E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978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F3531-0FA3-4150-A929-6BB1EEA07E1E}" type="slidenum">
              <a:rPr lang="sk-SK" smtClean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398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795CB4DF-2A6D-44B1-B9DC-1DE9E86713F1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56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1D17-EED9-4561-950C-7296AECABD2C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64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8990-0CA4-487F-9B9D-8709F9903C63}" type="datetime1">
              <a:rPr lang="en-GB" smtClean="0"/>
              <a:t>22/03/2022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6737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31F4-D25D-4B6D-A628-8002D8A85D77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01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D1FF-01FE-4A6E-8450-564D368F51D0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758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90DC-3013-45B5-A2EE-8FA349854976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593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E01-673A-4510-BE12-4D764715959F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11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4663-32FF-404E-B549-2C501A2382DC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469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32BE-DE01-4057-BD40-76F6C97F723C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6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9B7A-C4EE-49E3-9796-FFA74C077CC3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527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96EE-0945-4150-BDD5-B4EEC5DCA5AD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648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2E3203D-0AE9-4A03-9A76-F76E1D840701}" type="datetime1">
              <a:rPr lang="en-GB" smtClean="0"/>
              <a:t>22/03/2022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9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01896061_Minimal_Asymmetric_Graph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2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3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4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5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6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B082251-078C-4E5D-B952-7E06FBB9F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751" y="765950"/>
            <a:ext cx="6479629" cy="2866405"/>
          </a:xfrm>
        </p:spPr>
        <p:txBody>
          <a:bodyPr>
            <a:normAutofit/>
          </a:bodyPr>
          <a:lstStyle/>
          <a:p>
            <a:r>
              <a:rPr lang="en-GB" dirty="0"/>
              <a:t>Asymmetric Graphs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5802C9-0E16-4BD3-B187-D5B22AC11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9751" y="4283239"/>
            <a:ext cx="6479629" cy="1475177"/>
          </a:xfrm>
        </p:spPr>
        <p:txBody>
          <a:bodyPr>
            <a:normAutofit/>
          </a:bodyPr>
          <a:lstStyle/>
          <a:p>
            <a:r>
              <a:rPr lang="en-GB" dirty="0"/>
              <a:t>Simona </a:t>
            </a:r>
            <a:r>
              <a:rPr lang="sk-SK" dirty="0"/>
              <a:t>Dubeková</a:t>
            </a:r>
          </a:p>
        </p:txBody>
      </p:sp>
      <p:pic>
        <p:nvPicPr>
          <p:cNvPr id="19" name="Obrázok 18">
            <a:extLst>
              <a:ext uri="{FF2B5EF4-FFF2-40B4-BE49-F238E27FC236}">
                <a16:creationId xmlns:a16="http://schemas.microsoft.com/office/drawing/2014/main" id="{3E45402F-1549-43AE-B43C-8F0B1D06B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rgbClr val="E729CE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11" r="6959" b="3"/>
          <a:stretch/>
        </p:blipFill>
        <p:spPr>
          <a:xfrm>
            <a:off x="0" y="1"/>
            <a:ext cx="4173349" cy="6857999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924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Obrázok, na ktorom je zariadenie, vektorová grafika&#10;&#10;Automaticky generovaný popis">
            <a:extLst>
              <a:ext uri="{FF2B5EF4-FFF2-40B4-BE49-F238E27FC236}">
                <a16:creationId xmlns:a16="http://schemas.microsoft.com/office/drawing/2014/main" id="{3F45DE2A-4CCC-480E-A260-DDF3ABEF0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495" y="2712378"/>
            <a:ext cx="1944868" cy="2048319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27B9F346-F134-4223-B77D-FD316A7DD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450" y="2274070"/>
            <a:ext cx="2012228" cy="3578841"/>
          </a:xfrm>
          <a:prstGeom prst="rect">
            <a:avLst/>
          </a:prstGeom>
        </p:spPr>
      </p:pic>
      <p:sp>
        <p:nvSpPr>
          <p:cNvPr id="82" name="Zástupný objekt pre obsah 81">
            <a:extLst>
              <a:ext uri="{FF2B5EF4-FFF2-40B4-BE49-F238E27FC236}">
                <a16:creationId xmlns:a16="http://schemas.microsoft.com/office/drawing/2014/main" id="{0EB652C0-5E47-45B9-876A-792CAFCD05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Symmetric</a:t>
            </a:r>
          </a:p>
          <a:p>
            <a:pPr lvl="1"/>
            <a:r>
              <a:rPr lang="en-GB" dirty="0"/>
              <a:t>The </a:t>
            </a:r>
            <a:r>
              <a:rPr lang="en-GB" dirty="0">
                <a:effectLst/>
              </a:rPr>
              <a:t>group of its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automorphisms has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order greater than 1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A4F9A9-6072-4CB2-983A-93340DE3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Symmetries of a Graph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B336B679-86C3-4FF3-B3BD-5920341C19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GB" dirty="0">
                <a:effectLst/>
              </a:rPr>
              <a:t>Asymmetric</a:t>
            </a:r>
          </a:p>
          <a:p>
            <a:pPr lvl="1"/>
            <a:r>
              <a:rPr lang="en-GB" dirty="0">
                <a:effectLst/>
              </a:rPr>
              <a:t>A graph which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is not symmetric</a:t>
            </a:r>
            <a:endParaRPr lang="en-GB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E2898A5-8E60-4781-90B0-8DCC93DD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9ABCAEC-7D34-E549-A96E-FCEDAADBE4B0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941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9F2B7-6AFA-4874-B601-EB814D08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Goal</a:t>
            </a:r>
            <a:endParaRPr lang="en-GB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A4F8EBF-C5F1-4E40-9594-E4AF42DE2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1918652"/>
            <a:ext cx="5239512" cy="634048"/>
          </a:xfrm>
        </p:spPr>
        <p:txBody>
          <a:bodyPr/>
          <a:lstStyle/>
          <a:p>
            <a:r>
              <a:rPr lang="sk-SK" dirty="0"/>
              <a:t>In </a:t>
            </a:r>
            <a:r>
              <a:rPr lang="en-GB" dirty="0"/>
              <a:t>general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9F0FB47-08C4-4A81-B309-81EF3E77A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2705099"/>
            <a:ext cx="5239512" cy="2029461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degree of symmetry of a symmetric graph</a:t>
            </a:r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easured by the size of its group of automorphisms</a:t>
            </a:r>
            <a:endParaRPr lang="en-GB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C9DA843-7E53-4B57-A8AE-C3535455A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1918652"/>
            <a:ext cx="5239512" cy="634048"/>
          </a:xfrm>
        </p:spPr>
        <p:txBody>
          <a:bodyPr/>
          <a:lstStyle/>
          <a:p>
            <a:r>
              <a:rPr lang="en-GB" dirty="0"/>
              <a:t>We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18C3F67-7DC5-4179-815D-CB25D6219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2705099"/>
            <a:ext cx="5239512" cy="2029462"/>
          </a:xfrm>
        </p:spPr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degree of asymmetry of an asymmetric graph</a:t>
            </a:r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easured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the number of vertices which we have to delete to obtain a symmetric graph</a:t>
            </a:r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A0743EB-5E4F-401F-AC9F-5A264DCD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Grafický objekt 8" descr="Promočná čiapka výplň plnou farbou">
            <a:extLst>
              <a:ext uri="{FF2B5EF4-FFF2-40B4-BE49-F238E27FC236}">
                <a16:creationId xmlns:a16="http://schemas.microsoft.com/office/drawing/2014/main" id="{AB72CBB4-D0AC-4C5B-9B90-57D7EF6F1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500000">
            <a:off x="1381124" y="3388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168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Oval 14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15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16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cxnSp>
        <p:nvCxnSpPr>
          <p:cNvPr id="53" name="Straight Connector 25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4" name="Rectangle 2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Zástupný objekt pre obrázok 5" descr="Complete list of Minimal asymmetric graphs">
            <a:extLst>
              <a:ext uri="{FF2B5EF4-FFF2-40B4-BE49-F238E27FC236}">
                <a16:creationId xmlns:a16="http://schemas.microsoft.com/office/drawing/2014/main" id="{0E04E15D-AE08-4EDE-9157-64DC50213EC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" r="3567"/>
          <a:stretch/>
        </p:blipFill>
        <p:spPr>
          <a:xfrm>
            <a:off x="5106595" y="836641"/>
            <a:ext cx="6430513" cy="517606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F4BE7A5-4914-47C6-BD1B-6673464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4309305" cy="17627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Minimal asymmetric graph</a:t>
            </a:r>
            <a:r>
              <a:rPr lang="sk-SK" sz="4000" dirty="0"/>
              <a:t>s</a:t>
            </a:r>
            <a:endParaRPr lang="en-US" sz="4000" b="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984115-F735-432B-BC52-C2EC96F5C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1" y="2858518"/>
            <a:ext cx="4131734" cy="290372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sk-SK" sz="2000" i="1" dirty="0"/>
              <a:t>„</a:t>
            </a:r>
            <a:r>
              <a:rPr lang="en-US" sz="2000" i="1" dirty="0"/>
              <a:t>An undirected graph G on at least two vertices is minimal asymmetric if G is asymmetric and no proper induced subgraph of G on at least two vertices is asymmetric</a:t>
            </a:r>
            <a:r>
              <a:rPr lang="en-GB" sz="2000" i="1" dirty="0"/>
              <a:t>.“</a:t>
            </a:r>
            <a:br>
              <a:rPr lang="sk-SK" sz="2000" i="1" dirty="0"/>
            </a:br>
            <a:br>
              <a:rPr lang="en-GB" sz="2000" i="1" dirty="0"/>
            </a:br>
            <a:r>
              <a:rPr lang="en-GB" sz="2000" dirty="0"/>
              <a:t>(Schweitzer, 2016)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E62BA46-DBE8-4E84-B9CA-9F7E59E3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83069" y="6141085"/>
            <a:ext cx="81381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9ABCAEC-7D34-E549-A96E-FCEDAADBE4B0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  <p:grpSp>
        <p:nvGrpSpPr>
          <p:cNvPr id="55" name="Group 29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56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8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8DFB476-CDD0-476B-8300-6697F19F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Pascal Schweitzer and Patrick Schweitzer. Minimal </a:t>
            </a:r>
            <a:r>
              <a:rPr lang="en-GB" dirty="0"/>
              <a:t>asymmetric</a:t>
            </a:r>
            <a:r>
              <a:rPr lang="de-DE" dirty="0"/>
              <a:t> </a:t>
            </a:r>
            <a:r>
              <a:rPr lang="en-GB" dirty="0"/>
              <a:t>graphs ..., 2016. </a:t>
            </a:r>
          </a:p>
        </p:txBody>
      </p:sp>
    </p:spTree>
    <p:extLst>
      <p:ext uri="{BB962C8B-B14F-4D97-AF65-F5344CB8AC3E}">
        <p14:creationId xmlns:p14="http://schemas.microsoft.com/office/powerpoint/2010/main" val="2922314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6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2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5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83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29" name="Obrázok 28">
            <a:extLst>
              <a:ext uri="{FF2B5EF4-FFF2-40B4-BE49-F238E27FC236}">
                <a16:creationId xmlns:a16="http://schemas.microsoft.com/office/drawing/2014/main" id="{D99BDBF8-D435-470C-8947-E51EE01B69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>
          <a:xfrm>
            <a:off x="840928" y="918107"/>
            <a:ext cx="2631283" cy="2631283"/>
          </a:xfrm>
          <a:prstGeom prst="rect">
            <a:avLst/>
          </a:prstGeom>
        </p:spPr>
      </p:pic>
      <p:sp>
        <p:nvSpPr>
          <p:cNvPr id="27" name="Zástupný objekt pre obsah 26">
            <a:extLst>
              <a:ext uri="{FF2B5EF4-FFF2-40B4-BE49-F238E27FC236}">
                <a16:creationId xmlns:a16="http://schemas.microsoft.com/office/drawing/2014/main" id="{F8A167B5-2C1B-4ADD-8966-4F9B06B3D36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743180" y="2177876"/>
            <a:ext cx="6795560" cy="36012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Neue Haas Grotesk Text Pro" panose="020B0504020202020204" pitchFamily="34" charset="77"/>
              </a:rPr>
              <a:t>Grape</a:t>
            </a:r>
          </a:p>
          <a:p>
            <a:pPr lvl="1"/>
            <a:r>
              <a:rPr lang="en-US" dirty="0">
                <a:latin typeface="Neue Haas Grotesk Text Pro" panose="020B0504020202020204" pitchFamily="34" charset="77"/>
              </a:rPr>
              <a:t>constructing</a:t>
            </a:r>
          </a:p>
          <a:p>
            <a:pPr lvl="1"/>
            <a:r>
              <a:rPr lang="en-GB" dirty="0">
                <a:latin typeface="Neue Haas Grotesk Text Pro" panose="020B0504020202020204" pitchFamily="34" charset="77"/>
              </a:rPr>
              <a:t>analysing</a:t>
            </a:r>
          </a:p>
          <a:p>
            <a:r>
              <a:rPr lang="en-GB" dirty="0">
                <a:latin typeface="Neue Haas Grotesk Text Pro" panose="020B0504020202020204" pitchFamily="34" charset="77"/>
              </a:rPr>
              <a:t>JupiterViz</a:t>
            </a:r>
          </a:p>
          <a:p>
            <a:pPr lvl="1"/>
            <a:r>
              <a:rPr lang="en-US" dirty="0">
                <a:latin typeface="Neue Haas Grotesk Text Pro" panose="020B0504020202020204" pitchFamily="34" charset="77"/>
              </a:rPr>
              <a:t>drawing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43180" y="6087110"/>
            <a:ext cx="68836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D41DED4F-7CE2-413B-8ACB-7634CD66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352" y="6144768"/>
            <a:ext cx="81381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9ABCAEC-7D34-E549-A96E-FCEDAADBE4B0}" type="slidenum">
              <a:rPr lang="en-US" smtClean="0">
                <a:latin typeface="Neue Haas Grotesk Text Pro" panose="020B0504020202020204" pitchFamily="34" charset="77"/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latin typeface="Neue Haas Grotesk Text Pro" panose="020B0504020202020204" pitchFamily="34" charset="77"/>
            </a:endParaRPr>
          </a:p>
        </p:txBody>
      </p:sp>
      <p:sp>
        <p:nvSpPr>
          <p:cNvPr id="30" name="Nadpis 29">
            <a:extLst>
              <a:ext uri="{FF2B5EF4-FFF2-40B4-BE49-F238E27FC236}">
                <a16:creationId xmlns:a16="http://schemas.microsoft.com/office/drawing/2014/main" id="{31202A8F-C44D-42C7-A796-20D88828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180" y="770890"/>
            <a:ext cx="6795560" cy="12689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i="0" kern="1200" dirty="0">
                <a:solidFill>
                  <a:schemeClr val="tx1"/>
                </a:solidFill>
                <a:latin typeface="Neue Haas Grotesk Text Pro" panose="020B0504020202020204" pitchFamily="34" charset="77"/>
                <a:ea typeface="+mj-ea"/>
                <a:cs typeface="+mj-cs"/>
              </a:rPr>
              <a:t>Packages</a:t>
            </a:r>
          </a:p>
        </p:txBody>
      </p:sp>
      <p:pic>
        <p:nvPicPr>
          <p:cNvPr id="55" name="Obrázok 54">
            <a:extLst>
              <a:ext uri="{FF2B5EF4-FFF2-40B4-BE49-F238E27FC236}">
                <a16:creationId xmlns:a16="http://schemas.microsoft.com/office/drawing/2014/main" id="{C288D99E-C4B0-4B7D-B21B-3378810BE5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922" y="409528"/>
            <a:ext cx="2753109" cy="48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543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ok 12">
            <a:extLst>
              <a:ext uri="{FF2B5EF4-FFF2-40B4-BE49-F238E27FC236}">
                <a16:creationId xmlns:a16="http://schemas.microsoft.com/office/drawing/2014/main" id="{122BA992-A6DA-4541-B573-5C8B2D43F2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45" y="1161000"/>
            <a:ext cx="2753109" cy="4896533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30A6B0F2-A447-4B39-916B-13385A8B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774954"/>
          </a:xfrm>
        </p:spPr>
        <p:txBody>
          <a:bodyPr/>
          <a:lstStyle/>
          <a:p>
            <a:r>
              <a:rPr lang="en-GB" dirty="0"/>
              <a:t>Two types of questions</a:t>
            </a:r>
            <a:endParaRPr lang="sk-SK" dirty="0"/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B8CE64F-AF45-49D1-9A4E-07B9660A4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7283" y="2039112"/>
            <a:ext cx="4804378" cy="410197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vertices</a:t>
            </a:r>
            <a:r>
              <a:rPr lang="sk-SK" dirty="0"/>
              <a:t> and </a:t>
            </a:r>
            <a:r>
              <a:rPr lang="en-GB" dirty="0"/>
              <a:t>edges</a:t>
            </a:r>
            <a:r>
              <a:rPr lang="sk-SK" dirty="0"/>
              <a:t> </a:t>
            </a:r>
            <a:r>
              <a:rPr lang="en-GB" dirty="0"/>
              <a:t>from</a:t>
            </a:r>
            <a:r>
              <a:rPr lang="sk-SK" dirty="0"/>
              <a:t> </a:t>
            </a:r>
            <a:r>
              <a:rPr lang="en-GB" dirty="0"/>
              <a:t>minimal</a:t>
            </a:r>
            <a:r>
              <a:rPr lang="sk-SK" dirty="0"/>
              <a:t> </a:t>
            </a:r>
            <a:r>
              <a:rPr lang="en-GB" dirty="0"/>
              <a:t>asymmetric</a:t>
            </a:r>
            <a:r>
              <a:rPr lang="sk-SK" dirty="0"/>
              <a:t> </a:t>
            </a:r>
            <a:r>
              <a:rPr lang="en-GB" dirty="0"/>
              <a:t>graphs</a:t>
            </a:r>
          </a:p>
          <a:p>
            <a:endParaRPr lang="sk-SK" b="0" i="0" dirty="0">
              <a:solidFill>
                <a:srgbClr val="000000"/>
              </a:solidFill>
              <a:effectLst/>
            </a:endParaRPr>
          </a:p>
          <a:p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000000"/>
              </a:solidFill>
            </a:endParaRPr>
          </a:p>
          <a:p>
            <a:endParaRPr lang="sk-SK" b="0" i="0" dirty="0">
              <a:solidFill>
                <a:srgbClr val="000000"/>
              </a:solidFill>
              <a:effectLst/>
            </a:endParaRPr>
          </a:p>
          <a:p>
            <a:endParaRPr lang="sk-SK" dirty="0">
              <a:solidFill>
                <a:srgbClr val="000000"/>
              </a:solidFill>
            </a:endParaRPr>
          </a:p>
          <a:p>
            <a:endParaRPr lang="sk-SK" b="0" i="0" dirty="0">
              <a:solidFill>
                <a:srgbClr val="000000"/>
              </a:solidFill>
              <a:effectLst/>
            </a:endParaRPr>
          </a:p>
          <a:p>
            <a:endParaRPr lang="sk-SK" b="0" i="0" dirty="0">
              <a:solidFill>
                <a:srgbClr val="000000"/>
              </a:solidFill>
              <a:effectLst/>
            </a:endParaRPr>
          </a:p>
          <a:p>
            <a:r>
              <a:rPr lang="en-GB" b="0" i="0" dirty="0">
                <a:solidFill>
                  <a:srgbClr val="000000"/>
                </a:solidFill>
                <a:effectLst/>
              </a:rPr>
              <a:t>Which</a:t>
            </a:r>
            <a:r>
              <a:rPr lang="sk-SK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and how many</a:t>
            </a:r>
            <a:r>
              <a:rPr lang="sk-SK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</a:rPr>
              <a:t>non</a:t>
            </a:r>
            <a:r>
              <a:rPr lang="sk-SK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</a:rPr>
              <a:t>trivial</a:t>
            </a:r>
            <a:br>
              <a:rPr lang="sk-SK" dirty="0"/>
            </a:br>
            <a:r>
              <a:rPr lang="en-GB" b="0" i="0" dirty="0">
                <a:solidFill>
                  <a:srgbClr val="000000"/>
                </a:solidFill>
                <a:effectLst/>
              </a:rPr>
              <a:t>symmetries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will</a:t>
            </a:r>
            <a:r>
              <a:rPr lang="sk-SK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</a:rPr>
              <a:t>we</a:t>
            </a:r>
            <a:r>
              <a:rPr lang="sk-SK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</a:rPr>
              <a:t>get</a:t>
            </a:r>
            <a:r>
              <a:rPr lang="sk-SK" b="0" i="0" dirty="0">
                <a:solidFill>
                  <a:srgbClr val="000000"/>
                </a:solidFill>
                <a:effectLst/>
              </a:rPr>
              <a:t>?</a:t>
            </a:r>
            <a:endParaRPr lang="sk-SK" dirty="0"/>
          </a:p>
        </p:txBody>
      </p:sp>
      <p:pic>
        <p:nvPicPr>
          <p:cNvPr id="15" name="Obrázok 14" descr="Obrázok, na ktorom je zariadenie, vektorová grafika&#10;&#10;Automaticky generovaný popis">
            <a:extLst>
              <a:ext uri="{FF2B5EF4-FFF2-40B4-BE49-F238E27FC236}">
                <a16:creationId xmlns:a16="http://schemas.microsoft.com/office/drawing/2014/main" id="{79FAFFF8-A665-4165-928D-DEB5FAAB49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603" y="2656203"/>
            <a:ext cx="2643621" cy="2784239"/>
          </a:xfrm>
          <a:prstGeom prst="rect">
            <a:avLst/>
          </a:prstGeom>
        </p:spPr>
      </p:pic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6071FC8A-463E-4521-BBBC-D485B4AE1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7283" y="1543050"/>
            <a:ext cx="4804378" cy="496062"/>
          </a:xfrm>
        </p:spPr>
        <p:txBody>
          <a:bodyPr/>
          <a:lstStyle/>
          <a:p>
            <a:r>
              <a:rPr lang="en-GB" dirty="0"/>
              <a:t>Removing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6E960B7-850E-4663-B055-025A722F4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18200" y="2039112"/>
            <a:ext cx="4804377" cy="410197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vertices and edges to</a:t>
            </a:r>
            <a:r>
              <a:rPr lang="sk-SK" dirty="0"/>
              <a:t> </a:t>
            </a:r>
            <a:r>
              <a:rPr lang="en-GB" dirty="0"/>
              <a:t>minimal asymmetric</a:t>
            </a:r>
            <a:r>
              <a:rPr lang="sk-SK" dirty="0"/>
              <a:t> </a:t>
            </a:r>
            <a:r>
              <a:rPr lang="en-GB" dirty="0"/>
              <a:t>graphs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en-GB" dirty="0"/>
              <a:t>Will any be still asymmetric</a:t>
            </a:r>
            <a:r>
              <a:rPr lang="sk-SK" dirty="0"/>
              <a:t>?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3ECA8D78-2680-44DE-BCA5-BF3937AF0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8200" y="1543050"/>
            <a:ext cx="4804378" cy="496062"/>
          </a:xfrm>
        </p:spPr>
        <p:txBody>
          <a:bodyPr/>
          <a:lstStyle/>
          <a:p>
            <a:r>
              <a:rPr lang="en-GB" dirty="0"/>
              <a:t>Adding</a:t>
            </a:r>
          </a:p>
        </p:txBody>
      </p:sp>
      <p:pic>
        <p:nvPicPr>
          <p:cNvPr id="17" name="Grafický objekt 16" descr="Otáznik výplň plnou farbou">
            <a:extLst>
              <a:ext uri="{FF2B5EF4-FFF2-40B4-BE49-F238E27FC236}">
                <a16:creationId xmlns:a16="http://schemas.microsoft.com/office/drawing/2014/main" id="{F06C58DD-3BA6-4F07-A2A2-16FDACBC5B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0416" y="3197737"/>
            <a:ext cx="1701170" cy="1701170"/>
          </a:xfrm>
          <a:prstGeom prst="rect">
            <a:avLst/>
          </a:prstGeom>
        </p:spPr>
      </p:pic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16EC8493-7D27-457A-B2DE-391FD312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95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build="p"/>
      <p:bldP spid="4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5" name="Rectangle 141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C7D653-8800-4C18-BB89-D343146E9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7335835" cy="2866405"/>
          </a:xfrm>
        </p:spPr>
        <p:txBody>
          <a:bodyPr>
            <a:normAutofit/>
          </a:bodyPr>
          <a:lstStyle/>
          <a:p>
            <a:r>
              <a:rPr lang="en-GB" sz="7200" dirty="0"/>
              <a:t>Thank</a:t>
            </a:r>
            <a:r>
              <a:rPr lang="sk-SK" sz="7200" dirty="0"/>
              <a:t> </a:t>
            </a:r>
            <a:r>
              <a:rPr lang="en-GB" sz="7200" dirty="0"/>
              <a:t>you for your attention</a:t>
            </a:r>
          </a:p>
        </p:txBody>
      </p:sp>
      <p:pic>
        <p:nvPicPr>
          <p:cNvPr id="11" name="Grafický objekt 10" descr="Otázky obrys">
            <a:extLst>
              <a:ext uri="{FF2B5EF4-FFF2-40B4-BE49-F238E27FC236}">
                <a16:creationId xmlns:a16="http://schemas.microsoft.com/office/drawing/2014/main" id="{BD46E62A-F581-43D2-9050-B11120664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44708" y="706600"/>
            <a:ext cx="2695801" cy="2695801"/>
          </a:xfrm>
          <a:prstGeom prst="rect">
            <a:avLst/>
          </a:prstGeom>
        </p:spPr>
      </p:pic>
      <p:cxnSp>
        <p:nvCxnSpPr>
          <p:cNvPr id="156" name="Straight Connector 143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45">
            <a:extLst>
              <a:ext uri="{FF2B5EF4-FFF2-40B4-BE49-F238E27FC236}">
                <a16:creationId xmlns:a16="http://schemas.microsoft.com/office/drawing/2014/main" id="{50A58F28-1204-B14E-A3CB-D6EAC4FC8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58" name="Oval 146">
              <a:extLst>
                <a:ext uri="{FF2B5EF4-FFF2-40B4-BE49-F238E27FC236}">
                  <a16:creationId xmlns:a16="http://schemas.microsoft.com/office/drawing/2014/main" id="{29764EA9-1018-4444-A261-716130789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Freeform 41">
              <a:extLst>
                <a:ext uri="{FF2B5EF4-FFF2-40B4-BE49-F238E27FC236}">
                  <a16:creationId xmlns:a16="http://schemas.microsoft.com/office/drawing/2014/main" id="{5D51C7DA-5177-5144-984B-00F10F561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0" name="Freeform 42">
              <a:extLst>
                <a:ext uri="{FF2B5EF4-FFF2-40B4-BE49-F238E27FC236}">
                  <a16:creationId xmlns:a16="http://schemas.microsoft.com/office/drawing/2014/main" id="{4B12F2B7-1732-7B44-A39D-5F2EBDE40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1" name="Freeform 43">
              <a:extLst>
                <a:ext uri="{FF2B5EF4-FFF2-40B4-BE49-F238E27FC236}">
                  <a16:creationId xmlns:a16="http://schemas.microsoft.com/office/drawing/2014/main" id="{E3C016CB-983A-A949-9D9F-D5C818C7E5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2" name="Freeform 44">
              <a:extLst>
                <a:ext uri="{FF2B5EF4-FFF2-40B4-BE49-F238E27FC236}">
                  <a16:creationId xmlns:a16="http://schemas.microsoft.com/office/drawing/2014/main" id="{D5187172-558E-D84E-899F-EB162C03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2" name="Freeform 45">
              <a:extLst>
                <a:ext uri="{FF2B5EF4-FFF2-40B4-BE49-F238E27FC236}">
                  <a16:creationId xmlns:a16="http://schemas.microsoft.com/office/drawing/2014/main" id="{39DD5291-E906-9B41-A0DD-C8B79F98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3" name="Freeform 46">
              <a:extLst>
                <a:ext uri="{FF2B5EF4-FFF2-40B4-BE49-F238E27FC236}">
                  <a16:creationId xmlns:a16="http://schemas.microsoft.com/office/drawing/2014/main" id="{5221D107-563F-9147-B04E-A54D4D4CB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963802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A853F-2A62-43B6-99F0-B62A572D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E233709-8678-446A-BA6F-0222206CD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Pascal Schweitzer and Patrick Schweitzer. Minimal asymmetric graphs. Journal of Combinatorial Theory, Series B, 127(4):215227, 2016. [</a:t>
            </a:r>
            <a:r>
              <a:rPr lang="en-GB" dirty="0" err="1"/>
              <a:t>Citované</a:t>
            </a:r>
            <a:r>
              <a:rPr lang="en-GB" dirty="0"/>
              <a:t> 2021-03-21] </a:t>
            </a:r>
            <a:r>
              <a:rPr lang="en-GB" dirty="0" err="1"/>
              <a:t>Dostupné</a:t>
            </a:r>
            <a:r>
              <a:rPr lang="en-GB" dirty="0"/>
              <a:t> z </a:t>
            </a:r>
            <a:r>
              <a:rPr lang="en-GB" dirty="0">
                <a:hlinkClick r:id="rId2"/>
              </a:rPr>
              <a:t>https://www.researchgate.net/publication/301896061_Minimal_Asymmetric_Graphs</a:t>
            </a:r>
            <a:r>
              <a:rPr lang="sk-SK" dirty="0"/>
              <a:t>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BA7207F-5E7A-403C-9E01-9ACB00CF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83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unchcardVTI">
  <a:themeElements>
    <a:clrScheme name="AnalogousFromDarkSeedLeftStep">
      <a:dk1>
        <a:srgbClr val="000000"/>
      </a:dk1>
      <a:lt1>
        <a:srgbClr val="FFFFFF"/>
      </a:lt1>
      <a:dk2>
        <a:srgbClr val="2E1B30"/>
      </a:dk2>
      <a:lt2>
        <a:srgbClr val="F0F3F1"/>
      </a:lt2>
      <a:accent1>
        <a:srgbClr val="E729CE"/>
      </a:accent1>
      <a:accent2>
        <a:srgbClr val="9E17D5"/>
      </a:accent2>
      <a:accent3>
        <a:srgbClr val="6129E7"/>
      </a:accent3>
      <a:accent4>
        <a:srgbClr val="263BD8"/>
      </a:accent4>
      <a:accent5>
        <a:srgbClr val="298FE7"/>
      </a:accent5>
      <a:accent6>
        <a:srgbClr val="16BEC6"/>
      </a:accent6>
      <a:hlink>
        <a:srgbClr val="3F6FBF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242</Words>
  <Application>Microsoft Office PowerPoint</Application>
  <PresentationFormat>Širokouhlá</PresentationFormat>
  <Paragraphs>56</Paragraphs>
  <Slides>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Neue Haas Grotesk Text Pro</vt:lpstr>
      <vt:lpstr>PunchcardVTI</vt:lpstr>
      <vt:lpstr>Asymmetric Graphs</vt:lpstr>
      <vt:lpstr>Symmetries of a Graph</vt:lpstr>
      <vt:lpstr>Goal</vt:lpstr>
      <vt:lpstr>Minimal asymmetric graphs</vt:lpstr>
      <vt:lpstr>Packages</vt:lpstr>
      <vt:lpstr>Two types of questions</vt:lpstr>
      <vt:lpstr>Thank you for your attention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Asymmetric Graphs</dc:title>
  <dc:creator>Simona Dubeková</dc:creator>
  <cp:lastModifiedBy>Simona Dubeková</cp:lastModifiedBy>
  <cp:revision>35</cp:revision>
  <dcterms:created xsi:type="dcterms:W3CDTF">2022-03-14T13:44:41Z</dcterms:created>
  <dcterms:modified xsi:type="dcterms:W3CDTF">2022-03-22T14:58:27Z</dcterms:modified>
</cp:coreProperties>
</file>