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7" r:id="rId5"/>
    <p:sldId id="265" r:id="rId6"/>
    <p:sldId id="258" r:id="rId7"/>
    <p:sldId id="260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891AA-4DC5-410F-8B59-6764711044DE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C9ABD-0214-444F-8C83-56728F324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9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Budem merať s</a:t>
            </a:r>
            <a:r>
              <a:rPr lang="sk-SK" b="0" i="0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tupeň</a:t>
            </a:r>
            <a:r>
              <a:rPr lang="sk-SK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asymetrie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asymetr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ických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grafov </a:t>
            </a:r>
            <a:r>
              <a:rPr lang="sk-SK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podľa počtu vrcholov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ktoré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neho </a:t>
            </a:r>
            <a:r>
              <a:rPr lang="sk-SK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musíme odstrániť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sk-SK" b="0" i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sme získali 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graf </a:t>
            </a:r>
            <a:r>
              <a:rPr lang="sk-SK" b="0" i="0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symetrick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ý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C9ABD-0214-444F-8C83-56728F32414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663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C9ABD-0214-444F-8C83-56728F32414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04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32C95-9E63-4762-AFC4-D13F4A0A5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0A34FB-5F03-4B9E-AA6A-C70CB9DC0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414B1E-C095-4C73-96B1-271C4899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E38325-A66E-486B-A622-89EC87C9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52304A-CF9A-4C53-ADD1-974A4B8C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8728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88D82-88E7-4866-BE2B-54DCF5E1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6A16934-C9E6-4E02-91CD-7D502CC95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2B9374-0035-4EBE-AC57-5BA70C08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46E4F8B-A837-4241-BCB9-64C61818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38A3FB-5585-418A-923B-B33737E7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9193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2FB0696-B5ED-42DA-9C44-359C08996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0752499-03E4-4771-9D17-C7B84A3E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BA491B-EE85-4D8C-B59F-C18E80BF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E23727-E093-45AB-A042-B126DD72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D6D9D5-272D-48F4-80FF-1ADC8956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044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6A40C-D190-4661-A12E-BB9B4476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E7C87B-5472-4FFA-9C44-CB919A06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EAE3C1-1A5F-4DF5-9602-2565E43A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6F0800-AD96-4D73-A01C-D962B3A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C82B37-C1EC-4B8A-B199-730A780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8375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C430E-E70B-430E-B4D3-48D29447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BB5F10-B3D9-4CB5-A4EF-3F3D400C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D81059-DEF3-4E1B-991B-A362427F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28DD1C1-37E5-4D21-B172-88FF49E8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C6565C6-10EB-4B2F-9CEA-6FBFABC9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6334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BC8EB-061B-4D73-A50D-43FE6543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4AD5E9-A1BA-44FE-8DF9-2FC17A45D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44E35F3-42A5-4EAE-B253-B014C7EA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5445C4-FFB8-481F-90BC-BBC59F10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FC0576-3AB2-4B36-A580-27CA898A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19086DA-3D0F-412C-9837-216010F6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8881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4FF3A-C5FB-4DCA-908F-25643D52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9D9BA-124E-4F99-8AEC-4200F533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814EEFF-216B-4DD0-AFAF-5E71461B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45BBEB-F809-4ACF-8152-D84DE1E11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9541C4F-B36A-4FDC-8D66-883DF8FA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559CFF7-EE12-44DF-8281-3B9C555D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B4A4533-C8FB-48F6-BBBF-B39B211F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FF1E7AB-355C-44CF-9DEF-CBA20495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3856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08DC5-61DE-481F-B360-CFB178A9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4332E46-AC2E-40ED-914D-716418B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ECA656E-DC3E-477F-870A-7042A568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D905F-F764-44E4-9CB6-0396703C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113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D3AA75B-9E35-4580-A673-E1FDAEAE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A228805-B1CE-4BE7-BE62-1684B2A5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9E662C-EB74-49E5-A70D-5D87CE61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80386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975A-3DA0-49BD-8E0E-1A7194D2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8BE077-D88D-4D2F-A8A0-AD06736B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B514CE-3D10-4085-94D4-BAB80A18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C8E459E-BD0F-4A80-9865-94857057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3BA1C9-959F-490A-8511-EDF37B44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F0D0934-0621-4841-AE0E-73DEA672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6420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770A-AF78-4E73-BB12-D5AA8411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AE5C7C5-4C4E-4EEB-9496-CE9266274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A06465-E098-48AC-B1DB-5DA73A06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FE5D7B-9EA2-4744-8892-8A0F3767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E633E3-9CC6-4828-A6AF-07CABDE6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5A25FA6-4CAB-4E27-ACB1-F387D4BC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81517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5AB3500-C989-41DF-8309-12B42FE9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A939B-314F-4EE4-90EE-F19D9F5A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7321E6-03CE-492D-B4B4-4CA9D39CD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E89A-C2FC-48E9-A9B3-85C2939EA963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1770DA-F91F-44E3-8DFD-E7683B4E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16EB02-0679-4576-94F6-2B1E02E8B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645F-469C-46DE-AC02-3F45A0CC3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7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hyperlink" Target="https://www.sciencedirect.com/science/article/pii/S0012365X12003160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hyperlink" Target="https://www.researchgate.net/publication/301896061_Minimal_Asymmetric_Graph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8A682E-1E13-49A7-87B2-8F6C782EB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7037944" cy="3268520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Asymmetric Graphs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BB961D-3DF6-4BEA-B652-0C0226D3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3" y="4674742"/>
            <a:ext cx="6492935" cy="1364274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Simona Dubeková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E17BEA6F-B9A1-4251-9F87-18F71BB9BD91}"/>
              </a:ext>
            </a:extLst>
          </p:cNvPr>
          <p:cNvSpPr txBox="1"/>
          <p:nvPr/>
        </p:nvSpPr>
        <p:spPr>
          <a:xfrm>
            <a:off x="8738603" y="3273465"/>
            <a:ext cx="3314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Sources</a:t>
            </a:r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6" name="Introduction">
            <a:hlinkClick r:id="" action="ppaction://media"/>
            <a:extLst>
              <a:ext uri="{FF2B5EF4-FFF2-40B4-BE49-F238E27FC236}">
                <a16:creationId xmlns:a16="http://schemas.microsoft.com/office/drawing/2014/main" id="{A40A1CD6-9AC6-4725-83F1-6667B22EF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595" y="6055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3134">
        <p14:reveal/>
      </p:transition>
    </mc:Choice>
    <mc:Fallback>
      <p:transition spd="slow" advTm="13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3103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CC9DE-3872-4F34-8874-C9D6F630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the Thesis</a:t>
            </a:r>
          </a:p>
        </p:txBody>
      </p:sp>
      <p:pic>
        <p:nvPicPr>
          <p:cNvPr id="9" name="Picture 6" descr="Graph Neural Networks: A learning journey since 2008— Part 1 | by Stefano  Bosisio | Towards Data Science">
            <a:extLst>
              <a:ext uri="{FF2B5EF4-FFF2-40B4-BE49-F238E27FC236}">
                <a16:creationId xmlns:a16="http://schemas.microsoft.com/office/drawing/2014/main" id="{CFA5297C-ABD2-4587-BAD3-1DE3D7FAB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8329" y="2317750"/>
            <a:ext cx="812997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bout the Thesis">
            <a:hlinkClick r:id="" action="ppaction://media"/>
            <a:extLst>
              <a:ext uri="{FF2B5EF4-FFF2-40B4-BE49-F238E27FC236}">
                <a16:creationId xmlns:a16="http://schemas.microsoft.com/office/drawing/2014/main" id="{2ED99C55-F2B4-48B5-BA88-8C882B295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275" y="5921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4478"/>
      </p:ext>
    </p:extLst>
  </p:cSld>
  <p:clrMapOvr>
    <a:masterClrMapping/>
  </p:clrMapOvr>
  <p:transition spd="slow" advTm="280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0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9CC9DE-3872-4F34-8874-C9D6F630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Literature</a:t>
            </a:r>
            <a:endParaRPr lang="sk-SK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17899F6-6905-470F-AE88-38C74A14E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76" y="289466"/>
            <a:ext cx="1722398" cy="2133001"/>
          </a:xfrm>
          <a:prstGeom prst="rect">
            <a:avLst/>
          </a:prstGeom>
        </p:spPr>
      </p:pic>
      <p:pic>
        <p:nvPicPr>
          <p:cNvPr id="11" name="Obrázok 10" descr="Obrázok, na ktorom je text, plaz, korytnačka&#10;&#10;Automaticky generovaný popis">
            <a:extLst>
              <a:ext uri="{FF2B5EF4-FFF2-40B4-BE49-F238E27FC236}">
                <a16:creationId xmlns:a16="http://schemas.microsoft.com/office/drawing/2014/main" id="{7E96D5F0-A7C5-42C4-B1BB-405A2CAF0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50" y="310403"/>
            <a:ext cx="1434443" cy="213300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3715F18B-3341-4417-997F-8A27D9B75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69" y="321066"/>
            <a:ext cx="1887705" cy="2133001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6095BE-2F75-4456-B9C1-88BB44D9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775133"/>
            <a:ext cx="9448800" cy="3454242"/>
          </a:xfrm>
        </p:spPr>
        <p:txBody>
          <a:bodyPr>
            <a:normAutofit/>
          </a:bodyPr>
          <a:lstStyle/>
          <a:p>
            <a:r>
              <a:rPr lang="sk-SK" sz="2400" dirty="0" err="1"/>
              <a:t>Ralph</a:t>
            </a:r>
            <a:r>
              <a:rPr lang="sk-SK" sz="2400" dirty="0"/>
              <a:t> P. </a:t>
            </a:r>
            <a:r>
              <a:rPr lang="sk-SK" sz="2400" dirty="0" err="1"/>
              <a:t>Grimaldi</a:t>
            </a:r>
            <a:r>
              <a:rPr lang="sk-SK" sz="2400" dirty="0"/>
              <a:t>. </a:t>
            </a:r>
            <a:r>
              <a:rPr lang="sk-SK" sz="2400" i="1" dirty="0" err="1"/>
              <a:t>Discrete</a:t>
            </a:r>
            <a:r>
              <a:rPr lang="sk-SK" sz="2400" i="1" dirty="0"/>
              <a:t> and </a:t>
            </a:r>
            <a:r>
              <a:rPr lang="sk-SK" sz="2400" i="1" dirty="0" err="1"/>
              <a:t>combinatorial</a:t>
            </a:r>
            <a:r>
              <a:rPr lang="sk-SK" sz="2400" i="1" dirty="0"/>
              <a:t> </a:t>
            </a:r>
            <a:r>
              <a:rPr lang="sk-SK" sz="2400" i="1" dirty="0" err="1"/>
              <a:t>mathematics</a:t>
            </a:r>
            <a:r>
              <a:rPr lang="sk-SK" sz="2400" dirty="0"/>
              <a:t>. </a:t>
            </a:r>
            <a:r>
              <a:rPr lang="sk-SK" sz="2400" dirty="0" err="1"/>
              <a:t>Pearson</a:t>
            </a:r>
            <a:r>
              <a:rPr lang="sk-SK" sz="2400" dirty="0"/>
              <a:t> </a:t>
            </a:r>
            <a:r>
              <a:rPr lang="sk-SK" sz="2400" dirty="0" err="1"/>
              <a:t>Education</a:t>
            </a:r>
            <a:r>
              <a:rPr lang="sk-SK" sz="2400" dirty="0"/>
              <a:t>, </a:t>
            </a:r>
            <a:r>
              <a:rPr lang="sk-SK" sz="2400" dirty="0" err="1"/>
              <a:t>Inc</a:t>
            </a:r>
            <a:r>
              <a:rPr lang="sk-SK" sz="2400" dirty="0"/>
              <a:t>., 2004.</a:t>
            </a:r>
          </a:p>
          <a:p>
            <a:r>
              <a:rPr lang="sk-SK" sz="2400" dirty="0"/>
              <a:t>Alexander </a:t>
            </a:r>
            <a:r>
              <a:rPr lang="sk-SK" sz="2400" dirty="0" err="1"/>
              <a:t>Stanoyevitch</a:t>
            </a:r>
            <a:r>
              <a:rPr lang="sk-SK" sz="2400" dirty="0"/>
              <a:t>. </a:t>
            </a:r>
            <a:r>
              <a:rPr lang="en-US" sz="2400" i="1" dirty="0"/>
              <a:t>Discrete Structures with Contemporary Applications</a:t>
            </a:r>
            <a:r>
              <a:rPr lang="sk-SK" sz="2400" dirty="0"/>
              <a:t>. </a:t>
            </a:r>
            <a:r>
              <a:rPr lang="sk-SK" sz="2400" dirty="0" err="1"/>
              <a:t>Taylor</a:t>
            </a:r>
            <a:r>
              <a:rPr lang="sk-SK" sz="2400" dirty="0"/>
              <a:t> &amp; </a:t>
            </a:r>
            <a:r>
              <a:rPr lang="sk-SK" sz="2400" dirty="0" err="1"/>
              <a:t>Francis</a:t>
            </a:r>
            <a:r>
              <a:rPr lang="sk-SK" sz="2400" dirty="0"/>
              <a:t> </a:t>
            </a:r>
            <a:r>
              <a:rPr lang="sk-SK" sz="2400" dirty="0" err="1"/>
              <a:t>Books</a:t>
            </a:r>
            <a:r>
              <a:rPr lang="sk-SK" sz="2400" i="0" dirty="0"/>
              <a:t>, 2011</a:t>
            </a:r>
            <a:r>
              <a:rPr lang="sk-SK" sz="2400" dirty="0"/>
              <a:t>.</a:t>
            </a:r>
          </a:p>
          <a:p>
            <a:r>
              <a:rPr lang="sk-SK" sz="2400" dirty="0"/>
              <a:t>Thomas H. </a:t>
            </a:r>
            <a:r>
              <a:rPr lang="sk-SK" sz="2400" dirty="0" err="1"/>
              <a:t>Cormen</a:t>
            </a:r>
            <a:r>
              <a:rPr lang="sk-SK" sz="2400" dirty="0"/>
              <a:t>, Charles E. </a:t>
            </a:r>
            <a:r>
              <a:rPr lang="sk-SK" sz="2400" dirty="0" err="1"/>
              <a:t>Leiserson</a:t>
            </a:r>
            <a:r>
              <a:rPr lang="sk-SK" sz="2400" dirty="0"/>
              <a:t>, </a:t>
            </a:r>
            <a:r>
              <a:rPr lang="sk-SK" sz="2400" dirty="0" err="1"/>
              <a:t>Ronald</a:t>
            </a:r>
            <a:r>
              <a:rPr lang="sk-SK" sz="2400" dirty="0"/>
              <a:t> L. </a:t>
            </a:r>
            <a:r>
              <a:rPr lang="sk-SK" sz="2400" dirty="0" err="1"/>
              <a:t>Rivest</a:t>
            </a:r>
            <a:r>
              <a:rPr lang="sk-SK" sz="2400" dirty="0"/>
              <a:t> </a:t>
            </a:r>
            <a:r>
              <a:rPr lang="sk-SK" sz="2400" dirty="0" err="1"/>
              <a:t>Clifford</a:t>
            </a:r>
            <a:r>
              <a:rPr lang="sk-SK" sz="2400" dirty="0"/>
              <a:t> and </a:t>
            </a:r>
            <a:r>
              <a:rPr lang="sk-SK" sz="2400" dirty="0" err="1"/>
              <a:t>Stein</a:t>
            </a:r>
            <a:r>
              <a:rPr lang="sk-SK" sz="2400" dirty="0"/>
              <a:t>.</a:t>
            </a:r>
            <a:r>
              <a:rPr lang="en-US" sz="2400" dirty="0"/>
              <a:t> </a:t>
            </a:r>
            <a:r>
              <a:rPr lang="sk-SK" sz="2400" i="1" dirty="0" err="1"/>
              <a:t>Introduction</a:t>
            </a:r>
            <a:r>
              <a:rPr lang="sk-SK" sz="2400" i="1" dirty="0"/>
              <a:t> to </a:t>
            </a:r>
            <a:r>
              <a:rPr lang="sk-SK" sz="2400" i="1" dirty="0" err="1"/>
              <a:t>Algorithms</a:t>
            </a:r>
            <a:r>
              <a:rPr lang="sk-SK" sz="2400" dirty="0"/>
              <a:t>. </a:t>
            </a:r>
            <a:r>
              <a:rPr lang="en-US" sz="2400" dirty="0"/>
              <a:t>Massachusetts Institute of Technology</a:t>
            </a:r>
            <a:r>
              <a:rPr lang="sk-SK" sz="2400" dirty="0"/>
              <a:t>, 2009.</a:t>
            </a:r>
            <a:endParaRPr lang="en-US" sz="2400" i="0" dirty="0"/>
          </a:p>
        </p:txBody>
      </p:sp>
      <p:pic>
        <p:nvPicPr>
          <p:cNvPr id="4" name="Ucebnice">
            <a:hlinkClick r:id="" action="ppaction://media"/>
            <a:extLst>
              <a:ext uri="{FF2B5EF4-FFF2-40B4-BE49-F238E27FC236}">
                <a16:creationId xmlns:a16="http://schemas.microsoft.com/office/drawing/2014/main" id="{5958450E-B04F-42D8-AA4A-D92820A863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601" y="6216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0774"/>
      </p:ext>
    </p:extLst>
  </p:cSld>
  <p:clrMapOvr>
    <a:masterClrMapping/>
  </p:clrMapOvr>
  <p:transition spd="slow" advTm="544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5413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92FE5-A178-4723-8D50-63D9C7ED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Professional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Articles</a:t>
            </a:r>
            <a:endParaRPr lang="sk-SK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28725D-6AC2-4A3D-9B6A-3B267449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sz="2400" dirty="0"/>
              <a:t>P. </a:t>
            </a:r>
            <a:r>
              <a:rPr lang="en-GB" sz="2400" dirty="0" err="1"/>
              <a:t>Erdő</a:t>
            </a:r>
            <a:r>
              <a:rPr lang="en-GB" sz="2400" i="0" dirty="0" err="1">
                <a:effectLst/>
              </a:rPr>
              <a:t>s</a:t>
            </a:r>
            <a:r>
              <a:rPr lang="en-GB" sz="2400" dirty="0"/>
              <a:t> </a:t>
            </a:r>
            <a:r>
              <a:rPr lang="en-GB" sz="2400" i="0" dirty="0">
                <a:effectLst/>
              </a:rPr>
              <a:t>and A. </a:t>
            </a:r>
            <a:r>
              <a:rPr lang="en-GB" sz="2400" i="0" dirty="0" err="1">
                <a:effectLst/>
              </a:rPr>
              <a:t>Rényi</a:t>
            </a:r>
            <a:r>
              <a:rPr lang="en-GB" sz="2400" i="0" dirty="0">
                <a:effectLst/>
              </a:rPr>
              <a:t>. </a:t>
            </a:r>
            <a:r>
              <a:rPr lang="en-GB" sz="2400" dirty="0">
                <a:effectLst/>
              </a:rPr>
              <a:t>Asymmetric graphs</a:t>
            </a:r>
            <a:r>
              <a:rPr lang="en-GB" sz="2400" i="0" dirty="0">
                <a:effectLst/>
              </a:rPr>
              <a:t>. </a:t>
            </a:r>
            <a:r>
              <a:rPr lang="en-GB" sz="2400" i="1" dirty="0"/>
              <a:t>Acta Mathematica </a:t>
            </a:r>
            <a:r>
              <a:rPr lang="en-GB" sz="2400" i="1" dirty="0" err="1"/>
              <a:t>Academiae</a:t>
            </a:r>
            <a:r>
              <a:rPr lang="en-GB" sz="2400" i="1" dirty="0"/>
              <a:t> </a:t>
            </a:r>
            <a:r>
              <a:rPr lang="en-GB" sz="2400" i="1" dirty="0" err="1"/>
              <a:t>Scientiarum</a:t>
            </a:r>
            <a:r>
              <a:rPr lang="en-GB" sz="2400" i="1" dirty="0"/>
              <a:t> </a:t>
            </a:r>
            <a:r>
              <a:rPr lang="en-GB" sz="2400" i="1" dirty="0" err="1"/>
              <a:t>Hungarica</a:t>
            </a:r>
            <a:r>
              <a:rPr lang="sk-SK" sz="2400" i="1" dirty="0"/>
              <a:t>, </a:t>
            </a:r>
            <a:r>
              <a:rPr lang="en-GB" sz="2400" i="0" dirty="0">
                <a:effectLst/>
              </a:rPr>
              <a:t>14</a:t>
            </a:r>
            <a:r>
              <a:rPr lang="sk-SK" sz="2400" dirty="0"/>
              <a:t>(1):</a:t>
            </a:r>
            <a:r>
              <a:rPr lang="en-GB" sz="2400" i="0" dirty="0">
                <a:effectLst/>
              </a:rPr>
              <a:t>295–315. 1963.</a:t>
            </a:r>
            <a:endParaRPr lang="sk-SK" sz="2400" i="0" dirty="0">
              <a:effectLst/>
            </a:endParaRPr>
          </a:p>
          <a:p>
            <a:r>
              <a:rPr lang="en-GB" sz="2400" dirty="0"/>
              <a:t>Jaroslav </a:t>
            </a:r>
            <a:r>
              <a:rPr lang="en-GB" sz="2400" dirty="0" err="1"/>
              <a:t>Nešetřil</a:t>
            </a:r>
            <a:r>
              <a:rPr lang="en-GB" sz="2400" i="0" dirty="0">
                <a:effectLst/>
              </a:rPr>
              <a:t> and </a:t>
            </a:r>
            <a:r>
              <a:rPr lang="en-GB" sz="2400" dirty="0"/>
              <a:t>Gert </a:t>
            </a:r>
            <a:r>
              <a:rPr lang="en-GB" sz="2400" dirty="0" err="1"/>
              <a:t>Sabidussi</a:t>
            </a:r>
            <a:r>
              <a:rPr lang="en-GB" sz="2400" dirty="0"/>
              <a:t>. </a:t>
            </a:r>
            <a:r>
              <a:rPr lang="en-GB" sz="2400" dirty="0">
                <a:effectLst/>
              </a:rPr>
              <a:t>Minimal asymmetric graphs of induced length</a:t>
            </a:r>
            <a:r>
              <a:rPr lang="sk-SK" sz="2400" dirty="0"/>
              <a:t> </a:t>
            </a:r>
            <a:r>
              <a:rPr lang="en-GB" sz="2400" dirty="0">
                <a:effectLst/>
              </a:rPr>
              <a:t>4</a:t>
            </a:r>
            <a:r>
              <a:rPr lang="en-GB" sz="2400" i="0" dirty="0">
                <a:effectLst/>
              </a:rPr>
              <a:t>. </a:t>
            </a:r>
            <a:r>
              <a:rPr lang="en-GB" sz="2400" i="1" dirty="0"/>
              <a:t>Graphs and Combinatorics</a:t>
            </a:r>
            <a:r>
              <a:rPr lang="sk-SK" sz="2400" i="1" dirty="0"/>
              <a:t>,</a:t>
            </a:r>
            <a:r>
              <a:rPr lang="en-GB" sz="2400" i="0" dirty="0">
                <a:effectLst/>
              </a:rPr>
              <a:t> 8</a:t>
            </a:r>
            <a:r>
              <a:rPr lang="sk-SK" sz="2400" dirty="0"/>
              <a:t>(4)</a:t>
            </a:r>
            <a:r>
              <a:rPr lang="sk-SK" sz="2400" i="0" dirty="0">
                <a:effectLst/>
              </a:rPr>
              <a:t>:</a:t>
            </a:r>
            <a:r>
              <a:rPr lang="en-GB" sz="2400" i="0" dirty="0">
                <a:effectLst/>
              </a:rPr>
              <a:t>343–359. 1992.</a:t>
            </a:r>
            <a:endParaRPr lang="sk-SK" sz="2400" i="0" dirty="0">
              <a:effectLst/>
            </a:endParaRPr>
          </a:p>
          <a:p>
            <a:r>
              <a:rPr lang="sk-SK" sz="2400" dirty="0" err="1"/>
              <a:t>Shuji</a:t>
            </a:r>
            <a:r>
              <a:rPr lang="en-GB" sz="2400" dirty="0"/>
              <a:t> </a:t>
            </a:r>
            <a:r>
              <a:rPr lang="sk-SK" sz="2400" dirty="0" err="1"/>
              <a:t>Kijima</a:t>
            </a:r>
            <a:r>
              <a:rPr lang="sk-SK" sz="2400" dirty="0"/>
              <a:t>, </a:t>
            </a:r>
            <a:r>
              <a:rPr lang="sk-SK" sz="2400" dirty="0" err="1"/>
              <a:t>Yota</a:t>
            </a:r>
            <a:r>
              <a:rPr lang="en-GB" sz="2400" dirty="0"/>
              <a:t> </a:t>
            </a:r>
            <a:r>
              <a:rPr lang="sk-SK" sz="2400" dirty="0" err="1"/>
              <a:t>Otachi</a:t>
            </a:r>
            <a:r>
              <a:rPr lang="sk-SK" sz="2400" dirty="0"/>
              <a:t>, </a:t>
            </a:r>
            <a:r>
              <a:rPr lang="sk-SK" sz="2400" dirty="0" err="1"/>
              <a:t>Toshiki</a:t>
            </a:r>
            <a:r>
              <a:rPr lang="en-GB" sz="2400" dirty="0"/>
              <a:t> </a:t>
            </a:r>
            <a:r>
              <a:rPr lang="sk-SK" sz="2400" dirty="0" err="1"/>
              <a:t>Saitoh</a:t>
            </a:r>
            <a:r>
              <a:rPr lang="sk-SK" sz="2400" dirty="0"/>
              <a:t> and </a:t>
            </a:r>
            <a:r>
              <a:rPr lang="sk-SK" sz="2400" dirty="0" err="1"/>
              <a:t>Takeaki</a:t>
            </a:r>
            <a:r>
              <a:rPr lang="en-GB" sz="2400" dirty="0"/>
              <a:t> </a:t>
            </a:r>
            <a:r>
              <a:rPr lang="sk-SK" sz="2400" dirty="0" err="1"/>
              <a:t>Uno</a:t>
            </a:r>
            <a:r>
              <a:rPr lang="sk-SK" sz="2400" dirty="0"/>
              <a:t>. </a:t>
            </a:r>
            <a:r>
              <a:rPr lang="sk-SK" sz="2400" b="0" dirty="0" err="1">
                <a:effectLst/>
              </a:rPr>
              <a:t>Subgraph</a:t>
            </a:r>
            <a:r>
              <a:rPr lang="sk-SK" sz="2400" b="0" dirty="0">
                <a:effectLst/>
              </a:rPr>
              <a:t> </a:t>
            </a:r>
            <a:r>
              <a:rPr lang="sk-SK" sz="2400" b="0" dirty="0" err="1">
                <a:effectLst/>
              </a:rPr>
              <a:t>isomorphism</a:t>
            </a:r>
            <a:r>
              <a:rPr lang="sk-SK" sz="2400" b="0" dirty="0">
                <a:effectLst/>
              </a:rPr>
              <a:t> in </a:t>
            </a:r>
            <a:r>
              <a:rPr lang="sk-SK" sz="2400" b="0" dirty="0" err="1">
                <a:effectLst/>
              </a:rPr>
              <a:t>graph</a:t>
            </a:r>
            <a:r>
              <a:rPr lang="sk-SK" sz="2400" b="0" dirty="0">
                <a:effectLst/>
              </a:rPr>
              <a:t> </a:t>
            </a:r>
            <a:r>
              <a:rPr lang="sk-SK" sz="2400" b="0" dirty="0" err="1">
                <a:effectLst/>
              </a:rPr>
              <a:t>classes</a:t>
            </a:r>
            <a:r>
              <a:rPr lang="sk-SK" sz="2400" b="0" i="0" dirty="0">
                <a:effectLst/>
              </a:rPr>
              <a:t>. </a:t>
            </a:r>
            <a:r>
              <a:rPr lang="sk-SK" sz="2400" i="1" dirty="0" err="1"/>
              <a:t>Discrete</a:t>
            </a:r>
            <a:r>
              <a:rPr lang="sk-SK" sz="2400" i="1" dirty="0"/>
              <a:t> </a:t>
            </a:r>
            <a:r>
              <a:rPr lang="sk-SK" sz="2400" i="1" dirty="0" err="1"/>
              <a:t>Mathematics</a:t>
            </a:r>
            <a:r>
              <a:rPr lang="sk-SK" sz="2400" dirty="0"/>
              <a:t>, 312(21):</a:t>
            </a:r>
            <a:r>
              <a:rPr lang="sk-SK" sz="2400" b="0" i="0" dirty="0">
                <a:effectLst/>
              </a:rPr>
              <a:t>3164-3173</a:t>
            </a:r>
            <a:r>
              <a:rPr lang="sk-SK" sz="2400" dirty="0"/>
              <a:t>. 2012.</a:t>
            </a:r>
            <a:r>
              <a:rPr lang="en-GB" sz="2400" dirty="0"/>
              <a:t> [</a:t>
            </a:r>
            <a:r>
              <a:rPr lang="en-GB" sz="2400" dirty="0" err="1"/>
              <a:t>Citovan</a:t>
            </a:r>
            <a:r>
              <a:rPr lang="sk-SK" sz="2400" dirty="0"/>
              <a:t>é 2021</a:t>
            </a:r>
            <a:r>
              <a:rPr lang="en-GB" sz="2400" dirty="0"/>
              <a:t>-11-29] </a:t>
            </a:r>
            <a:r>
              <a:rPr lang="en-GB" sz="2400" dirty="0" err="1"/>
              <a:t>Dostupn</a:t>
            </a:r>
            <a:r>
              <a:rPr lang="sk-SK" sz="2400" dirty="0"/>
              <a:t>é z </a:t>
            </a:r>
            <a:r>
              <a:rPr lang="sk-SK" sz="2400" dirty="0">
                <a:hlinkClick r:id="rId5"/>
              </a:rPr>
              <a:t>https://www.sciencedirect.com/science/article/pii/S0012365X12003160</a:t>
            </a:r>
            <a:endParaRPr lang="sk-SK" sz="24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6678A19-5E49-438A-928B-4BBB19DC0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79" y="476909"/>
            <a:ext cx="1563741" cy="2134800"/>
          </a:xfrm>
          <a:prstGeom prst="rect">
            <a:avLst/>
          </a:prstGeom>
        </p:spPr>
      </p:pic>
      <p:pic>
        <p:nvPicPr>
          <p:cNvPr id="4" name="Clanky">
            <a:hlinkClick r:id="" action="ppaction://media"/>
            <a:extLst>
              <a:ext uri="{FF2B5EF4-FFF2-40B4-BE49-F238E27FC236}">
                <a16:creationId xmlns:a16="http://schemas.microsoft.com/office/drawing/2014/main" id="{30719720-8F03-40BB-A8E8-759C834F0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275" y="60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90"/>
      </p:ext>
    </p:extLst>
  </p:cSld>
  <p:clrMapOvr>
    <a:masterClrMapping/>
  </p:clrMapOvr>
  <p:transition spd="slow" advTm="413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4"/>
        <p14:stopEvt time="4113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92FE5-A178-4723-8D50-63D9C7ED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Professional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Articles</a:t>
            </a:r>
            <a:endParaRPr lang="sk-SK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28725D-6AC2-4A3D-9B6A-3B267449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sk-SK" sz="2400" b="0" i="0" dirty="0">
                <a:effectLst/>
              </a:rPr>
              <a:t>Pascal </a:t>
            </a:r>
            <a:r>
              <a:rPr lang="sk-SK" sz="2400" b="0" i="0" dirty="0" err="1">
                <a:effectLst/>
              </a:rPr>
              <a:t>Schweitzer</a:t>
            </a:r>
            <a:r>
              <a:rPr lang="sk-SK" sz="2400" b="0" i="0" dirty="0">
                <a:effectLst/>
              </a:rPr>
              <a:t> and </a:t>
            </a:r>
            <a:r>
              <a:rPr lang="sk-SK" sz="2400" b="0" i="0" dirty="0" err="1">
                <a:effectLst/>
              </a:rPr>
              <a:t>Patrick</a:t>
            </a:r>
            <a:r>
              <a:rPr lang="sk-SK" sz="2400" b="0" i="0" dirty="0">
                <a:effectLst/>
              </a:rPr>
              <a:t> </a:t>
            </a:r>
            <a:r>
              <a:rPr lang="sk-SK" sz="2400" b="0" i="0" dirty="0" err="1">
                <a:effectLst/>
              </a:rPr>
              <a:t>Schweitzer</a:t>
            </a:r>
            <a:r>
              <a:rPr lang="sk-SK" sz="2400" dirty="0"/>
              <a:t>. </a:t>
            </a:r>
            <a:r>
              <a:rPr lang="sk-SK" sz="2400" dirty="0" err="1"/>
              <a:t>Minimal</a:t>
            </a:r>
            <a:br>
              <a:rPr lang="sk-SK" sz="2400" dirty="0"/>
            </a:br>
            <a:r>
              <a:rPr lang="sk-SK" sz="2400" dirty="0" err="1"/>
              <a:t>Asymmetric</a:t>
            </a:r>
            <a:r>
              <a:rPr lang="sk-SK" sz="2400" dirty="0"/>
              <a:t> </a:t>
            </a:r>
            <a:r>
              <a:rPr lang="sk-SK" sz="2400" dirty="0" err="1"/>
              <a:t>Graphs</a:t>
            </a:r>
            <a:r>
              <a:rPr lang="sk-SK" sz="2400" i="1" dirty="0"/>
              <a:t>. </a:t>
            </a:r>
            <a:r>
              <a:rPr lang="en-US" sz="2400" i="1" dirty="0"/>
              <a:t>Journal of Combinatorial Theory,</a:t>
            </a:r>
            <a:br>
              <a:rPr lang="sk-SK" sz="2400" i="1" dirty="0"/>
            </a:br>
            <a:r>
              <a:rPr lang="en-US" sz="2400" i="1" dirty="0"/>
              <a:t>Series B</a:t>
            </a:r>
            <a:r>
              <a:rPr lang="sk-SK" sz="2400" i="1" dirty="0"/>
              <a:t>,</a:t>
            </a:r>
            <a:r>
              <a:rPr lang="en-US" sz="2400" i="1" dirty="0"/>
              <a:t> </a:t>
            </a:r>
            <a:r>
              <a:rPr lang="sk-SK" sz="2400" b="0" i="0" dirty="0">
                <a:effectLst/>
              </a:rPr>
              <a:t>127(4):</a:t>
            </a:r>
            <a:r>
              <a:rPr lang="sk-SK" sz="2400" b="0" i="0" dirty="0">
                <a:solidFill>
                  <a:srgbClr val="2E2E2E"/>
                </a:solidFill>
                <a:effectLst/>
              </a:rPr>
              <a:t>215-227</a:t>
            </a:r>
            <a:r>
              <a:rPr lang="en-GB" sz="2400" dirty="0"/>
              <a:t>, 2016. [</a:t>
            </a:r>
            <a:r>
              <a:rPr lang="en-GB" sz="2400" dirty="0" err="1"/>
              <a:t>Citovan</a:t>
            </a:r>
            <a:r>
              <a:rPr lang="sk-SK" sz="2400" dirty="0"/>
              <a:t>é 2021</a:t>
            </a:r>
            <a:r>
              <a:rPr lang="en-GB" sz="2400" dirty="0"/>
              <a:t>-11-29] </a:t>
            </a:r>
            <a:r>
              <a:rPr lang="en-GB" sz="2400" dirty="0" err="1"/>
              <a:t>Dostupn</a:t>
            </a:r>
            <a:r>
              <a:rPr lang="sk-SK" sz="2400" dirty="0"/>
              <a:t>é z </a:t>
            </a:r>
            <a:r>
              <a:rPr lang="sk-SK" sz="2400" dirty="0">
                <a:hlinkClick r:id="rId4"/>
              </a:rPr>
              <a:t>https://www.researchgate.net/publication/301896061_Minimal_Asymmetric_Graphs</a:t>
            </a:r>
            <a:endParaRPr lang="sk-SK" sz="2400" dirty="0"/>
          </a:p>
          <a:p>
            <a:r>
              <a:rPr lang="sk-SK" sz="2400" b="0" i="0" dirty="0">
                <a:effectLst/>
              </a:rPr>
              <a:t>Robert </a:t>
            </a:r>
            <a:r>
              <a:rPr lang="en-US" sz="2400" b="0" i="0" dirty="0" err="1">
                <a:effectLst/>
              </a:rPr>
              <a:t>Jajcay</a:t>
            </a:r>
            <a:r>
              <a:rPr lang="en-US" sz="2400" b="0" i="0" dirty="0">
                <a:effectLst/>
              </a:rPr>
              <a:t>, </a:t>
            </a:r>
            <a:r>
              <a:rPr lang="sk-SK" sz="2400" b="0" i="0" dirty="0">
                <a:effectLst/>
              </a:rPr>
              <a:t>Tatiana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Jajcayová</a:t>
            </a:r>
            <a:r>
              <a:rPr lang="en-US" sz="2400" b="0" i="0" dirty="0">
                <a:effectLst/>
              </a:rPr>
              <a:t>, </a:t>
            </a:r>
            <a:r>
              <a:rPr lang="sk-SK" sz="2400" b="0" i="0" dirty="0">
                <a:effectLst/>
              </a:rPr>
              <a:t>Nóra </a:t>
            </a:r>
            <a:r>
              <a:rPr lang="en-US" sz="2400" b="0" i="0" dirty="0" err="1">
                <a:effectLst/>
              </a:rPr>
              <a:t>Szakács</a:t>
            </a:r>
            <a:r>
              <a:rPr lang="sk-SK" sz="2400" dirty="0"/>
              <a:t> and Mária B. </a:t>
            </a:r>
            <a:r>
              <a:rPr lang="en-US" sz="2400" b="0" i="0" dirty="0">
                <a:effectLst/>
              </a:rPr>
              <a:t>Szendrei</a:t>
            </a:r>
            <a:r>
              <a:rPr lang="sk-SK" sz="2400" dirty="0"/>
              <a:t>.</a:t>
            </a:r>
            <a:r>
              <a:rPr lang="en-US" sz="2400" b="0" i="0" dirty="0">
                <a:effectLst/>
              </a:rPr>
              <a:t> Inverse monoids of partial graph automorphisms</a:t>
            </a:r>
            <a:r>
              <a:rPr lang="sk-SK" sz="2400" b="0" i="0" dirty="0">
                <a:effectLst/>
              </a:rPr>
              <a:t>. </a:t>
            </a:r>
            <a:r>
              <a:rPr lang="en-GB" sz="2400" b="0" i="1" dirty="0">
                <a:effectLst/>
              </a:rPr>
              <a:t>Journal of Algebraic Combinatorics</a:t>
            </a:r>
            <a:r>
              <a:rPr lang="sk-SK" sz="2400" dirty="0"/>
              <a:t>, 53(3):</a:t>
            </a:r>
            <a:r>
              <a:rPr lang="sk-SK" sz="2400" b="0" i="0" dirty="0">
                <a:effectLst/>
              </a:rPr>
              <a:t>829–849, 2021.</a:t>
            </a:r>
            <a:endParaRPr lang="en-US" sz="2400" b="0" i="0" dirty="0">
              <a:effectLst/>
            </a:endParaRPr>
          </a:p>
          <a:p>
            <a:r>
              <a:rPr lang="sk-SK" sz="2400" dirty="0"/>
              <a:t>Tatiana B. </a:t>
            </a:r>
            <a:r>
              <a:rPr lang="sk-SK" sz="2400" dirty="0" err="1"/>
              <a:t>Jajcayová</a:t>
            </a:r>
            <a:r>
              <a:rPr lang="sk-SK" sz="2400" dirty="0"/>
              <a:t> and Martin Masár.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Computer assisted search for graphs with prescribed degrees and cycle structure</a:t>
            </a:r>
            <a:r>
              <a:rPr lang="sk-SK" sz="2400" b="0" i="0" dirty="0">
                <a:solidFill>
                  <a:srgbClr val="000000"/>
                </a:solidFill>
                <a:effectLst/>
              </a:rPr>
              <a:t>. In 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APLIMAT : 16th Conference on Applied Mathematic</a:t>
            </a:r>
            <a:r>
              <a:rPr lang="sk-SK" sz="2400" b="0" i="1" dirty="0">
                <a:solidFill>
                  <a:srgbClr val="000000"/>
                </a:solidFill>
                <a:effectLst/>
              </a:rPr>
              <a:t>s</a:t>
            </a:r>
            <a:r>
              <a:rPr lang="sk-SK" sz="2400" b="0" dirty="0">
                <a:solidFill>
                  <a:srgbClr val="000000"/>
                </a:solidFill>
                <a:effectLst/>
              </a:rPr>
              <a:t>, </a:t>
            </a:r>
            <a:r>
              <a:rPr lang="sk-SK" sz="2400" b="0" dirty="0" err="1">
                <a:solidFill>
                  <a:srgbClr val="000000"/>
                </a:solidFill>
                <a:effectLst/>
              </a:rPr>
              <a:t>pages</a:t>
            </a:r>
            <a:r>
              <a:rPr lang="sk-SK" sz="2400" b="0" dirty="0">
                <a:solidFill>
                  <a:srgbClr val="000000"/>
                </a:solidFill>
                <a:effectLst/>
              </a:rPr>
              <a:t> </a:t>
            </a:r>
            <a:r>
              <a:rPr lang="sk-SK" sz="2400" b="0" i="0" dirty="0">
                <a:solidFill>
                  <a:srgbClr val="000000"/>
                </a:solidFill>
                <a:effectLst/>
              </a:rPr>
              <a:t>694-703. STU, 2017.</a:t>
            </a:r>
            <a:endParaRPr lang="sk-SK" sz="2400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89510042-9A1B-4634-A2F4-3C37BB75B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10" y="555345"/>
            <a:ext cx="1467675" cy="2134800"/>
          </a:xfrm>
          <a:prstGeom prst="rect">
            <a:avLst/>
          </a:prstGeom>
        </p:spPr>
      </p:pic>
      <p:pic>
        <p:nvPicPr>
          <p:cNvPr id="4" name="Clanky 2">
            <a:hlinkClick r:id="" action="ppaction://media"/>
            <a:extLst>
              <a:ext uri="{FF2B5EF4-FFF2-40B4-BE49-F238E27FC236}">
                <a16:creationId xmlns:a16="http://schemas.microsoft.com/office/drawing/2014/main" id="{0E4A41A5-1C76-4DBC-802C-FADE8FC35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275" y="60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7158"/>
      </p:ext>
    </p:extLst>
  </p:cSld>
  <p:clrMapOvr>
    <a:masterClrMapping/>
  </p:clrMapOvr>
  <p:transition spd="slow" advTm="268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4"/>
        <p14:stopEvt time="2619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1E3926-43DB-4237-BCF9-6660080D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Bachelor’s</a:t>
            </a:r>
            <a:r>
              <a:rPr lang="sk-SK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44D6EA-2E73-4B22-91B0-9599F658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sk-SK" sz="2400" b="0" i="0" dirty="0">
                <a:effectLst/>
              </a:rPr>
              <a:t>Martin Masár. </a:t>
            </a:r>
            <a:r>
              <a:rPr lang="sk-SK" sz="2400" b="0" i="1" dirty="0" err="1">
                <a:effectLst/>
              </a:rPr>
              <a:t>Counting</a:t>
            </a:r>
            <a:r>
              <a:rPr lang="sk-SK" sz="2400" b="0" i="1" dirty="0">
                <a:effectLst/>
              </a:rPr>
              <a:t> </a:t>
            </a:r>
            <a:r>
              <a:rPr lang="sk-SK" sz="2400" b="0" i="1" dirty="0" err="1">
                <a:effectLst/>
              </a:rPr>
              <a:t>cycles</a:t>
            </a:r>
            <a:r>
              <a:rPr lang="sk-SK" sz="2400" b="0" i="1" dirty="0">
                <a:effectLst/>
              </a:rPr>
              <a:t> in </a:t>
            </a:r>
            <a:r>
              <a:rPr lang="sk-SK" sz="2400" b="0" i="1" dirty="0" err="1">
                <a:effectLst/>
              </a:rPr>
              <a:t>Moore</a:t>
            </a:r>
            <a:r>
              <a:rPr lang="sk-SK" sz="2400" b="0" i="1" dirty="0">
                <a:effectLst/>
              </a:rPr>
              <a:t> </a:t>
            </a:r>
            <a:r>
              <a:rPr lang="sk-SK" sz="2400" b="0" i="1" dirty="0" err="1">
                <a:effectLst/>
              </a:rPr>
              <a:t>graphs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b="0" i="0" dirty="0">
                <a:effectLst/>
              </a:rPr>
              <a:t>FMFI UK Bratislava, 2016.</a:t>
            </a:r>
            <a:endParaRPr lang="sk-SK" sz="2400" dirty="0"/>
          </a:p>
          <a:p>
            <a:r>
              <a:rPr lang="sk-SK" sz="2400" b="0" i="0" dirty="0">
                <a:effectLst/>
              </a:rPr>
              <a:t>Michal Slávik. </a:t>
            </a:r>
            <a:r>
              <a:rPr lang="sk-SK" sz="2400" b="0" i="1" dirty="0" err="1">
                <a:effectLst/>
              </a:rPr>
              <a:t>Partial</a:t>
            </a:r>
            <a:r>
              <a:rPr lang="sk-SK" sz="2400" b="0" i="1" dirty="0">
                <a:effectLst/>
              </a:rPr>
              <a:t> </a:t>
            </a:r>
            <a:r>
              <a:rPr lang="sk-SK" sz="2400" b="0" i="1" dirty="0" err="1">
                <a:effectLst/>
              </a:rPr>
              <a:t>symmetries</a:t>
            </a:r>
            <a:r>
              <a:rPr lang="sk-SK" sz="2400" b="0" i="1" dirty="0">
                <a:effectLst/>
              </a:rPr>
              <a:t> of </a:t>
            </a:r>
            <a:r>
              <a:rPr lang="sk-SK" sz="2400" b="0" i="1" dirty="0" err="1">
                <a:effectLst/>
              </a:rPr>
              <a:t>graphs</a:t>
            </a:r>
            <a:r>
              <a:rPr lang="sk-SK" sz="2400" b="0" i="0" dirty="0">
                <a:effectLst/>
              </a:rPr>
              <a:t>.</a:t>
            </a:r>
            <a:br>
              <a:rPr lang="en-GB" sz="2400" dirty="0"/>
            </a:br>
            <a:r>
              <a:rPr lang="en-GB" sz="2400" dirty="0"/>
              <a:t>F</a:t>
            </a:r>
            <a:r>
              <a:rPr lang="sk-SK" sz="2400" b="0" i="0" dirty="0">
                <a:effectLst/>
              </a:rPr>
              <a:t>MF</a:t>
            </a:r>
            <a:r>
              <a:rPr lang="en-GB" sz="2400" b="0" i="0" dirty="0">
                <a:effectLst/>
              </a:rPr>
              <a:t>I</a:t>
            </a:r>
            <a:r>
              <a:rPr lang="sk-SK" sz="2400" b="0" i="0" dirty="0">
                <a:effectLst/>
              </a:rPr>
              <a:t> UK Bratislava, 2021</a:t>
            </a: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C38449F-EC35-4F16-B2FD-F5638BC7D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6" y="228383"/>
            <a:ext cx="4063405" cy="1133974"/>
          </a:xfrm>
          <a:prstGeom prst="rect">
            <a:avLst/>
          </a:prstGeom>
        </p:spPr>
      </p:pic>
      <p:pic>
        <p:nvPicPr>
          <p:cNvPr id="9" name="Podobne bakalarky">
            <a:hlinkClick r:id="" action="ppaction://media"/>
            <a:extLst>
              <a:ext uri="{FF2B5EF4-FFF2-40B4-BE49-F238E27FC236}">
                <a16:creationId xmlns:a16="http://schemas.microsoft.com/office/drawing/2014/main" id="{FC3A9A9A-7C33-4CA9-88EB-24F8A6FB7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275" y="60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2864"/>
      </p:ext>
    </p:extLst>
  </p:cSld>
  <p:clrMapOvr>
    <a:masterClrMapping/>
  </p:clrMapOvr>
  <p:transition spd="slow" advTm="434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9"/>
        <p14:stopEvt time="43362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7055E8-495C-4956-9BCC-D5969AB8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6543322-8137-4017-BAA9-D9CE2B4FB7B1}"/>
              </a:ext>
            </a:extLst>
          </p:cNvPr>
          <p:cNvGrpSpPr/>
          <p:nvPr/>
        </p:nvGrpSpPr>
        <p:grpSpPr>
          <a:xfrm>
            <a:off x="7328670" y="1602412"/>
            <a:ext cx="2880000" cy="3815348"/>
            <a:chOff x="7328670" y="1602412"/>
            <a:chExt cx="2880000" cy="3815348"/>
          </a:xfrm>
        </p:grpSpPr>
        <p:pic>
          <p:nvPicPr>
            <p:cNvPr id="5" name="Grafický objekt 4" descr="Srdce obrys">
              <a:extLst>
                <a:ext uri="{FF2B5EF4-FFF2-40B4-BE49-F238E27FC236}">
                  <a16:creationId xmlns:a16="http://schemas.microsoft.com/office/drawing/2014/main" id="{B55389C1-7AE9-4752-BC1D-22B3F88F5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868670" y="1602412"/>
              <a:ext cx="1800000" cy="1800000"/>
            </a:xfrm>
            <a:prstGeom prst="rect">
              <a:avLst/>
            </a:prstGeom>
          </p:spPr>
        </p:pic>
        <p:pic>
          <p:nvPicPr>
            <p:cNvPr id="7" name="Grafický objekt 6" descr="Podanie ruky výplň plnou farbou">
              <a:extLst>
                <a:ext uri="{FF2B5EF4-FFF2-40B4-BE49-F238E27FC236}">
                  <a16:creationId xmlns:a16="http://schemas.microsoft.com/office/drawing/2014/main" id="{CE7F38CF-4E8C-4CF8-B201-D0D6DBA0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28670" y="2537760"/>
              <a:ext cx="2880000" cy="2880000"/>
            </a:xfrm>
            <a:prstGeom prst="rect">
              <a:avLst/>
            </a:prstGeom>
          </p:spPr>
        </p:pic>
      </p:grpSp>
      <p:pic>
        <p:nvPicPr>
          <p:cNvPr id="3" name="Coclusion">
            <a:hlinkClick r:id="" action="ppaction://media"/>
            <a:extLst>
              <a:ext uri="{FF2B5EF4-FFF2-40B4-BE49-F238E27FC236}">
                <a16:creationId xmlns:a16="http://schemas.microsoft.com/office/drawing/2014/main" id="{779B44CE-6F9F-48D2-8693-C304DC170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808" y="6540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8413"/>
      </p:ext>
    </p:extLst>
  </p:cSld>
  <p:clrMapOvr>
    <a:masterClrMapping/>
  </p:clrMapOvr>
  <p:transition spd="slow" advTm="179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  <p14:stopEvt time="17327" objId="3"/>
      </p14:showEvtLst>
    </p:ext>
  </p:extLs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360</Words>
  <Application>Microsoft Office PowerPoint</Application>
  <PresentationFormat>Širokouhlá</PresentationFormat>
  <Paragraphs>23</Paragraphs>
  <Slides>7</Slides>
  <Notes>2</Notes>
  <HiddenSlides>0</HiddenSlides>
  <MMClips>7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Asymmetric Graphs</vt:lpstr>
      <vt:lpstr>About the Thesis</vt:lpstr>
      <vt:lpstr>Literature</vt:lpstr>
      <vt:lpstr>Professional Articles</vt:lpstr>
      <vt:lpstr>Professional Articles</vt:lpstr>
      <vt:lpstr>Other Bachelor’s Thesis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graphs</dc:title>
  <dc:creator>Simona Dubeková</dc:creator>
  <cp:lastModifiedBy>Simona Dubeková</cp:lastModifiedBy>
  <cp:revision>16</cp:revision>
  <dcterms:created xsi:type="dcterms:W3CDTF">2021-11-23T19:44:42Z</dcterms:created>
  <dcterms:modified xsi:type="dcterms:W3CDTF">2021-11-30T09:41:01Z</dcterms:modified>
</cp:coreProperties>
</file>