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59" r:id="rId3"/>
    <p:sldId id="257" r:id="rId4"/>
    <p:sldId id="258" r:id="rId5"/>
    <p:sldId id="260" r:id="rId6"/>
    <p:sldId id="262" r:id="rId7"/>
    <p:sldId id="274" r:id="rId8"/>
    <p:sldId id="266" r:id="rId9"/>
    <p:sldId id="263" r:id="rId10"/>
    <p:sldId id="264" r:id="rId11"/>
    <p:sldId id="269" r:id="rId12"/>
    <p:sldId id="275" r:id="rId13"/>
    <p:sldId id="276" r:id="rId14"/>
    <p:sldId id="287" r:id="rId15"/>
    <p:sldId id="277" r:id="rId16"/>
    <p:sldId id="280" r:id="rId17"/>
    <p:sldId id="282" r:id="rId18"/>
    <p:sldId id="285" r:id="rId19"/>
    <p:sldId id="296" r:id="rId20"/>
    <p:sldId id="295" r:id="rId21"/>
    <p:sldId id="289" r:id="rId22"/>
    <p:sldId id="294" r:id="rId23"/>
    <p:sldId id="290" r:id="rId24"/>
    <p:sldId id="291" r:id="rId25"/>
    <p:sldId id="297" r:id="rId26"/>
    <p:sldId id="293" r:id="rId27"/>
    <p:sldId id="302" r:id="rId28"/>
    <p:sldId id="298" r:id="rId29"/>
    <p:sldId id="265" r:id="rId30"/>
    <p:sldId id="270" r:id="rId31"/>
    <p:sldId id="272" r:id="rId32"/>
    <p:sldId id="286" r:id="rId33"/>
    <p:sldId id="299" r:id="rId34"/>
    <p:sldId id="300" r:id="rId35"/>
    <p:sldId id="279" r:id="rId36"/>
    <p:sldId id="301" r:id="rId3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6E944BE2-4EEE-4548-AF9A-23D39BF6766B}">
          <p14:sldIdLst>
            <p14:sldId id="256"/>
            <p14:sldId id="259"/>
            <p14:sldId id="257"/>
            <p14:sldId id="258"/>
            <p14:sldId id="260"/>
            <p14:sldId id="262"/>
            <p14:sldId id="274"/>
            <p14:sldId id="266"/>
            <p14:sldId id="263"/>
            <p14:sldId id="264"/>
            <p14:sldId id="269"/>
            <p14:sldId id="275"/>
            <p14:sldId id="276"/>
            <p14:sldId id="287"/>
            <p14:sldId id="277"/>
            <p14:sldId id="280"/>
            <p14:sldId id="282"/>
            <p14:sldId id="285"/>
            <p14:sldId id="296"/>
            <p14:sldId id="295"/>
            <p14:sldId id="289"/>
            <p14:sldId id="294"/>
            <p14:sldId id="290"/>
            <p14:sldId id="291"/>
            <p14:sldId id="297"/>
            <p14:sldId id="293"/>
            <p14:sldId id="302"/>
            <p14:sldId id="298"/>
            <p14:sldId id="265"/>
            <p14:sldId id="270"/>
            <p14:sldId id="272"/>
            <p14:sldId id="286"/>
            <p14:sldId id="299"/>
            <p14:sldId id="300"/>
            <p14:sldId id="279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1A8F-344B-49C7-8DB7-18B92265527C}" type="datetimeFigureOut">
              <a:rPr lang="sk-SK" smtClean="0"/>
              <a:t>17. 6. 2023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C0865-583D-4B8A-AFFB-1920E8FE9F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422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Motivaciou</a:t>
            </a:r>
            <a:r>
              <a:rPr lang="sk-SK" dirty="0"/>
              <a:t> pre </a:t>
            </a:r>
            <a:r>
              <a:rPr lang="sk-SK" dirty="0" err="1"/>
              <a:t>pracu</a:t>
            </a:r>
            <a:r>
              <a:rPr lang="sk-SK" dirty="0"/>
              <a:t> bola 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0730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Zaznamenaný nárast výkonu až 150%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4555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Dalsia uloha ktoru sme riesili bola ...</a:t>
            </a:r>
          </a:p>
          <a:p>
            <a:r>
              <a:rPr lang="pl-PL" dirty="0"/>
              <a:t>Odskusali sme si 3 riesenia</a:t>
            </a:r>
          </a:p>
          <a:p>
            <a:endParaRPr lang="pl-PL" dirty="0"/>
          </a:p>
          <a:p>
            <a:r>
              <a:rPr lang="pl-PL" dirty="0"/>
              <a:t>(transformacna matica)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1653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vyhodnotenie presnosti jednotlivych rieseni sme si zostrojili nastroj</a:t>
            </a:r>
          </a:p>
          <a:p>
            <a:r>
              <a:rPr lang="pl-PL" dirty="0"/>
              <a:t>Volba polcika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5083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Merania sme robili na rôznych scenaroch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0714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Pre </a:t>
            </a:r>
            <a:r>
              <a:rPr lang="sk-SK" dirty="0" err="1"/>
              <a:t>kazde</a:t>
            </a:r>
            <a:r>
              <a:rPr lang="sk-SK" dirty="0"/>
              <a:t> </a:t>
            </a:r>
            <a:r>
              <a:rPr lang="sk-SK" dirty="0" err="1"/>
              <a:t>riesenia</a:t>
            </a:r>
            <a:r>
              <a:rPr lang="sk-SK" dirty="0"/>
              <a:t> a </a:t>
            </a:r>
            <a:r>
              <a:rPr lang="sk-SK" dirty="0" err="1"/>
              <a:t>scenar</a:t>
            </a:r>
            <a:r>
              <a:rPr lang="sk-SK" dirty="0"/>
              <a:t> sme merali priemer aj </a:t>
            </a:r>
            <a:r>
              <a:rPr lang="sk-SK" dirty="0" err="1"/>
              <a:t>odchylku</a:t>
            </a:r>
            <a:r>
              <a:rPr lang="sk-SK" dirty="0"/>
              <a:t> priemeru.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4243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Poslednu</a:t>
            </a:r>
            <a:r>
              <a:rPr lang="sk-SK" dirty="0"/>
              <a:t> </a:t>
            </a:r>
            <a:r>
              <a:rPr lang="sk-SK" dirty="0" err="1"/>
              <a:t>ulohu</a:t>
            </a:r>
            <a:r>
              <a:rPr lang="sk-SK" dirty="0"/>
              <a:t> </a:t>
            </a:r>
            <a:r>
              <a:rPr lang="sk-SK" dirty="0" err="1"/>
              <a:t>ktoru</a:t>
            </a:r>
            <a:r>
              <a:rPr lang="sk-SK" dirty="0"/>
              <a:t> sme </a:t>
            </a:r>
            <a:r>
              <a:rPr lang="sk-SK" dirty="0" err="1"/>
              <a:t>riesili</a:t>
            </a:r>
            <a:r>
              <a:rPr lang="sk-SK" dirty="0"/>
              <a:t> bola ...</a:t>
            </a:r>
          </a:p>
          <a:p>
            <a:r>
              <a:rPr lang="sk-SK" dirty="0" err="1"/>
              <a:t>Vyskusali</a:t>
            </a:r>
            <a:r>
              <a:rPr lang="sk-SK" dirty="0"/>
              <a:t> sme 3 </a:t>
            </a:r>
            <a:r>
              <a:rPr lang="sk-SK" dirty="0" err="1"/>
              <a:t>rozne</a:t>
            </a:r>
            <a:r>
              <a:rPr lang="sk-SK" dirty="0"/>
              <a:t> </a:t>
            </a:r>
            <a:r>
              <a:rPr lang="sk-SK" dirty="0" err="1"/>
              <a:t>riesenia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520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 </a:t>
            </a:r>
          </a:p>
          <a:p>
            <a:r>
              <a:rPr lang="pl-PL" dirty="0"/>
              <a:t> Integracia pluginu je spôsobu drag &amp; drop. </a:t>
            </a:r>
          </a:p>
          <a:p>
            <a:r>
              <a:rPr lang="sk-SK" dirty="0"/>
              <a:t>Do </a:t>
            </a:r>
            <a:r>
              <a:rPr lang="sk-SK" dirty="0" err="1"/>
              <a:t>sceny</a:t>
            </a:r>
            <a:r>
              <a:rPr lang="sk-SK" dirty="0"/>
              <a:t> sa presunie hotový </a:t>
            </a:r>
            <a:r>
              <a:rPr lang="sk-SK" dirty="0" err="1"/>
              <a:t>prefab</a:t>
            </a:r>
            <a:r>
              <a:rPr lang="sk-SK" dirty="0"/>
              <a:t> a </a:t>
            </a:r>
            <a:r>
              <a:rPr lang="sk-SK" dirty="0" err="1"/>
              <a:t>nasledne</a:t>
            </a:r>
            <a:r>
              <a:rPr lang="sk-SK" dirty="0"/>
              <a:t> sa </a:t>
            </a:r>
            <a:r>
              <a:rPr lang="sk-SK" dirty="0" err="1"/>
              <a:t>musi</a:t>
            </a:r>
            <a:r>
              <a:rPr lang="sk-SK" dirty="0"/>
              <a:t> </a:t>
            </a:r>
            <a:r>
              <a:rPr lang="sk-SK" dirty="0" err="1"/>
              <a:t>uz</a:t>
            </a:r>
            <a:r>
              <a:rPr lang="sk-SK" dirty="0"/>
              <a:t> len </a:t>
            </a:r>
            <a:r>
              <a:rPr lang="sk-SK" dirty="0" err="1"/>
              <a:t>implemetovat</a:t>
            </a:r>
            <a:r>
              <a:rPr lang="sk-SK" dirty="0"/>
              <a:t> interface pre </a:t>
            </a:r>
            <a:r>
              <a:rPr lang="sk-SK" dirty="0" err="1"/>
              <a:t>kazdy</a:t>
            </a:r>
            <a:r>
              <a:rPr lang="sk-SK" dirty="0"/>
              <a:t> objekt </a:t>
            </a:r>
            <a:r>
              <a:rPr lang="sk-SK" dirty="0" err="1"/>
              <a:t>ktory</a:t>
            </a:r>
            <a:r>
              <a:rPr lang="sk-SK" dirty="0"/>
              <a:t> chceme aby interagoval s </a:t>
            </a:r>
            <a:r>
              <a:rPr lang="sk-SK" dirty="0" err="1"/>
              <a:t>laserovym</a:t>
            </a:r>
            <a:r>
              <a:rPr lang="sk-SK" dirty="0"/>
              <a:t> </a:t>
            </a:r>
            <a:r>
              <a:rPr lang="sk-SK" dirty="0" err="1"/>
              <a:t>lucom</a:t>
            </a:r>
            <a:r>
              <a:rPr lang="sk-SK" dirty="0"/>
              <a:t>.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6385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Aby sme to cele zrhnuli ..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2637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5448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Plugin sa da </a:t>
            </a:r>
            <a:r>
              <a:rPr lang="sk-SK" dirty="0" err="1"/>
              <a:t>pouzit</a:t>
            </a:r>
            <a:r>
              <a:rPr lang="sk-SK" dirty="0"/>
              <a:t> na rôzne </a:t>
            </a:r>
            <a:r>
              <a:rPr lang="sk-SK" dirty="0" err="1"/>
              <a:t>aplikacie</a:t>
            </a:r>
            <a:r>
              <a:rPr lang="sk-SK" dirty="0"/>
              <a:t> </a:t>
            </a:r>
            <a:r>
              <a:rPr lang="sk-SK" dirty="0" err="1"/>
              <a:t>vytvorene</a:t>
            </a:r>
            <a:r>
              <a:rPr lang="sk-SK" dirty="0"/>
              <a:t> v </a:t>
            </a:r>
            <a:r>
              <a:rPr lang="sk-SK" dirty="0" err="1"/>
              <a:t>Unity</a:t>
            </a:r>
            <a:r>
              <a:rPr lang="sk-SK" dirty="0"/>
              <a:t>.</a:t>
            </a:r>
          </a:p>
          <a:p>
            <a:r>
              <a:rPr lang="sk-SK" dirty="0" err="1"/>
              <a:t>Hlavna</a:t>
            </a:r>
            <a:r>
              <a:rPr lang="sk-SK" dirty="0"/>
              <a:t> </a:t>
            </a:r>
            <a:r>
              <a:rPr lang="sk-SK" dirty="0" err="1"/>
              <a:t>vyhoda</a:t>
            </a:r>
            <a:r>
              <a:rPr lang="sk-SK" dirty="0"/>
              <a:t> </a:t>
            </a:r>
            <a:r>
              <a:rPr lang="sk-SK" dirty="0" err="1"/>
              <a:t>dostupnost</a:t>
            </a:r>
            <a:br>
              <a:rPr lang="sk-SK" dirty="0"/>
            </a:br>
            <a:br>
              <a:rPr lang="sk-SK" dirty="0"/>
            </a:br>
            <a:r>
              <a:rPr lang="sk-SK" dirty="0" err="1"/>
              <a:t>preskumanie</a:t>
            </a:r>
            <a:r>
              <a:rPr lang="sk-SK" dirty="0"/>
              <a:t> </a:t>
            </a:r>
            <a:r>
              <a:rPr lang="sk-SK" dirty="0" err="1"/>
              <a:t>novych</a:t>
            </a:r>
            <a:r>
              <a:rPr lang="sk-SK" dirty="0"/>
              <a:t> oblasti v </a:t>
            </a:r>
            <a:r>
              <a:rPr lang="sk-SK" dirty="0" err="1"/>
              <a:t>unity</a:t>
            </a:r>
            <a:r>
              <a:rPr lang="sk-SK" dirty="0"/>
              <a:t> – </a:t>
            </a:r>
            <a:r>
              <a:rPr lang="sk-SK" dirty="0" err="1"/>
              <a:t>compute</a:t>
            </a:r>
            <a:r>
              <a:rPr lang="sk-SK" dirty="0"/>
              <a:t> </a:t>
            </a:r>
            <a:r>
              <a:rPr lang="sk-SK" dirty="0" err="1"/>
              <a:t>shader</a:t>
            </a:r>
            <a:r>
              <a:rPr lang="sk-SK" dirty="0"/>
              <a:t> a </a:t>
            </a:r>
            <a:r>
              <a:rPr lang="sk-SK" dirty="0" err="1"/>
              <a:t>praca</a:t>
            </a:r>
            <a:r>
              <a:rPr lang="sk-SK" dirty="0"/>
              <a:t> s kamerou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3833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zaciatok vam popiseme schemu pouzitia s pomocou obrazka zobrazoenom na tomto slajde. </a:t>
            </a:r>
            <a:br>
              <a:rPr lang="pl-PL" dirty="0"/>
            </a:br>
            <a:r>
              <a:rPr lang="pl-PL" dirty="0"/>
              <a:t>4 aktori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836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Ako </a:t>
            </a:r>
            <a:r>
              <a:rPr lang="sk-SK" dirty="0" err="1"/>
              <a:t>prve</a:t>
            </a:r>
            <a:r>
              <a:rPr lang="sk-SK" dirty="0"/>
              <a:t> teda </a:t>
            </a:r>
            <a:r>
              <a:rPr lang="sk-SK" dirty="0" err="1"/>
              <a:t>musime</a:t>
            </a:r>
            <a:r>
              <a:rPr lang="sk-SK" dirty="0"/>
              <a:t> </a:t>
            </a:r>
            <a:r>
              <a:rPr lang="sk-SK" dirty="0" err="1"/>
              <a:t>navrhnut</a:t>
            </a:r>
            <a:r>
              <a:rPr lang="sk-SK" dirty="0"/>
              <a:t> </a:t>
            </a:r>
            <a:r>
              <a:rPr lang="sk-SK" dirty="0" err="1"/>
              <a:t>upevenie</a:t>
            </a:r>
            <a:r>
              <a:rPr lang="sk-SK" dirty="0"/>
              <a:t> </a:t>
            </a:r>
            <a:r>
              <a:rPr lang="sk-SK" dirty="0" err="1"/>
              <a:t>polarizacnych</a:t>
            </a:r>
            <a:r>
              <a:rPr lang="sk-SK" dirty="0"/>
              <a:t> filtrov na kameru.</a:t>
            </a:r>
          </a:p>
          <a:p>
            <a:r>
              <a:rPr lang="sk-SK" dirty="0"/>
              <a:t> Musia byt na sebe a chceme ich </a:t>
            </a:r>
            <a:r>
              <a:rPr lang="sk-SK" dirty="0" err="1"/>
              <a:t>otacat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3046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Navrh</a:t>
            </a:r>
            <a:r>
              <a:rPr lang="sk-SK" dirty="0"/>
              <a:t> plugin bola jedna z </a:t>
            </a:r>
            <a:r>
              <a:rPr lang="sk-SK" dirty="0" err="1"/>
              <a:t>náročneších</a:t>
            </a:r>
            <a:r>
              <a:rPr lang="sk-SK" dirty="0"/>
              <a:t> </a:t>
            </a:r>
            <a:r>
              <a:rPr lang="sk-SK" dirty="0" err="1"/>
              <a:t>uloh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8280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Srdce pluginu, </a:t>
            </a:r>
            <a:r>
              <a:rPr lang="sk-SK" dirty="0" err="1"/>
              <a:t>main</a:t>
            </a:r>
            <a:r>
              <a:rPr lang="sk-SK" dirty="0"/>
              <a:t> </a:t>
            </a:r>
            <a:r>
              <a:rPr lang="sk-SK" dirty="0" err="1"/>
              <a:t>driver</a:t>
            </a:r>
            <a:r>
              <a:rPr lang="sk-SK" dirty="0"/>
              <a:t> sme navrhli ako </a:t>
            </a:r>
            <a:r>
              <a:rPr lang="sk-SK" dirty="0" err="1"/>
              <a:t>stavovy</a:t>
            </a:r>
            <a:r>
              <a:rPr lang="sk-SK" dirty="0"/>
              <a:t> automat 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9747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Na tomto </a:t>
            </a:r>
            <a:r>
              <a:rPr lang="sk-SK" dirty="0" err="1"/>
              <a:t>slajde</a:t>
            </a:r>
            <a:r>
              <a:rPr lang="sk-SK" dirty="0"/>
              <a:t> mame porovnanie </a:t>
            </a:r>
            <a:r>
              <a:rPr lang="sk-SK" dirty="0" err="1"/>
              <a:t>vykonov</a:t>
            </a:r>
            <a:r>
              <a:rPr lang="sk-SK" dirty="0"/>
              <a:t> pri </a:t>
            </a:r>
            <a:r>
              <a:rPr lang="sk-SK" dirty="0" err="1"/>
              <a:t>rieseni</a:t>
            </a:r>
            <a:r>
              <a:rPr lang="sk-SK" dirty="0"/>
              <a:t> pri </a:t>
            </a:r>
            <a:r>
              <a:rPr lang="sk-SK" dirty="0" err="1"/>
              <a:t>iGPU</a:t>
            </a:r>
            <a:r>
              <a:rPr lang="sk-SK" dirty="0"/>
              <a:t> cez CPU na prvom riadku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2695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Dalsia uloha ktoru sme riesili bola ...</a:t>
            </a:r>
          </a:p>
          <a:p>
            <a:r>
              <a:rPr lang="pl-PL" dirty="0"/>
              <a:t>3 pristupy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1653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Transfromacna</a:t>
            </a:r>
            <a:r>
              <a:rPr lang="sk-SK" dirty="0"/>
              <a:t> matica</a:t>
            </a:r>
          </a:p>
          <a:p>
            <a:r>
              <a:rPr lang="sk-SK" dirty="0" err="1"/>
              <a:t>Homografia</a:t>
            </a:r>
            <a:r>
              <a:rPr lang="sk-SK" dirty="0"/>
              <a:t> - </a:t>
            </a:r>
            <a:r>
              <a:rPr lang="sk-SK" i="1" dirty="0" err="1"/>
              <a:t>projective</a:t>
            </a:r>
            <a:r>
              <a:rPr lang="sk-SK" i="1" dirty="0"/>
              <a:t> </a:t>
            </a:r>
            <a:r>
              <a:rPr lang="sk-SK" i="1" dirty="0" err="1"/>
              <a:t>transformation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6983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Dalej</a:t>
            </a:r>
            <a:r>
              <a:rPr lang="sk-SK" dirty="0"/>
              <a:t> budeme </a:t>
            </a:r>
            <a:r>
              <a:rPr lang="sk-SK" dirty="0" err="1"/>
              <a:t>pokracovat</a:t>
            </a:r>
            <a:r>
              <a:rPr lang="sk-SK" dirty="0"/>
              <a:t> </a:t>
            </a:r>
            <a:r>
              <a:rPr lang="sk-SK" dirty="0" err="1"/>
              <a:t>implementaciu</a:t>
            </a:r>
            <a:r>
              <a:rPr lang="sk-SK" dirty="0"/>
              <a:t> a </a:t>
            </a:r>
            <a:r>
              <a:rPr lang="sk-SK" dirty="0" err="1"/>
              <a:t>vysledky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06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Ako </a:t>
            </a:r>
            <a:r>
              <a:rPr lang="sk-SK" dirty="0" err="1"/>
              <a:t>prvy</a:t>
            </a:r>
            <a:r>
              <a:rPr lang="sk-SK" dirty="0"/>
              <a:t> </a:t>
            </a:r>
            <a:r>
              <a:rPr lang="sk-SK" dirty="0" err="1"/>
              <a:t>problem</a:t>
            </a:r>
            <a:r>
              <a:rPr lang="sk-SK" dirty="0"/>
              <a:t> </a:t>
            </a:r>
            <a:r>
              <a:rPr lang="sk-SK" dirty="0" err="1"/>
              <a:t>ktory</a:t>
            </a:r>
            <a:r>
              <a:rPr lang="sk-SK" dirty="0"/>
              <a:t> sme </a:t>
            </a:r>
            <a:r>
              <a:rPr lang="sk-SK" dirty="0" err="1"/>
              <a:t>riesili</a:t>
            </a:r>
            <a:r>
              <a:rPr lang="sk-SK" dirty="0"/>
              <a:t> bol </a:t>
            </a:r>
            <a:r>
              <a:rPr lang="sk-SK" dirty="0" err="1"/>
              <a:t>problem</a:t>
            </a:r>
            <a:r>
              <a:rPr lang="sk-SK" dirty="0"/>
              <a:t> </a:t>
            </a:r>
            <a:r>
              <a:rPr lang="sk-SK" dirty="0" err="1"/>
              <a:t>najdenia</a:t>
            </a:r>
            <a:r>
              <a:rPr lang="sk-SK" dirty="0"/>
              <a:t> </a:t>
            </a:r>
            <a:r>
              <a:rPr lang="sk-SK" dirty="0" err="1"/>
              <a:t>laseroveho</a:t>
            </a:r>
            <a:r>
              <a:rPr lang="sk-SK" dirty="0"/>
              <a:t> </a:t>
            </a:r>
            <a:r>
              <a:rPr lang="sk-SK" dirty="0" err="1"/>
              <a:t>luca</a:t>
            </a:r>
            <a:r>
              <a:rPr lang="sk-SK" dirty="0"/>
              <a:t> v obraze. </a:t>
            </a:r>
          </a:p>
          <a:p>
            <a:r>
              <a:rPr lang="sk-SK" dirty="0" err="1"/>
              <a:t>Skumali</a:t>
            </a:r>
            <a:r>
              <a:rPr lang="sk-SK" dirty="0"/>
              <a:t> sme </a:t>
            </a:r>
            <a:r>
              <a:rPr lang="sk-SK" dirty="0" err="1"/>
              <a:t>moznosti</a:t>
            </a:r>
            <a:r>
              <a:rPr lang="sk-SK" dirty="0"/>
              <a:t> ako si </a:t>
            </a:r>
            <a:r>
              <a:rPr lang="sk-SK" dirty="0" err="1"/>
              <a:t>riesenie</a:t>
            </a:r>
            <a:r>
              <a:rPr lang="sk-SK" dirty="0"/>
              <a:t> tohto </a:t>
            </a:r>
            <a:r>
              <a:rPr lang="sk-SK" dirty="0" err="1"/>
              <a:t>problemu</a:t>
            </a:r>
            <a:r>
              <a:rPr lang="sk-SK" dirty="0"/>
              <a:t> </a:t>
            </a:r>
            <a:r>
              <a:rPr lang="sk-SK" dirty="0" err="1"/>
              <a:t>ulahcit</a:t>
            </a:r>
            <a:r>
              <a:rPr lang="sk-SK" dirty="0"/>
              <a:t>.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1097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ulahcenie tohto problemu sme pouzili...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4162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/>
              <a:t>Z </a:t>
            </a:r>
            <a:r>
              <a:rPr lang="sk-SK" dirty="0" err="1"/>
              <a:t>lava</a:t>
            </a:r>
            <a:r>
              <a:rPr lang="sk-SK" dirty="0"/>
              <a:t>: tma bez filtrov, tma svetlo s filtrami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7179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Pri </a:t>
            </a:r>
            <a:r>
              <a:rPr lang="sk-SK" dirty="0" err="1"/>
              <a:t>implementacii</a:t>
            </a:r>
            <a:r>
              <a:rPr lang="sk-SK" dirty="0"/>
              <a:t> upevnenia pol filtrov sme  zostrojili 2 verzie 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4211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Vacsina</a:t>
            </a:r>
            <a:r>
              <a:rPr lang="sk-SK" dirty="0"/>
              <a:t> </a:t>
            </a:r>
            <a:r>
              <a:rPr lang="sk-SK" dirty="0" err="1"/>
              <a:t>ludi</a:t>
            </a:r>
            <a:r>
              <a:rPr lang="sk-SK" dirty="0"/>
              <a:t> si </a:t>
            </a:r>
            <a:r>
              <a:rPr lang="sk-SK" dirty="0" err="1"/>
              <a:t>laserovi</a:t>
            </a:r>
            <a:r>
              <a:rPr lang="sk-SK" dirty="0"/>
              <a:t> </a:t>
            </a:r>
            <a:r>
              <a:rPr lang="sk-SK" dirty="0" err="1"/>
              <a:t>luc</a:t>
            </a:r>
            <a:r>
              <a:rPr lang="sk-SK" dirty="0"/>
              <a:t> predstavuje ako jeden bod.</a:t>
            </a:r>
          </a:p>
          <a:p>
            <a:r>
              <a:rPr lang="sk-SK" dirty="0"/>
              <a:t>Ostatne </a:t>
            </a:r>
            <a:r>
              <a:rPr lang="sk-SK" dirty="0" err="1"/>
              <a:t>pripady</a:t>
            </a:r>
            <a:r>
              <a:rPr lang="sk-SK" dirty="0"/>
              <a:t> pri </a:t>
            </a:r>
            <a:r>
              <a:rPr lang="sk-SK" dirty="0" err="1"/>
              <a:t>rychlom</a:t>
            </a:r>
            <a:r>
              <a:rPr lang="sk-SK" dirty="0"/>
              <a:t> pohybe. (</a:t>
            </a:r>
            <a:r>
              <a:rPr lang="sk-SK" dirty="0" err="1"/>
              <a:t>co</a:t>
            </a:r>
            <a:r>
              <a:rPr lang="sk-SK" dirty="0"/>
              <a:t> je nepravdepodobne preto si to </a:t>
            </a:r>
            <a:r>
              <a:rPr lang="sk-SK" dirty="0" err="1"/>
              <a:t>mozme</a:t>
            </a:r>
            <a:r>
              <a:rPr lang="sk-SK" dirty="0"/>
              <a:t> tak </a:t>
            </a:r>
            <a:r>
              <a:rPr lang="sk-SK" dirty="0" err="1"/>
              <a:t>dovolit</a:t>
            </a:r>
            <a:r>
              <a:rPr lang="sk-SK" dirty="0"/>
              <a:t>)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594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Detekciu ... Sme </a:t>
            </a:r>
            <a:r>
              <a:rPr lang="sk-SK" dirty="0" err="1"/>
              <a:t>riesili</a:t>
            </a:r>
            <a:r>
              <a:rPr lang="sk-SK" dirty="0"/>
              <a:t> 3 </a:t>
            </a:r>
            <a:r>
              <a:rPr lang="sk-SK" dirty="0" err="1"/>
              <a:t>pristupmi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0865-583D-4B8A-AFFB-1920E8FE9F11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776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CCE777-EBB8-5E67-B107-BEEEBB40E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677F1D0-B789-ED82-CA53-53FA48527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EF37F04-8618-C335-7DDB-7C852568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2C15-BEBE-4CD8-BA03-B62DEA40FA77}" type="datetime1">
              <a:rPr lang="sk-SK" smtClean="0"/>
              <a:t>17. 6. 2023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D66AA92-7C01-8363-4864-A3B989FD2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09C7460-01FE-4E69-CF98-9F62ACB1B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9FC9-EFEE-4009-BDD9-449A821C5D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959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27BCA-FEB2-70B7-3C74-E1475BCC6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F327DCB-2A95-75F6-2DAF-659D5B4AB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B6D2374-C6A7-4CD9-1839-7315308D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58C6-4942-4B93-9A3B-1F44832C0EAA}" type="datetime1">
              <a:rPr lang="sk-SK" smtClean="0"/>
              <a:t>17. 6. 2023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D711B96-D969-6454-987F-50B2CA469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CC9FE6B-7689-5AEC-16BD-649D24AF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9FC9-EFEE-4009-BDD9-449A821C5D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494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210E9206-A1BA-8476-A0AB-4EE81E486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5875E1B-0564-CC94-49FA-0CBD4AD92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1B68997-96BA-3C16-E51C-C0076F04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3523-6336-4123-80A1-E237B29347AD}" type="datetime1">
              <a:rPr lang="sk-SK" smtClean="0"/>
              <a:t>17. 6. 2023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16F8FE5-76D1-8AD5-F70E-E31273943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3BE6937-72A9-CEFB-9844-D195581B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9FC9-EFEE-4009-BDD9-449A821C5D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5057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981EA5-4B80-ADAE-3ECA-70232182A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4AE30D-5C88-5C7E-2531-AD43A709D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8346E63-88EB-A698-C70A-F7109840B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3B0F-F515-4E08-B496-D1A218240927}" type="datetime1">
              <a:rPr lang="sk-SK" smtClean="0"/>
              <a:t>17. 6. 2023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56733A0-1926-9FFE-C0C4-3F1A028EF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7B74CC3-78C8-4861-B1F5-65AB863F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9FC9-EFEE-4009-BDD9-449A821C5D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917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127458-43D0-CB5E-C33E-CB67C9F85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2B31A0-E9DC-1B25-3738-4F5D1515E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6081B88-E6AD-FD32-CDCE-7BC80CE4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F6BF-38C1-4549-A29A-FA13DB239815}" type="datetime1">
              <a:rPr lang="sk-SK" smtClean="0"/>
              <a:t>17. 6. 2023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84AC1DC-7548-53E6-B9DC-FE85DF90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9865C1D-F9FD-1517-497A-822E45C3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9FC9-EFEE-4009-BDD9-449A821C5D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316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F8943-AC20-AEFD-D5B9-95B5A3A3D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3C7A83-87FC-3845-2F0C-1469E956A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C9D1B8B-E258-6F37-3E3C-5F3884D21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25C4730-5016-8B0E-669C-07501A9D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686EB-2E2E-448D-8A5E-F8EB40E6E890}" type="datetime1">
              <a:rPr lang="sk-SK" smtClean="0"/>
              <a:t>17. 6. 2023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4E99686-083A-23EB-131B-D481170FE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303D3F0-7873-C836-FD43-379F0186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9FC9-EFEE-4009-BDD9-449A821C5D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906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63DE3-90D3-BC7D-7A75-5C4244D5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14AABF-C857-8C30-7F1A-E289D35C6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EA86205-4F2C-5768-D029-050BEDDDB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BFED0D9-D9AF-B6B6-1E03-0B662B013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DF47C70-0364-100A-C1FC-B1F91E9AE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90AE0C87-7D96-42E5-8148-9CFCC6BA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1D55-C282-49DA-9961-5E841CC62248}" type="datetime1">
              <a:rPr lang="sk-SK" smtClean="0"/>
              <a:t>17. 6. 2023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06B2854-7B31-1A5B-1882-BBEA2777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905152A9-D16C-4D96-8AB2-BF4C9B92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9FC9-EFEE-4009-BDD9-449A821C5D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887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B72E15-4141-E525-02E6-DCB450E7E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EC93B54-F791-FA6A-73C9-FF3900924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780B-8468-43A3-9389-C125CBEC5CAC}" type="datetime1">
              <a:rPr lang="sk-SK" smtClean="0"/>
              <a:t>17. 6. 2023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59A56A5-6666-3EBA-0EEC-942F4C30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5112C66-D1D2-CF96-C55F-4609CC8D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9FC9-EFEE-4009-BDD9-449A821C5D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013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4BD1C81-7806-5B68-B0B2-8F51C296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309B-2B95-484E-99DF-FAB5BA8521BF}" type="datetime1">
              <a:rPr lang="sk-SK" smtClean="0"/>
              <a:t>17. 6. 2023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AB3DD0A6-F79D-5540-D347-5E6B2A0A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AC61DC6-C163-AF29-B5B8-452433744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9FC9-EFEE-4009-BDD9-449A821C5D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79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E4E87-E1A9-F4FF-C784-8DE4AEC19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FCCADF5-27F9-A15B-0F0C-A60F09A3C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C54162-3613-46BF-EC69-9713DB9A1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1473093-D2E4-5133-0A0E-B16BB7B8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43434-A7DC-47B2-9EC7-4082D8EA8945}" type="datetime1">
              <a:rPr lang="sk-SK" smtClean="0"/>
              <a:t>17. 6. 2023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F9B145F-0194-1DBF-20F0-5C034FDE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FAA7807-84F4-5DF3-9668-27BB3105B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9FC9-EFEE-4009-BDD9-449A821C5D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2637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A9C97C-3DA8-7C3C-5B62-134078BD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3C26F18-0385-B335-F4C5-F793E635B2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6A27FF-62E5-995D-D611-0CAC466A1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5934E9F-93C4-4D7B-F822-85CFF6D79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A269A-816D-4301-902E-9DAED5BA4C56}" type="datetime1">
              <a:rPr lang="sk-SK" smtClean="0"/>
              <a:t>17. 6. 2023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DD1AC75-91A6-D9CC-CDED-D98BCB3A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FDC43CF-DDFE-7300-85CF-ABB2A31E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29FC9-EFEE-4009-BDD9-449A821C5D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017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DAFAB268-6276-91B3-25E6-C50CEFB07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770F3B-7115-0068-9F5A-5389C7BB8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163F6E2-3074-4800-DC3B-B7730295B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51692-FCAB-45F1-B5E7-BD898325D161}" type="datetime1">
              <a:rPr lang="sk-SK" smtClean="0"/>
              <a:t>17. 6. 2023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EEAD26B-7D66-BF2E-5D2E-8F7114F87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995BE2B-9838-88A3-45BE-488EC0F90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29FC9-EFEE-4009-BDD9-449A821C5D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757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0.png"/><Relationship Id="rId18" Type="http://schemas.microsoft.com/office/2007/relationships/hdphoto" Target="../media/hdphoto16.wdp"/><Relationship Id="rId26" Type="http://schemas.microsoft.com/office/2007/relationships/hdphoto" Target="../media/hdphoto20.wdp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microsoft.com/office/2007/relationships/hdphoto" Target="../media/hdphoto13.wdp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19.png"/><Relationship Id="rId24" Type="http://schemas.microsoft.com/office/2007/relationships/hdphoto" Target="../media/hdphoto19.wdp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microsoft.com/office/2007/relationships/hdphoto" Target="../media/hdphoto12.wdp"/><Relationship Id="rId19" Type="http://schemas.openxmlformats.org/officeDocument/2006/relationships/image" Target="../media/image23.png"/><Relationship Id="rId4" Type="http://schemas.microsoft.com/office/2007/relationships/hdphoto" Target="../media/hdphoto9.wdp"/><Relationship Id="rId9" Type="http://schemas.openxmlformats.org/officeDocument/2006/relationships/image" Target="../media/image18.png"/><Relationship Id="rId14" Type="http://schemas.microsoft.com/office/2007/relationships/hdphoto" Target="../media/hdphoto14.wdp"/><Relationship Id="rId22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35.png"/><Relationship Id="rId4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apitanMikon/LaserPointerInputPlugin/blob/main/Docs/Manuals/HowToIntegratePlugin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apitanMikon/LaserPointerInputPlugin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9E51F-9D1A-6DDA-ADA0-8B2E0277A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3600" b="0" i="0" u="none" strike="noStrike" baseline="0" dirty="0"/>
              <a:t>Plugin pre </a:t>
            </a:r>
            <a:r>
              <a:rPr lang="sk-SK" sz="3600" b="0" i="0" u="none" strike="noStrike" baseline="0" dirty="0" err="1"/>
              <a:t>Unity</a:t>
            </a:r>
            <a:r>
              <a:rPr lang="sk-SK" sz="3600" b="0" i="0" u="none" strike="noStrike" baseline="0" dirty="0"/>
              <a:t> implementujúci podporu laserovej pištole</a:t>
            </a:r>
            <a:endParaRPr lang="sk-SK" sz="96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5A00542-8EE6-CD25-7142-347443671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1533"/>
            <a:ext cx="9144000" cy="1655762"/>
          </a:xfrm>
        </p:spPr>
        <p:txBody>
          <a:bodyPr/>
          <a:lstStyle/>
          <a:p>
            <a:r>
              <a:rPr lang="sk-SK" dirty="0"/>
              <a:t>Marián Kica</a:t>
            </a:r>
          </a:p>
          <a:p>
            <a:r>
              <a:rPr lang="sk-SK" dirty="0"/>
              <a:t>Vedúci práce: RNDr. Andrej Lúčny, PhD.</a:t>
            </a:r>
          </a:p>
          <a:p>
            <a:r>
              <a:rPr lang="sk-SK" dirty="0"/>
              <a:t>FMFI UK, 2023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919D7F4-239B-EF08-F286-D28B0E273126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1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2921849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5BCEC-0DA5-8C02-13A6-ADF2E1DD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Laser z pohľadu kamery –  </a:t>
            </a:r>
            <a:br>
              <a:rPr lang="sk-SK" dirty="0"/>
            </a:br>
            <a:r>
              <a:rPr lang="sk-SK" dirty="0"/>
              <a:t>bez / s polarizačnými filtrami</a:t>
            </a:r>
          </a:p>
        </p:txBody>
      </p:sp>
      <p:pic>
        <p:nvPicPr>
          <p:cNvPr id="7" name="Obrázok 6" descr="Obrázok, na ktorom je snímka obrazovky, exteriér&#10;&#10;Automaticky generovaný popis">
            <a:extLst>
              <a:ext uri="{FF2B5EF4-FFF2-40B4-BE49-F238E27FC236}">
                <a16:creationId xmlns:a16="http://schemas.microsoft.com/office/drawing/2014/main" id="{3D6BB437-B6D1-DE9B-53A7-BA3A5BA06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7" y="1548075"/>
            <a:ext cx="4371362" cy="2461638"/>
          </a:xfrm>
          <a:prstGeom prst="rect">
            <a:avLst/>
          </a:prstGeom>
        </p:spPr>
      </p:pic>
      <p:pic>
        <p:nvPicPr>
          <p:cNvPr id="8" name="Obrázok 7" descr="Obrázok, na ktorom je snímka obrazovky, exteriér&#10;&#10;Automaticky generovaný popis">
            <a:extLst>
              <a:ext uri="{FF2B5EF4-FFF2-40B4-BE49-F238E27FC236}">
                <a16:creationId xmlns:a16="http://schemas.microsoft.com/office/drawing/2014/main" id="{B0E52520-5D14-556B-2EEC-B0EB58F9A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7" y="4292121"/>
            <a:ext cx="4371362" cy="2461638"/>
          </a:xfrm>
          <a:prstGeom prst="rect">
            <a:avLst/>
          </a:prstGeom>
        </p:spPr>
      </p:pic>
      <p:pic>
        <p:nvPicPr>
          <p:cNvPr id="9" name="Obrázok 8" descr="Obrázok, na ktorom je temnota, čierny, svetlo, exteriér&#10;&#10;Automaticky generovaný popis">
            <a:extLst>
              <a:ext uri="{FF2B5EF4-FFF2-40B4-BE49-F238E27FC236}">
                <a16:creationId xmlns:a16="http://schemas.microsoft.com/office/drawing/2014/main" id="{C4904609-6EE5-8A28-84F8-E994A8A033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3" y="1548073"/>
            <a:ext cx="4371363" cy="2461640"/>
          </a:xfrm>
          <a:prstGeom prst="rect">
            <a:avLst/>
          </a:prstGeom>
        </p:spPr>
      </p:pic>
      <p:pic>
        <p:nvPicPr>
          <p:cNvPr id="10" name="Obrázok 9" descr="Obrázok, na ktorom je snímka obrazovky, čierny, temnota&#10;&#10;Automaticky generovaný popis">
            <a:extLst>
              <a:ext uri="{FF2B5EF4-FFF2-40B4-BE49-F238E27FC236}">
                <a16:creationId xmlns:a16="http://schemas.microsoft.com/office/drawing/2014/main" id="{CA5F6972-D435-B00A-D149-53EA195292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3" y="4290286"/>
            <a:ext cx="4371363" cy="246164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5A22F4C8-09C3-925E-8D83-F669D4795DA3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10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2939309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D171C-1E67-22F1-B818-92C852739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dirty="0"/>
              <a:t>Upevnenie polarizačných filtrov na kameru -</a:t>
            </a:r>
            <a:br>
              <a:rPr lang="sk-SK" dirty="0"/>
            </a:br>
            <a:r>
              <a:rPr lang="sk-SK" dirty="0"/>
              <a:t>2 verzie</a:t>
            </a:r>
          </a:p>
        </p:txBody>
      </p:sp>
      <p:pic>
        <p:nvPicPr>
          <p:cNvPr id="7" name="Obrázok 6" descr="Obrázok, na ktorom je vtáčia búdka, diera, vnútri&#10;&#10;Automaticky generovaný popis">
            <a:extLst>
              <a:ext uri="{FF2B5EF4-FFF2-40B4-BE49-F238E27FC236}">
                <a16:creationId xmlns:a16="http://schemas.microsoft.com/office/drawing/2014/main" id="{9EDC92F1-9133-B85F-C60E-05E7C3842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24" y="1939517"/>
            <a:ext cx="4900471" cy="275651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2E256D5-A67F-7969-7A2B-4BA0B1B424D2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11</a:t>
            </a:fld>
            <a:r>
              <a:rPr lang="sk-SK" dirty="0"/>
              <a:t> / 26</a:t>
            </a:r>
          </a:p>
        </p:txBody>
      </p:sp>
      <p:pic>
        <p:nvPicPr>
          <p:cNvPr id="3" name="Obrázok 2" descr="Obrázok, na ktorom je vnútri, kontajner, podlaha, fotoaparát&#10;&#10;Automaticky generovaný popis">
            <a:extLst>
              <a:ext uri="{FF2B5EF4-FFF2-40B4-BE49-F238E27FC236}">
                <a16:creationId xmlns:a16="http://schemas.microsoft.com/office/drawing/2014/main" id="{492A2B21-A1ED-5A88-48FB-90FDA74D2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9" y="1939517"/>
            <a:ext cx="4900471" cy="2756515"/>
          </a:xfrm>
          <a:prstGeom prst="rect">
            <a:avLst/>
          </a:prstGeom>
        </p:spPr>
      </p:pic>
      <p:pic>
        <p:nvPicPr>
          <p:cNvPr id="4" name="Obrázok 3" descr="Obrázok, na ktorom je podlaha, diera, drevený, vnútri&#10;&#10;Automaticky generovaný popis">
            <a:extLst>
              <a:ext uri="{FF2B5EF4-FFF2-40B4-BE49-F238E27FC236}">
                <a16:creationId xmlns:a16="http://schemas.microsoft.com/office/drawing/2014/main" id="{AABC7ACB-CFDC-1079-483D-8B2C47E9F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885" y="4097045"/>
            <a:ext cx="4758431" cy="267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39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2FF24C8-F077-256D-4366-F68243B6D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Problém detekcie laserového lúča v obraze</a:t>
            </a:r>
          </a:p>
        </p:txBody>
      </p:sp>
      <p:pic>
        <p:nvPicPr>
          <p:cNvPr id="6" name="Obrázok 5" descr="Obrázok, na ktorom je pestrofarebnosť, grafika, snímka obrazovky, umenie&#10;&#10;Automaticky generovaný popis">
            <a:extLst>
              <a:ext uri="{FF2B5EF4-FFF2-40B4-BE49-F238E27FC236}">
                <a16:creationId xmlns:a16="http://schemas.microsoft.com/office/drawing/2014/main" id="{7AC959C3-2108-B857-50A2-4519391D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759" y="1938768"/>
            <a:ext cx="3163079" cy="2108719"/>
          </a:xfrm>
          <a:prstGeom prst="rect">
            <a:avLst/>
          </a:prstGeom>
        </p:spPr>
      </p:pic>
      <p:pic>
        <p:nvPicPr>
          <p:cNvPr id="8" name="Obrázok 7" descr="Obrázok, na ktorom je pestrofarebnosť, snímka obrazovky, kruh, grafika&#10;&#10;Automaticky generovaný popis">
            <a:extLst>
              <a:ext uri="{FF2B5EF4-FFF2-40B4-BE49-F238E27FC236}">
                <a16:creationId xmlns:a16="http://schemas.microsoft.com/office/drawing/2014/main" id="{ED96D5F5-D113-6729-00C5-1E70D480B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65" y="1938768"/>
            <a:ext cx="3163079" cy="2108719"/>
          </a:xfrm>
          <a:prstGeom prst="rect">
            <a:avLst/>
          </a:prstGeom>
        </p:spPr>
      </p:pic>
      <p:pic>
        <p:nvPicPr>
          <p:cNvPr id="10" name="Obrázok 9" descr="Obrázok, na ktorom je snímka obrazovky, pestrofarebnosť&#10;&#10;Automaticky generovaný popis">
            <a:extLst>
              <a:ext uri="{FF2B5EF4-FFF2-40B4-BE49-F238E27FC236}">
                <a16:creationId xmlns:a16="http://schemas.microsoft.com/office/drawing/2014/main" id="{34FCEB35-8DB3-A093-10C9-97086C2C8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8768"/>
            <a:ext cx="3163079" cy="2108719"/>
          </a:xfrm>
          <a:prstGeom prst="rect">
            <a:avLst/>
          </a:prstGeom>
        </p:spPr>
      </p:pic>
      <p:pic>
        <p:nvPicPr>
          <p:cNvPr id="12" name="Obrázok 11" descr="Obrázok, na ktorom je snímka obrazovky, pestrofarebnosť, grafika&#10;&#10;Automaticky generovaný popis">
            <a:extLst>
              <a:ext uri="{FF2B5EF4-FFF2-40B4-BE49-F238E27FC236}">
                <a16:creationId xmlns:a16="http://schemas.microsoft.com/office/drawing/2014/main" id="{C4AD5FDE-DD5D-0FA5-C483-9225085E2D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19460"/>
            <a:ext cx="3163079" cy="2108719"/>
          </a:xfrm>
          <a:prstGeom prst="rect">
            <a:avLst/>
          </a:prstGeom>
        </p:spPr>
      </p:pic>
      <p:pic>
        <p:nvPicPr>
          <p:cNvPr id="14" name="Obrázok 13" descr="Obrázok, na ktorom je snímka obrazovky, grafika, pestrofarebnosť, grafický dizajn&#10;&#10;Automaticky generovaný popis">
            <a:extLst>
              <a:ext uri="{FF2B5EF4-FFF2-40B4-BE49-F238E27FC236}">
                <a16:creationId xmlns:a16="http://schemas.microsoft.com/office/drawing/2014/main" id="{99FE5AD2-BCA3-3B17-3313-CEB193B979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65" y="4119460"/>
            <a:ext cx="3163079" cy="2108719"/>
          </a:xfrm>
          <a:prstGeom prst="rect">
            <a:avLst/>
          </a:prstGeom>
        </p:spPr>
      </p:pic>
      <p:pic>
        <p:nvPicPr>
          <p:cNvPr id="16" name="Obrázok 15" descr="Obrázok, na ktorom je pestrofarebnosť, snímka obrazovky, grafika, umenie&#10;&#10;Automaticky generovaný popis">
            <a:extLst>
              <a:ext uri="{FF2B5EF4-FFF2-40B4-BE49-F238E27FC236}">
                <a16:creationId xmlns:a16="http://schemas.microsoft.com/office/drawing/2014/main" id="{6CB1EE9A-2B36-EF74-D1F6-C6DB2957D1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758" y="4119459"/>
            <a:ext cx="3163079" cy="2108719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6CCE9D62-CB1B-22E2-DFEA-A3934CB0BA5A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12</a:t>
            </a:fld>
            <a:r>
              <a:rPr lang="sk-SK" dirty="0"/>
              <a:t> / 26</a:t>
            </a:r>
          </a:p>
        </p:txBody>
      </p:sp>
      <p:pic>
        <p:nvPicPr>
          <p:cNvPr id="7" name="Obrázok 6" descr="Obrázok, na ktorom je nebo, temnota, mesiac, exteriér&#10;&#10;Automaticky generovaný popis">
            <a:extLst>
              <a:ext uri="{FF2B5EF4-FFF2-40B4-BE49-F238E27FC236}">
                <a16:creationId xmlns:a16="http://schemas.microsoft.com/office/drawing/2014/main" id="{93E35AAC-22DC-5E6C-4C2A-114F90CD90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1938766"/>
            <a:ext cx="3163079" cy="210871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03AB20D9-BAB2-9403-8BC2-49C003292F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61" y="1938766"/>
            <a:ext cx="3163079" cy="2108719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AFEAE622-F992-05BC-5EB6-ED0D8D4FE4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754" y="1938766"/>
            <a:ext cx="3163079" cy="2108719"/>
          </a:xfrm>
          <a:prstGeom prst="rect">
            <a:avLst/>
          </a:prstGeom>
        </p:spPr>
      </p:pic>
      <p:pic>
        <p:nvPicPr>
          <p:cNvPr id="18" name="Obrázok 17" descr="Obrázok, na ktorom je temnota, kométa, nebo, svetlo&#10;&#10;Automaticky generovaný popis">
            <a:extLst>
              <a:ext uri="{FF2B5EF4-FFF2-40B4-BE49-F238E27FC236}">
                <a16:creationId xmlns:a16="http://schemas.microsoft.com/office/drawing/2014/main" id="{92AACE81-B1FE-FBC3-5EF9-CE22AEC727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5" y="4119458"/>
            <a:ext cx="3163079" cy="2108719"/>
          </a:xfrm>
          <a:prstGeom prst="rect">
            <a:avLst/>
          </a:prstGeom>
        </p:spPr>
      </p:pic>
      <p:pic>
        <p:nvPicPr>
          <p:cNvPr id="20" name="Obrázok 19" descr="Obrázok, na ktorom je kométa, exteriér, nebo&#10;&#10;Automaticky generovaný popis">
            <a:extLst>
              <a:ext uri="{FF2B5EF4-FFF2-40B4-BE49-F238E27FC236}">
                <a16:creationId xmlns:a16="http://schemas.microsoft.com/office/drawing/2014/main" id="{6F8BB56D-2C71-6A4C-A97B-4FE6DE5DC2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61" y="4119459"/>
            <a:ext cx="3163079" cy="2108719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3DA5E964-204D-7957-0DF2-AF47B92C566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753" y="4119458"/>
            <a:ext cx="3163079" cy="21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7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kresba, ilustrácia, náčrt, kreslený obrázok&#10;&#10;Automaticky generovaný popis">
            <a:extLst>
              <a:ext uri="{FF2B5EF4-FFF2-40B4-BE49-F238E27FC236}">
                <a16:creationId xmlns:a16="http://schemas.microsoft.com/office/drawing/2014/main" id="{900B0067-6019-ADC8-6C18-97DAFCBAC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29" y="2985247"/>
            <a:ext cx="5163671" cy="387275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2E45DAB-E239-3656-8B01-CAE9C38C4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Detekcia laserového lúča v obraze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B3077F6-055B-EA40-0670-FCFD2EDDE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719" y="1807518"/>
            <a:ext cx="10515600" cy="4351338"/>
          </a:xfrm>
        </p:spPr>
        <p:txBody>
          <a:bodyPr/>
          <a:lstStyle/>
          <a:p>
            <a:r>
              <a:rPr lang="sk-SK" dirty="0"/>
              <a:t>Tri riešenia</a:t>
            </a:r>
          </a:p>
          <a:p>
            <a:pPr lvl="1"/>
            <a:r>
              <a:rPr lang="sk-SK" dirty="0"/>
              <a:t>Hľadanie pixelov podľa najväčšej intenzity</a:t>
            </a:r>
          </a:p>
          <a:p>
            <a:pPr lvl="1"/>
            <a:r>
              <a:rPr lang="sk-SK" dirty="0"/>
              <a:t>Hľadanie pixelov podľa farby (RGB)</a:t>
            </a:r>
          </a:p>
          <a:p>
            <a:pPr lvl="1"/>
            <a:r>
              <a:rPr lang="sk-SK" dirty="0"/>
              <a:t>Kombináciu predchádzajúcich</a:t>
            </a:r>
          </a:p>
          <a:p>
            <a:r>
              <a:rPr lang="sk-SK" dirty="0"/>
              <a:t>Na CPU</a:t>
            </a:r>
          </a:p>
          <a:p>
            <a:r>
              <a:rPr lang="sk-SK" dirty="0"/>
              <a:t>Na GPU (</a:t>
            </a:r>
            <a:r>
              <a:rPr lang="sk-SK" dirty="0" err="1"/>
              <a:t>compute</a:t>
            </a:r>
            <a:r>
              <a:rPr lang="sk-SK" dirty="0"/>
              <a:t> </a:t>
            </a:r>
            <a:r>
              <a:rPr lang="sk-SK" dirty="0" err="1"/>
              <a:t>shader</a:t>
            </a:r>
            <a:r>
              <a:rPr lang="sk-SK" dirty="0"/>
              <a:t>) – potreba prispôsobenia algoritmu</a:t>
            </a:r>
          </a:p>
          <a:p>
            <a:pPr lvl="1"/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6E2A926-7868-0BA1-5594-882F77A17D15}"/>
              </a:ext>
            </a:extLst>
          </p:cNvPr>
          <p:cNvSpPr txBox="1"/>
          <p:nvPr/>
        </p:nvSpPr>
        <p:spPr>
          <a:xfrm>
            <a:off x="-937333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13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167998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265BF-D0CF-818D-C9C7-819A1E40D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Detekcia laserového lúča v obraze - výkon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4E1364C-4B11-7900-A5FF-F7140AADB1E0}"/>
              </a:ext>
            </a:extLst>
          </p:cNvPr>
          <p:cNvSpPr txBox="1"/>
          <p:nvPr/>
        </p:nvSpPr>
        <p:spPr>
          <a:xfrm>
            <a:off x="838199" y="1343608"/>
            <a:ext cx="1001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 - Detekcia cez CPU; B – Detekcia cez GPU ; aplikácia beží na </a:t>
            </a:r>
            <a:r>
              <a:rPr lang="sk-SK" dirty="0" err="1"/>
              <a:t>dGPU</a:t>
            </a:r>
            <a:r>
              <a:rPr lang="sk-SK" dirty="0"/>
              <a:t> – RTX 3060 6GB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52010486-2F20-BEC0-3B2C-A9344BDD5A6A}"/>
              </a:ext>
            </a:extLst>
          </p:cNvPr>
          <p:cNvSpPr txBox="1"/>
          <p:nvPr/>
        </p:nvSpPr>
        <p:spPr>
          <a:xfrm>
            <a:off x="269808" y="2758757"/>
            <a:ext cx="46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(A)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6F68E3A0-44DE-0303-62B4-D51F31298D84}"/>
              </a:ext>
            </a:extLst>
          </p:cNvPr>
          <p:cNvSpPr txBox="1"/>
          <p:nvPr/>
        </p:nvSpPr>
        <p:spPr>
          <a:xfrm>
            <a:off x="239697" y="5404077"/>
            <a:ext cx="46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(B)</a:t>
            </a:r>
          </a:p>
        </p:txBody>
      </p:sp>
      <p:pic>
        <p:nvPicPr>
          <p:cNvPr id="4" name="Obrázok 3" descr="Obrázok, na ktorom je text, snímka obrazovky, multimediálny softvér, grafický softvér&#10;&#10;Automaticky generovaný popis">
            <a:extLst>
              <a:ext uri="{FF2B5EF4-FFF2-40B4-BE49-F238E27FC236}">
                <a16:creationId xmlns:a16="http://schemas.microsoft.com/office/drawing/2014/main" id="{1E75953D-E313-6A92-4975-E41E1DF23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337814"/>
            <a:ext cx="6514322" cy="2460966"/>
          </a:xfrm>
          <a:prstGeom prst="rect">
            <a:avLst/>
          </a:prstGeom>
        </p:spPr>
      </p:pic>
      <p:pic>
        <p:nvPicPr>
          <p:cNvPr id="9" name="Obrázok 8" descr="Obrázok, na ktorom je text, snímka obrazovky, písmo&#10;&#10;Automaticky generovaný popis">
            <a:extLst>
              <a:ext uri="{FF2B5EF4-FFF2-40B4-BE49-F238E27FC236}">
                <a16:creationId xmlns:a16="http://schemas.microsoft.com/office/drawing/2014/main" id="{AF6CC418-5170-38A2-C36A-97515B6F7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87" y="4350018"/>
            <a:ext cx="3281288" cy="2460966"/>
          </a:xfrm>
          <a:prstGeom prst="rect">
            <a:avLst/>
          </a:prstGeom>
        </p:spPr>
      </p:pic>
      <p:pic>
        <p:nvPicPr>
          <p:cNvPr id="19" name="Obrázok 18" descr="Obrázok, na ktorom je snímka obrazovky, text, multimediálny softvér, grafický softvér&#10;&#10;Automaticky generovaný popis">
            <a:extLst>
              <a:ext uri="{FF2B5EF4-FFF2-40B4-BE49-F238E27FC236}">
                <a16:creationId xmlns:a16="http://schemas.microsoft.com/office/drawing/2014/main" id="{0252A916-3029-ED0A-DD58-DC3BF732E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89870"/>
            <a:ext cx="6514322" cy="2460966"/>
          </a:xfrm>
          <a:prstGeom prst="rect">
            <a:avLst/>
          </a:prstGeom>
        </p:spPr>
      </p:pic>
      <p:pic>
        <p:nvPicPr>
          <p:cNvPr id="21" name="Obrázok 20" descr="Obrázok, na ktorom je text, snímka obrazovky, písmo&#10;&#10;Automaticky generovaný popis">
            <a:extLst>
              <a:ext uri="{FF2B5EF4-FFF2-40B4-BE49-F238E27FC236}">
                <a16:creationId xmlns:a16="http://schemas.microsoft.com/office/drawing/2014/main" id="{9DEA2D1B-7D5C-2D53-4704-B5C5AE195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87" y="1789870"/>
            <a:ext cx="3281288" cy="2460966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042B5905-FD55-5485-9DAC-A4D3C78FA5FB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14</a:t>
            </a:fld>
            <a:r>
              <a:rPr lang="sk-SK" dirty="0"/>
              <a:t> / 26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6837C85C-F44B-796A-551D-11EAE2D466BA}"/>
              </a:ext>
            </a:extLst>
          </p:cNvPr>
          <p:cNvSpPr/>
          <p:nvPr/>
        </p:nvSpPr>
        <p:spPr>
          <a:xfrm>
            <a:off x="1961965" y="2024109"/>
            <a:ext cx="5601810" cy="1171852"/>
          </a:xfrm>
          <a:prstGeom prst="rect">
            <a:avLst/>
          </a:pr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9DB859B1-97C9-D9D5-CD41-615181B8A4F3}"/>
              </a:ext>
            </a:extLst>
          </p:cNvPr>
          <p:cNvSpPr/>
          <p:nvPr/>
        </p:nvSpPr>
        <p:spPr>
          <a:xfrm>
            <a:off x="9456198" y="2554284"/>
            <a:ext cx="1395304" cy="401979"/>
          </a:xfrm>
          <a:prstGeom prst="rect">
            <a:avLst/>
          </a:pr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E09E2BCD-3F49-D364-1332-63E4BED26255}"/>
              </a:ext>
            </a:extLst>
          </p:cNvPr>
          <p:cNvSpPr/>
          <p:nvPr/>
        </p:nvSpPr>
        <p:spPr>
          <a:xfrm>
            <a:off x="1961965" y="4601557"/>
            <a:ext cx="5601810" cy="1171852"/>
          </a:xfrm>
          <a:prstGeom prst="rect">
            <a:avLst/>
          </a:pr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6CE4B8CF-DDAE-3369-84B7-070BC7733426}"/>
              </a:ext>
            </a:extLst>
          </p:cNvPr>
          <p:cNvSpPr/>
          <p:nvPr/>
        </p:nvSpPr>
        <p:spPr>
          <a:xfrm>
            <a:off x="9456198" y="5086219"/>
            <a:ext cx="1395304" cy="401979"/>
          </a:xfrm>
          <a:prstGeom prst="rect">
            <a:avLst/>
          </a:pr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648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D78270-E415-4F33-BB1F-A476945E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Kalibrácia a transformácia súradníc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99D59E-A4A3-71BA-F78B-B0280A2B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4351338"/>
          </a:xfrm>
        </p:spPr>
        <p:txBody>
          <a:bodyPr/>
          <a:lstStyle/>
          <a:p>
            <a:r>
              <a:rPr lang="sk-SK" dirty="0"/>
              <a:t>Tri riešenia</a:t>
            </a:r>
          </a:p>
          <a:p>
            <a:pPr lvl="1"/>
            <a:r>
              <a:rPr lang="sk-SK" dirty="0"/>
              <a:t>Kalibrácia pomocou 2 bodov + jednoduchá transformácia súradníc</a:t>
            </a:r>
          </a:p>
          <a:p>
            <a:pPr lvl="1"/>
            <a:r>
              <a:rPr lang="sk-SK" dirty="0"/>
              <a:t>Kalibrácia pomocou 4 bodov + lineárna transformácia súradníc</a:t>
            </a:r>
          </a:p>
          <a:p>
            <a:pPr lvl="1"/>
            <a:r>
              <a:rPr lang="sk-SK" dirty="0"/>
              <a:t>Kalibrácia pomocou 4 bodov + nelineárna transformácia súradníc</a:t>
            </a:r>
          </a:p>
          <a:p>
            <a:pPr lvl="1"/>
            <a:endParaRPr lang="sk-SK" dirty="0"/>
          </a:p>
          <a:p>
            <a:pPr lvl="1"/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3590DEC4-114E-F5F1-DDB5-2CC7FBA03A01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15</a:t>
            </a:fld>
            <a:r>
              <a:rPr lang="sk-SK" dirty="0"/>
              <a:t> / 26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1EAF23D-94D3-66CF-3F26-B5671EDB1A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19846" r="5525" b="17309"/>
          <a:stretch/>
        </p:blipFill>
        <p:spPr>
          <a:xfrm>
            <a:off x="1157576" y="3983364"/>
            <a:ext cx="10196224" cy="266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98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9C8A72-F8FC-E28A-4DED-A9F310D8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Vyhodnotenie presnosti transformácii - nástroj</a:t>
            </a:r>
          </a:p>
        </p:txBody>
      </p:sp>
      <p:pic>
        <p:nvPicPr>
          <p:cNvPr id="5" name="Zástupný objekt pre obsah 4" descr="Obrázok, na ktorom je snímka obrazovky, diagram&#10;&#10;Automaticky generovaný popis">
            <a:extLst>
              <a:ext uri="{FF2B5EF4-FFF2-40B4-BE49-F238E27FC236}">
                <a16:creationId xmlns:a16="http://schemas.microsoft.com/office/drawing/2014/main" id="{7DE6387D-0E7D-E4AF-0256-7672974FE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8174"/>
            <a:ext cx="10515600" cy="4206240"/>
          </a:xfr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B97BAB8D-4C34-EEDA-EA5A-4AE3832E481B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16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1852930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9C8A72-F8FC-E28A-4DED-A9F310D8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Vyhodnotenie presnosti transformácii – </a:t>
            </a:r>
            <a:br>
              <a:rPr lang="sk-SK" dirty="0"/>
            </a:br>
            <a:r>
              <a:rPr lang="sk-SK" dirty="0"/>
              <a:t>rôzne scenáre</a:t>
            </a:r>
          </a:p>
        </p:txBody>
      </p:sp>
      <p:pic>
        <p:nvPicPr>
          <p:cNvPr id="7" name="Zástupný objekt pre obsah 6" descr="Obrázok, na ktorom je štvorec, snímka obrazovky, rám obrazu&#10;&#10;Automaticky generovaný popis">
            <a:extLst>
              <a:ext uri="{FF2B5EF4-FFF2-40B4-BE49-F238E27FC236}">
                <a16:creationId xmlns:a16="http://schemas.microsoft.com/office/drawing/2014/main" id="{FA8CC139-9EC3-1B7D-5692-AC2E4F28B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2" y="1978089"/>
            <a:ext cx="5860800" cy="4395600"/>
          </a:xfrm>
        </p:spPr>
      </p:pic>
      <p:pic>
        <p:nvPicPr>
          <p:cNvPr id="9" name="Obrázok 8" descr="Obrázok, na ktorom je štvorec, snímka obrazovky, čierny&#10;&#10;Automaticky generovaný popis">
            <a:extLst>
              <a:ext uri="{FF2B5EF4-FFF2-40B4-BE49-F238E27FC236}">
                <a16:creationId xmlns:a16="http://schemas.microsoft.com/office/drawing/2014/main" id="{1FD4F7AD-D1FF-60A8-8F7B-E4F29AB02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62" y="1978089"/>
            <a:ext cx="5860800" cy="43956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0DBE161D-ACFD-2290-917E-82F8CE0BDB5F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17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2631975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9C8A72-F8FC-E28A-4DED-A9F310D8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83" y="365125"/>
            <a:ext cx="11105965" cy="1325563"/>
          </a:xfrm>
        </p:spPr>
        <p:txBody>
          <a:bodyPr/>
          <a:lstStyle/>
          <a:p>
            <a:pPr algn="ctr"/>
            <a:r>
              <a:rPr lang="sk-SK" dirty="0"/>
              <a:t>Vyhodnotenie presnosti transformácii – výsledky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C9A75304-C190-A976-1768-C93167539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842" y="1296140"/>
            <a:ext cx="7265867" cy="5428695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411DF700-38BD-3006-1A84-EFAE2882571D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18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1409700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DA55A8-9B66-2DE7-9574-582BC7306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Simulácia kliknutia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626BAA-A481-3A39-0E14-3A9B3C33B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Tri riešenia</a:t>
            </a:r>
          </a:p>
          <a:p>
            <a:pPr lvl="1"/>
            <a:r>
              <a:rPr lang="sk-SK" dirty="0"/>
              <a:t>Cez Windows API</a:t>
            </a:r>
          </a:p>
          <a:p>
            <a:pPr lvl="1"/>
            <a:r>
              <a:rPr lang="sk-SK" dirty="0"/>
              <a:t>Vlastný modul dedený zo </a:t>
            </a:r>
            <a:r>
              <a:rPr lang="sk-SK" dirty="0" err="1"/>
              <a:t>standalone</a:t>
            </a:r>
            <a:r>
              <a:rPr lang="sk-SK" dirty="0"/>
              <a:t> </a:t>
            </a:r>
            <a:r>
              <a:rPr lang="sk-SK" dirty="0" err="1"/>
              <a:t>input</a:t>
            </a:r>
            <a:r>
              <a:rPr lang="sk-SK" dirty="0"/>
              <a:t> module</a:t>
            </a:r>
          </a:p>
          <a:p>
            <a:pPr lvl="1"/>
            <a:r>
              <a:rPr lang="sk-SK" dirty="0" err="1"/>
              <a:t>Graphics</a:t>
            </a:r>
            <a:r>
              <a:rPr lang="sk-SK" dirty="0"/>
              <a:t> </a:t>
            </a:r>
            <a:r>
              <a:rPr lang="sk-SK" dirty="0" err="1"/>
              <a:t>raycast</a:t>
            </a:r>
            <a:r>
              <a:rPr lang="sk-SK" dirty="0"/>
              <a:t> + </a:t>
            </a:r>
            <a:r>
              <a:rPr lang="sk-SK" dirty="0" err="1"/>
              <a:t>raycast</a:t>
            </a: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801BD72B-421D-6A31-CCAF-D94A3440B4D6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19</a:t>
            </a:fld>
            <a:r>
              <a:rPr lang="sk-SK" dirty="0"/>
              <a:t> / 26</a:t>
            </a:r>
          </a:p>
        </p:txBody>
      </p:sp>
      <p:pic>
        <p:nvPicPr>
          <p:cNvPr id="6" name="Obrázok 5" descr="Obrázok, na ktorom je čierny, temnota&#10;&#10;Automaticky generovaný popis">
            <a:extLst>
              <a:ext uri="{FF2B5EF4-FFF2-40B4-BE49-F238E27FC236}">
                <a16:creationId xmlns:a16="http://schemas.microsoft.com/office/drawing/2014/main" id="{FF97D3BA-B81A-4DD6-977B-DDFE64FB0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62" y="4470259"/>
            <a:ext cx="2006001" cy="20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34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8BA8F-1D51-B1DA-D6FD-F3FC757A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Obsah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79FA88-21AE-20C8-370A-951FE9819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Motivácia</a:t>
            </a:r>
          </a:p>
          <a:p>
            <a:r>
              <a:rPr lang="sk-SK" dirty="0"/>
              <a:t>Ciele práce</a:t>
            </a:r>
          </a:p>
          <a:p>
            <a:r>
              <a:rPr lang="sk-SK" dirty="0"/>
              <a:t>Použité technológie</a:t>
            </a:r>
          </a:p>
          <a:p>
            <a:r>
              <a:rPr lang="sk-SK" dirty="0"/>
              <a:t>Schéma použitia</a:t>
            </a:r>
          </a:p>
          <a:p>
            <a:r>
              <a:rPr lang="sk-SK" dirty="0"/>
              <a:t>Implementácia a výsledky</a:t>
            </a:r>
          </a:p>
          <a:p>
            <a:r>
              <a:rPr lang="sk-SK" dirty="0"/>
              <a:t>Zhrnutie, využitie a prínosy</a:t>
            </a:r>
          </a:p>
          <a:p>
            <a:r>
              <a:rPr lang="sk-SK" dirty="0"/>
              <a:t>Video ukážka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08622E2-945A-2CCE-B61E-3EA116A92C6A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2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2802209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E301AD-44A9-8EA9-93C7-A1DEF0619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Plugin – integrácia do existujúcej aplikácie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1CABF82-3FF6-2BD4-9228-963859453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Drag</a:t>
            </a:r>
            <a:r>
              <a:rPr lang="sk-SK" dirty="0"/>
              <a:t> &amp; Drop a implementácia interface-u</a:t>
            </a:r>
          </a:p>
          <a:p>
            <a:r>
              <a:rPr lang="sk-SK" dirty="0"/>
              <a:t>Manuál je súčasťou dokumentácie</a:t>
            </a:r>
          </a:p>
          <a:p>
            <a:r>
              <a:rPr lang="sk-SK" dirty="0">
                <a:hlinkClick r:id="rId3"/>
              </a:rPr>
              <a:t>https://github.com/CapitanMikon/LaserPointerInputPlugin/blob/main/Docs/Manuals/HowToIntegratePlugin.pdf</a:t>
            </a: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639132C-47F2-3D2E-3FEB-FB2EDDE3173C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20</a:t>
            </a:fld>
            <a:r>
              <a:rPr lang="sk-SK" dirty="0"/>
              <a:t> / 26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790FA4A-3F91-3932-7D91-1B0692659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4003355"/>
            <a:ext cx="8001000" cy="24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45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591AB5-D368-E631-BE7F-9CD0AFB6E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Zhrnutie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D11DD2-956C-33AC-5565-A20D185AF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Transformácia súradníc</a:t>
            </a:r>
          </a:p>
          <a:p>
            <a:pPr lvl="1"/>
            <a:r>
              <a:rPr lang="sk-SK" dirty="0"/>
              <a:t>Prvé riešenie– len v utopických situáciách, v praxi ťažko</a:t>
            </a:r>
          </a:p>
          <a:p>
            <a:pPr lvl="1"/>
            <a:r>
              <a:rPr lang="sk-SK" dirty="0"/>
              <a:t>Druhé riešenie – najlepšie výsledky za rôznych podmienok</a:t>
            </a:r>
          </a:p>
          <a:p>
            <a:pPr lvl="1"/>
            <a:r>
              <a:rPr lang="sk-SK" dirty="0"/>
              <a:t>Tretie riešenie (d= 0.5 / 0.9) – presné len v blízkosti stredu</a:t>
            </a:r>
          </a:p>
          <a:p>
            <a:pPr marL="457200" lvl="1" indent="0">
              <a:buNone/>
            </a:pP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E3CF27E-E337-4882-F2C7-5494B5D88AB3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21</a:t>
            </a:fld>
            <a:r>
              <a:rPr lang="sk-SK" dirty="0"/>
              <a:t> / 26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5EC0B45-3660-246B-8217-F16EE614B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0" y="4812382"/>
            <a:ext cx="2046871" cy="136458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D0CE8164-C2CC-74A4-F833-DE35E775A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16" y="4812381"/>
            <a:ext cx="2046871" cy="1364581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E4C8787-2AFF-240C-C9CA-C02FF6ABC611}"/>
              </a:ext>
            </a:extLst>
          </p:cNvPr>
          <p:cNvSpPr txBox="1"/>
          <p:nvPr/>
        </p:nvSpPr>
        <p:spPr>
          <a:xfrm>
            <a:off x="6844564" y="4723986"/>
            <a:ext cx="1520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3. </a:t>
            </a:r>
            <a:r>
              <a:rPr lang="sk-SK" dirty="0" err="1"/>
              <a:t>transform</a:t>
            </a:r>
            <a:r>
              <a:rPr lang="sk-SK" dirty="0"/>
              <a:t> [X‘, Y‘]</a:t>
            </a:r>
          </a:p>
          <a:p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E4CCEEFB-B4E5-1A69-E474-CDB7053A632A}"/>
              </a:ext>
            </a:extLst>
          </p:cNvPr>
          <p:cNvSpPr txBox="1"/>
          <p:nvPr/>
        </p:nvSpPr>
        <p:spPr>
          <a:xfrm>
            <a:off x="8862768" y="5793032"/>
            <a:ext cx="83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[X, Y]</a:t>
            </a:r>
          </a:p>
        </p:txBody>
      </p:sp>
      <p:sp>
        <p:nvSpPr>
          <p:cNvPr id="11" name="Šípka: doprava 10">
            <a:extLst>
              <a:ext uri="{FF2B5EF4-FFF2-40B4-BE49-F238E27FC236}">
                <a16:creationId xmlns:a16="http://schemas.microsoft.com/office/drawing/2014/main" id="{36DEAB02-76F8-1DC8-4EE0-68C457E8FB9E}"/>
              </a:ext>
            </a:extLst>
          </p:cNvPr>
          <p:cNvSpPr/>
          <p:nvPr/>
        </p:nvSpPr>
        <p:spPr>
          <a:xfrm>
            <a:off x="736100" y="5331607"/>
            <a:ext cx="619591" cy="275207"/>
          </a:xfrm>
          <a:prstGeom prst="rightArrow">
            <a:avLst/>
          </a:prstGeom>
          <a:solidFill>
            <a:srgbClr val="00B0F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E8227A2C-15D7-0515-5CB6-C7DBB0189FB5}"/>
              </a:ext>
            </a:extLst>
          </p:cNvPr>
          <p:cNvSpPr txBox="1"/>
          <p:nvPr/>
        </p:nvSpPr>
        <p:spPr>
          <a:xfrm>
            <a:off x="609145" y="4723986"/>
            <a:ext cx="83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1. get</a:t>
            </a:r>
            <a:br>
              <a:rPr lang="sk-SK" dirty="0"/>
            </a:br>
            <a:r>
              <a:rPr lang="sk-SK" dirty="0"/>
              <a:t>image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A6F3272E-EDA9-8727-75C9-A2B9420A0BF6}"/>
              </a:ext>
            </a:extLst>
          </p:cNvPr>
          <p:cNvSpPr txBox="1"/>
          <p:nvPr/>
        </p:nvSpPr>
        <p:spPr>
          <a:xfrm>
            <a:off x="3491827" y="4730646"/>
            <a:ext cx="108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2. </a:t>
            </a:r>
            <a:r>
              <a:rPr lang="sk-SK" dirty="0" err="1"/>
              <a:t>find</a:t>
            </a:r>
            <a:r>
              <a:rPr lang="sk-SK" dirty="0"/>
              <a:t> laser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E3783AC0-3DC7-01CF-C46F-47754E466ECE}"/>
              </a:ext>
            </a:extLst>
          </p:cNvPr>
          <p:cNvSpPr txBox="1"/>
          <p:nvPr/>
        </p:nvSpPr>
        <p:spPr>
          <a:xfrm>
            <a:off x="9006149" y="4691203"/>
            <a:ext cx="1969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4. </a:t>
            </a:r>
            <a:r>
              <a:rPr lang="sk-SK" dirty="0" err="1"/>
              <a:t>Simulate</a:t>
            </a:r>
            <a:r>
              <a:rPr lang="sk-SK" dirty="0"/>
              <a:t> </a:t>
            </a:r>
            <a:r>
              <a:rPr lang="sk-SK" dirty="0" err="1"/>
              <a:t>click</a:t>
            </a:r>
            <a:r>
              <a:rPr lang="sk-SK" dirty="0"/>
              <a:t> at [X, Y]</a:t>
            </a:r>
          </a:p>
          <a:p>
            <a:pPr algn="ctr"/>
            <a:endParaRPr lang="sk-SK" dirty="0"/>
          </a:p>
        </p:txBody>
      </p:sp>
      <p:pic>
        <p:nvPicPr>
          <p:cNvPr id="20" name="Grafický objekt 19" descr="Webová kamera obrys">
            <a:extLst>
              <a:ext uri="{FF2B5EF4-FFF2-40B4-BE49-F238E27FC236}">
                <a16:creationId xmlns:a16="http://schemas.microsoft.com/office/drawing/2014/main" id="{267CB01B-AD52-A3E9-0124-F3E2E267A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5883" y="5250054"/>
            <a:ext cx="914400" cy="914400"/>
          </a:xfrm>
          <a:prstGeom prst="rect">
            <a:avLst/>
          </a:prstGeom>
        </p:spPr>
      </p:pic>
      <p:pic>
        <p:nvPicPr>
          <p:cNvPr id="22" name="Grafický objekt 21" descr="Ozubené kolieska obrys">
            <a:extLst>
              <a:ext uri="{FF2B5EF4-FFF2-40B4-BE49-F238E27FC236}">
                <a16:creationId xmlns:a16="http://schemas.microsoft.com/office/drawing/2014/main" id="{382526F3-0F11-9942-7ECD-0E6B217A7F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33405" y="4993414"/>
            <a:ext cx="1071702" cy="1071702"/>
          </a:xfrm>
          <a:prstGeom prst="rect">
            <a:avLst/>
          </a:prstGeom>
        </p:spPr>
      </p:pic>
      <p:sp>
        <p:nvSpPr>
          <p:cNvPr id="23" name="Šípka: doprava s prúžkami 22">
            <a:extLst>
              <a:ext uri="{FF2B5EF4-FFF2-40B4-BE49-F238E27FC236}">
                <a16:creationId xmlns:a16="http://schemas.microsoft.com/office/drawing/2014/main" id="{76A648CE-D6D4-4CBD-F1E3-C0314751D26D}"/>
              </a:ext>
            </a:extLst>
          </p:cNvPr>
          <p:cNvSpPr/>
          <p:nvPr/>
        </p:nvSpPr>
        <p:spPr>
          <a:xfrm rot="2302741">
            <a:off x="8752518" y="5502744"/>
            <a:ext cx="272626" cy="457200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Šípka: doprava 24">
            <a:extLst>
              <a:ext uri="{FF2B5EF4-FFF2-40B4-BE49-F238E27FC236}">
                <a16:creationId xmlns:a16="http://schemas.microsoft.com/office/drawing/2014/main" id="{9FB2DC04-B27C-3E79-0710-D1ABCD01B423}"/>
              </a:ext>
            </a:extLst>
          </p:cNvPr>
          <p:cNvSpPr/>
          <p:nvPr/>
        </p:nvSpPr>
        <p:spPr>
          <a:xfrm>
            <a:off x="3569397" y="5327451"/>
            <a:ext cx="1010416" cy="275207"/>
          </a:xfrm>
          <a:prstGeom prst="rightArrow">
            <a:avLst/>
          </a:prstGeom>
          <a:solidFill>
            <a:srgbClr val="00B0F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6" name="Šípka: doprava 25">
            <a:extLst>
              <a:ext uri="{FF2B5EF4-FFF2-40B4-BE49-F238E27FC236}">
                <a16:creationId xmlns:a16="http://schemas.microsoft.com/office/drawing/2014/main" id="{457F8586-5304-7406-4569-93A019BFF653}"/>
              </a:ext>
            </a:extLst>
          </p:cNvPr>
          <p:cNvSpPr/>
          <p:nvPr/>
        </p:nvSpPr>
        <p:spPr>
          <a:xfrm>
            <a:off x="6699890" y="5325846"/>
            <a:ext cx="1508265" cy="275207"/>
          </a:xfrm>
          <a:prstGeom prst="rightArrow">
            <a:avLst/>
          </a:prstGeom>
          <a:solidFill>
            <a:srgbClr val="00B0F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7" name="Šípka: doprava 26">
            <a:extLst>
              <a:ext uri="{FF2B5EF4-FFF2-40B4-BE49-F238E27FC236}">
                <a16:creationId xmlns:a16="http://schemas.microsoft.com/office/drawing/2014/main" id="{1B4C3633-EA42-5B71-E8F8-7E5F6460E3A5}"/>
              </a:ext>
            </a:extLst>
          </p:cNvPr>
          <p:cNvSpPr/>
          <p:nvPr/>
        </p:nvSpPr>
        <p:spPr>
          <a:xfrm>
            <a:off x="9270046" y="5323585"/>
            <a:ext cx="1597336" cy="275207"/>
          </a:xfrm>
          <a:prstGeom prst="rightArrow">
            <a:avLst/>
          </a:prstGeom>
          <a:solidFill>
            <a:srgbClr val="00B0F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31" name="Grafický objekt 30" descr="Kurzor obrys">
            <a:extLst>
              <a:ext uri="{FF2B5EF4-FFF2-40B4-BE49-F238E27FC236}">
                <a16:creationId xmlns:a16="http://schemas.microsoft.com/office/drawing/2014/main" id="{E097220B-416D-AB30-4B60-A9E0737260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36680" y="4993414"/>
            <a:ext cx="731242" cy="731242"/>
          </a:xfrm>
          <a:prstGeom prst="rect">
            <a:avLst/>
          </a:prstGeom>
        </p:spPr>
      </p:pic>
      <p:pic>
        <p:nvPicPr>
          <p:cNvPr id="33" name="Grafický objekt 32" descr="Myš obrys">
            <a:extLst>
              <a:ext uri="{FF2B5EF4-FFF2-40B4-BE49-F238E27FC236}">
                <a16:creationId xmlns:a16="http://schemas.microsoft.com/office/drawing/2014/main" id="{D6187080-ED1A-058C-1555-46D257968F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55900" y="5496856"/>
            <a:ext cx="603324" cy="6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53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591AB5-D368-E631-BE7F-9CD0AFB6E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Zhrnutie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D11DD2-956C-33AC-5565-A20D185AF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Vytvorený plugin pre </a:t>
            </a:r>
            <a:r>
              <a:rPr lang="sk-SK" dirty="0" err="1"/>
              <a:t>Unity</a:t>
            </a:r>
            <a:endParaRPr lang="sk-SK" dirty="0"/>
          </a:p>
          <a:p>
            <a:r>
              <a:rPr lang="sk-SK" dirty="0"/>
              <a:t>Presnejšie a výkonnejšie ako iné lacné riešenia (</a:t>
            </a:r>
            <a:r>
              <a:rPr lang="en-US" dirty="0"/>
              <a:t>Two-Player </a:t>
            </a:r>
            <a:r>
              <a:rPr lang="en-US" dirty="0" err="1"/>
              <a:t>Boids</a:t>
            </a:r>
            <a:r>
              <a:rPr lang="en-US" dirty="0"/>
              <a:t> Game With Laser Pointer Controllers</a:t>
            </a:r>
            <a:r>
              <a:rPr lang="sk-SK" dirty="0"/>
              <a:t>)</a:t>
            </a:r>
          </a:p>
          <a:p>
            <a:r>
              <a:rPr lang="sk-SK" dirty="0"/>
              <a:t>Lacnejšie než iné presnejšie riešenia (</a:t>
            </a:r>
            <a:r>
              <a:rPr lang="en-US" dirty="0"/>
              <a:t>Smokeless Range ©2.0 - Home Simulator</a:t>
            </a:r>
            <a:r>
              <a:rPr lang="sk-SK" dirty="0"/>
              <a:t>)</a:t>
            </a:r>
          </a:p>
          <a:p>
            <a:r>
              <a:rPr lang="sk-SK" dirty="0"/>
              <a:t>Jednoduchý na použitie a implementáciu s existujúcou aplikáciou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12D1B23-0DDE-5192-B0B8-9038F3672ED5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22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70691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54027F-627E-0650-14D1-55EBB690D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Využitie, prínosy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DDB679-B09C-FFDA-E7E5-205AA978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Iná forma interakcia aplikácie a používateľa</a:t>
            </a:r>
          </a:p>
          <a:p>
            <a:r>
              <a:rPr lang="sk-SK" dirty="0"/>
              <a:t>Použitie na rôzne aplikácie vytvorené v </a:t>
            </a:r>
            <a:r>
              <a:rPr lang="sk-SK" dirty="0" err="1"/>
              <a:t>Unity</a:t>
            </a:r>
            <a:endParaRPr lang="sk-SK" dirty="0"/>
          </a:p>
          <a:p>
            <a:endParaRPr lang="sk-SK" dirty="0"/>
          </a:p>
          <a:p>
            <a:r>
              <a:rPr lang="sk-SK" dirty="0"/>
              <a:t>Niečo nové, netradičné</a:t>
            </a:r>
          </a:p>
          <a:p>
            <a:r>
              <a:rPr lang="sk-SK" dirty="0"/>
              <a:t>Dostupnosť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DAA07441-2DD3-52BE-09AA-2E0B474FE314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23</a:t>
            </a:fld>
            <a:r>
              <a:rPr lang="sk-SK" dirty="0"/>
              <a:t> / 26</a:t>
            </a:r>
          </a:p>
        </p:txBody>
      </p:sp>
      <p:pic>
        <p:nvPicPr>
          <p:cNvPr id="8" name="Grafický objekt 7" descr="Trigonometria obrys">
            <a:extLst>
              <a:ext uri="{FF2B5EF4-FFF2-40B4-BE49-F238E27FC236}">
                <a16:creationId xmlns:a16="http://schemas.microsoft.com/office/drawing/2014/main" id="{4677A774-BE00-7809-2975-21462D0DD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77306">
            <a:off x="6900142" y="4319442"/>
            <a:ext cx="1180128" cy="1180128"/>
          </a:xfrm>
          <a:prstGeom prst="rect">
            <a:avLst/>
          </a:prstGeom>
        </p:spPr>
      </p:pic>
      <p:pic>
        <p:nvPicPr>
          <p:cNvPr id="10" name="Grafický objekt 9" descr="Knihy obrys">
            <a:extLst>
              <a:ext uri="{FF2B5EF4-FFF2-40B4-BE49-F238E27FC236}">
                <a16:creationId xmlns:a16="http://schemas.microsoft.com/office/drawing/2014/main" id="{75338E6D-33E1-28AE-6A6C-8FFC498A9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3130" y="2756302"/>
            <a:ext cx="1223098" cy="1223098"/>
          </a:xfrm>
          <a:prstGeom prst="rect">
            <a:avLst/>
          </a:prstGeom>
        </p:spPr>
      </p:pic>
      <p:pic>
        <p:nvPicPr>
          <p:cNvPr id="12" name="Grafický objekt 11" descr="Knihy na poličke obrys">
            <a:extLst>
              <a:ext uri="{FF2B5EF4-FFF2-40B4-BE49-F238E27FC236}">
                <a16:creationId xmlns:a16="http://schemas.microsoft.com/office/drawing/2014/main" id="{04780E28-98D2-1929-078C-10A105906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81978" y="5463870"/>
            <a:ext cx="1223098" cy="1223098"/>
          </a:xfrm>
          <a:prstGeom prst="rect">
            <a:avLst/>
          </a:prstGeom>
        </p:spPr>
      </p:pic>
      <p:pic>
        <p:nvPicPr>
          <p:cNvPr id="14" name="Grafický objekt 13" descr="Zatvorená kniha obrys">
            <a:extLst>
              <a:ext uri="{FF2B5EF4-FFF2-40B4-BE49-F238E27FC236}">
                <a16:creationId xmlns:a16="http://schemas.microsoft.com/office/drawing/2014/main" id="{ADA26795-18F9-EDE9-7DED-56C0F2849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70077" y="4338167"/>
            <a:ext cx="1223098" cy="1223098"/>
          </a:xfrm>
          <a:prstGeom prst="rect">
            <a:avLst/>
          </a:prstGeom>
        </p:spPr>
      </p:pic>
      <p:pic>
        <p:nvPicPr>
          <p:cNvPr id="16" name="Grafický objekt 15" descr="Promočná čiapka obrys">
            <a:extLst>
              <a:ext uri="{FF2B5EF4-FFF2-40B4-BE49-F238E27FC236}">
                <a16:creationId xmlns:a16="http://schemas.microsoft.com/office/drawing/2014/main" id="{3F371351-FDD5-22F2-8C3B-C876CA6B53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0604">
            <a:off x="9934909" y="2842192"/>
            <a:ext cx="1166846" cy="1166846"/>
          </a:xfrm>
          <a:prstGeom prst="rect">
            <a:avLst/>
          </a:prstGeom>
        </p:spPr>
      </p:pic>
      <p:pic>
        <p:nvPicPr>
          <p:cNvPr id="18" name="Grafický objekt 17" descr="Budova školy obrys">
            <a:extLst>
              <a:ext uri="{FF2B5EF4-FFF2-40B4-BE49-F238E27FC236}">
                <a16:creationId xmlns:a16="http://schemas.microsoft.com/office/drawing/2014/main" id="{CBF150BA-142B-4F67-38BE-A7C8CC7EF6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03109" y="3629209"/>
            <a:ext cx="1888099" cy="188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34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>
            <a:extLst>
              <a:ext uri="{FF2B5EF4-FFF2-40B4-BE49-F238E27FC236}">
                <a16:creationId xmlns:a16="http://schemas.microsoft.com/office/drawing/2014/main" id="{FB610D33-734D-166A-220C-126BA7E262AE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/>
              <a:t>Video ukážka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C349E499-B6D2-B7CB-7B55-3F96C962523F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24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4294835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CF7DF-1E92-5EB4-D296-46DCA61E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Zdrojový kód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4D5B82-C9DC-1F82-511B-A9F32EABD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GitHub</a:t>
            </a:r>
            <a:r>
              <a:rPr lang="sk-SK" dirty="0"/>
              <a:t>:</a:t>
            </a:r>
          </a:p>
          <a:p>
            <a:r>
              <a:rPr lang="sk-SK" dirty="0">
                <a:hlinkClick r:id="rId2"/>
              </a:rPr>
              <a:t>https://github.com/CapitanMikon/LaserPointerInputPlugin</a:t>
            </a:r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3960A635-3CB0-D80D-D990-C12FADAE62C0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25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2268770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>
            <a:extLst>
              <a:ext uri="{FF2B5EF4-FFF2-40B4-BE49-F238E27FC236}">
                <a16:creationId xmlns:a16="http://schemas.microsoft.com/office/drawing/2014/main" id="{FB610D33-734D-166A-220C-126BA7E262AE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/>
              <a:t>Ďakujem za pozornosť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55E941C5-7D7E-54C2-F7DE-564CAE77AF9F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26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41101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6C5C1B4-698C-7CFA-05EC-E12E46BC2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sk-SK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sk-SK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Čo by sa muselo v systéme zmeniť, aby bol rozšíriteľný pre dvoch hráčov?</a:t>
            </a:r>
            <a:endParaRPr lang="sk-SK" sz="3600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D5E5FDC-118E-3AD2-F33B-3F18D6786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/>
              <a:t>Riešenia:</a:t>
            </a:r>
          </a:p>
          <a:p>
            <a:pPr lvl="1"/>
            <a:r>
              <a:rPr lang="sk-SK" dirty="0"/>
              <a:t>Netreba modifikovať plugin iba aplikáciu</a:t>
            </a:r>
          </a:p>
          <a:p>
            <a:pPr lvl="2"/>
            <a:r>
              <a:rPr lang="sk-SK" dirty="0"/>
              <a:t>Sieťové</a:t>
            </a:r>
          </a:p>
          <a:p>
            <a:pPr lvl="2"/>
            <a:r>
              <a:rPr lang="sk-SK" dirty="0"/>
              <a:t>Lokálne</a:t>
            </a:r>
          </a:p>
          <a:p>
            <a:pPr lvl="1"/>
            <a:r>
              <a:rPr lang="sk-SK" dirty="0"/>
              <a:t>Treba modifikovať aj plugin aj aplikáciu (lokálne)</a:t>
            </a:r>
          </a:p>
          <a:p>
            <a:pPr lvl="2"/>
            <a:r>
              <a:rPr lang="sk-SK" dirty="0"/>
              <a:t>Ťah, hráči sa striedajú</a:t>
            </a:r>
          </a:p>
          <a:p>
            <a:pPr lvl="2"/>
            <a:r>
              <a:rPr lang="sk-SK" dirty="0"/>
              <a:t>Hráči hrajú naraz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E90E0F3-6A47-201E-E163-CFE9D45FF579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27</a:t>
            </a:fld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5188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3A8FFD8-A995-9785-CDB1-BF5C75B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Dodatočne informácie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967B726-2044-0189-E957-24CD5FB52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80B0200-CD79-2E1C-557C-F3DEF32389AE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28</a:t>
            </a:fld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3168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D171C-1E67-22F1-B818-92C852739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Upevnenie polarizačných filtrov na kameru</a:t>
            </a:r>
          </a:p>
        </p:txBody>
      </p:sp>
      <p:pic>
        <p:nvPicPr>
          <p:cNvPr id="4" name="Obrázok 3" descr="Obrázok, na ktorom je diagram, snímka obrazovky, kruh, dizajn&#10;&#10;Automaticky generovaný popis">
            <a:extLst>
              <a:ext uri="{FF2B5EF4-FFF2-40B4-BE49-F238E27FC236}">
                <a16:creationId xmlns:a16="http://schemas.microsoft.com/office/drawing/2014/main" id="{7DB26E1C-81D7-17D6-B181-E19B6A615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69" y="1391153"/>
            <a:ext cx="8237809" cy="5271537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51F579EA-61DF-336A-64E6-4D29DE4D65B0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29</a:t>
            </a:fld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3814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E72603-867A-4EE3-5E8A-34F373D80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Motivácia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DB97273-15BE-ACBF-7804-7712B9000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Interakcia hráča s počítačovou hrou, ktorá je cenovo dostupná 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645D36A-1754-9B08-B9E5-E19B8EDD79B5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3</a:t>
            </a:fld>
            <a:r>
              <a:rPr lang="sk-SK" dirty="0"/>
              <a:t> / 26</a:t>
            </a:r>
          </a:p>
        </p:txBody>
      </p:sp>
      <p:pic>
        <p:nvPicPr>
          <p:cNvPr id="8" name="Grafický objekt 7" descr="Žiarovka a ozubené koleso obrys">
            <a:extLst>
              <a:ext uri="{FF2B5EF4-FFF2-40B4-BE49-F238E27FC236}">
                <a16:creationId xmlns:a16="http://schemas.microsoft.com/office/drawing/2014/main" id="{806F90C7-BAD7-864B-E5C3-D86BDD713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8485" y="4001294"/>
            <a:ext cx="2333348" cy="233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02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81969-D1D4-376A-B590-057AA6EBB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Plugin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81081088-BD0E-1275-4C60-E9F61EF1E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4915"/>
            <a:ext cx="6419922" cy="4351338"/>
          </a:xfrm>
        </p:spPr>
        <p:txBody>
          <a:bodyPr/>
          <a:lstStyle/>
          <a:p>
            <a:r>
              <a:rPr lang="sk-SK" dirty="0"/>
              <a:t>Architektúra</a:t>
            </a:r>
          </a:p>
          <a:p>
            <a:r>
              <a:rPr lang="sk-SK" dirty="0"/>
              <a:t>Rozdelenie častí</a:t>
            </a:r>
          </a:p>
          <a:p>
            <a:r>
              <a:rPr lang="sk-SK" dirty="0"/>
              <a:t>Moduly</a:t>
            </a:r>
          </a:p>
          <a:p>
            <a:r>
              <a:rPr lang="sk-SK" dirty="0"/>
              <a:t>Eventy</a:t>
            </a:r>
          </a:p>
        </p:txBody>
      </p:sp>
      <p:pic>
        <p:nvPicPr>
          <p:cNvPr id="4" name="Obrázok 3" descr="Obrázok, na ktorom je text, diagram, snímka obrazovky, rovnobežný&#10;&#10;Automaticky generovaný popis">
            <a:extLst>
              <a:ext uri="{FF2B5EF4-FFF2-40B4-BE49-F238E27FC236}">
                <a16:creationId xmlns:a16="http://schemas.microsoft.com/office/drawing/2014/main" id="{06CDD5FA-BD4F-2FA0-1A69-BD5CD8F8B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67" y="19242"/>
            <a:ext cx="4853012" cy="6838758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BD137ECE-3DB5-2515-FC43-7913744CD509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30</a:t>
            </a:fld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5091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81969-D1D4-376A-B590-057AA6EBB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Plugin – </a:t>
            </a:r>
            <a:r>
              <a:rPr lang="sk-SK" dirty="0" err="1"/>
              <a:t>main</a:t>
            </a:r>
            <a:r>
              <a:rPr lang="sk-SK" dirty="0"/>
              <a:t> </a:t>
            </a:r>
            <a:r>
              <a:rPr lang="sk-SK" dirty="0" err="1"/>
              <a:t>driver</a:t>
            </a:r>
            <a:endParaRPr lang="sk-SK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81081088-BD0E-1275-4C60-E9F61EF1E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7220"/>
            <a:ext cx="6419922" cy="4351338"/>
          </a:xfrm>
        </p:spPr>
        <p:txBody>
          <a:bodyPr/>
          <a:lstStyle/>
          <a:p>
            <a:r>
              <a:rPr lang="sk-SK" dirty="0"/>
              <a:t>Stavový automat</a:t>
            </a:r>
          </a:p>
        </p:txBody>
      </p:sp>
      <p:pic>
        <p:nvPicPr>
          <p:cNvPr id="6" name="Obrázok 5" descr="Obrázok, na ktorom je text, diagram, snímka obrazovky, rad&#10;&#10;Automaticky generovaný popis">
            <a:extLst>
              <a:ext uri="{FF2B5EF4-FFF2-40B4-BE49-F238E27FC236}">
                <a16:creationId xmlns:a16="http://schemas.microsoft.com/office/drawing/2014/main" id="{8862DD66-1EB8-5AA8-78C0-9770668AF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3" b="96402" l="1087" r="97050">
                        <a14:foregroundMark x1="70497" y1="19697" x2="70497" y2="19697"/>
                        <a14:foregroundMark x1="64441" y1="55303" x2="64441" y2="55303"/>
                        <a14:foregroundMark x1="1087" y1="16477" x2="28416" y2="31250"/>
                        <a14:foregroundMark x1="28416" y1="31250" x2="42857" y2="35606"/>
                        <a14:foregroundMark x1="5738" y1="15316" x2="3416" y2="70644"/>
                        <a14:foregroundMark x1="776" y1="16477" x2="5745" y2="90341"/>
                        <a14:foregroundMark x1="5745" y1="90341" x2="15994" y2="98295"/>
                        <a14:foregroundMark x1="15994" y1="98295" x2="25000" y2="99432"/>
                        <a14:foregroundMark x1="25000" y1="99432" x2="89907" y2="95644"/>
                        <a14:foregroundMark x1="89907" y1="95644" x2="99224" y2="82765"/>
                        <a14:foregroundMark x1="99224" y1="82765" x2="93634" y2="8712"/>
                        <a14:foregroundMark x1="93634" y1="8712" x2="79658" y2="758"/>
                        <a14:foregroundMark x1="79658" y1="758" x2="33075" y2="2273"/>
                        <a14:foregroundMark x1="19315" y1="11476" x2="19176" y2="11569"/>
                        <a14:foregroundMark x1="33075" y1="2273" x2="32445" y2="2694"/>
                        <a14:foregroundMark x1="6594" y1="15228" x2="3416" y2="16098"/>
                        <a14:foregroundMark x1="3416" y1="16098" x2="1398" y2="28598"/>
                        <a14:foregroundMark x1="1398" y1="28598" x2="3416" y2="69508"/>
                        <a14:foregroundMark x1="3416" y1="69508" x2="1863" y2="55492"/>
                        <a14:foregroundMark x1="1863" y1="55492" x2="42702" y2="4167"/>
                        <a14:foregroundMark x1="42702" y1="4167" x2="32625" y2="2924"/>
                        <a14:foregroundMark x1="28882" y1="7955" x2="26321" y2="8799"/>
                        <a14:foregroundMark x1="9429" y1="15529" x2="5435" y2="18939"/>
                        <a14:foregroundMark x1="5435" y1="18939" x2="2484" y2="27083"/>
                        <a14:foregroundMark x1="2484" y1="27083" x2="8075" y2="50379"/>
                        <a14:foregroundMark x1="8075" y1="50379" x2="42236" y2="48864"/>
                        <a14:foregroundMark x1="42236" y1="48864" x2="49845" y2="21402"/>
                        <a14:foregroundMark x1="49845" y1="21402" x2="42702" y2="8144"/>
                        <a14:foregroundMark x1="42702" y1="8144" x2="32609" y2="9091"/>
                        <a14:foregroundMark x1="32609" y1="9091" x2="20342" y2="15909"/>
                        <a14:foregroundMark x1="42857" y1="28220" x2="13199" y2="49811"/>
                        <a14:foregroundMark x1="48137" y1="16856" x2="29503" y2="18750"/>
                        <a14:foregroundMark x1="31211" y1="13826" x2="30590" y2="15152"/>
                        <a14:foregroundMark x1="7298" y1="34091" x2="32143" y2="16667"/>
                        <a14:foregroundMark x1="32143" y1="16667" x2="41615" y2="16288"/>
                        <a14:foregroundMark x1="41615" y1="16288" x2="33075" y2="52652"/>
                        <a14:foregroundMark x1="16304" y1="50568" x2="3261" y2="94508"/>
                        <a14:foregroundMark x1="3261" y1="94508" x2="57298" y2="82955"/>
                        <a14:foregroundMark x1="57298" y1="82955" x2="64441" y2="58523"/>
                        <a14:foregroundMark x1="64441" y1="58523" x2="32919" y2="57386"/>
                        <a14:foregroundMark x1="32919" y1="57386" x2="32298" y2="58333"/>
                        <a14:foregroundMark x1="67547" y1="6818" x2="78416" y2="21212"/>
                        <a14:foregroundMark x1="78416" y1="21212" x2="86025" y2="48864"/>
                        <a14:foregroundMark x1="86025" y1="48864" x2="86180" y2="51515"/>
                        <a14:foregroundMark x1="52329" y1="29735" x2="87422" y2="56439"/>
                        <a14:foregroundMark x1="87422" y1="56439" x2="87888" y2="57197"/>
                        <a14:foregroundMark x1="84472" y1="45644" x2="95807" y2="21212"/>
                        <a14:foregroundMark x1="18478" y1="40152" x2="69410" y2="90530"/>
                        <a14:foregroundMark x1="8851" y1="52652" x2="57609" y2="96402"/>
                        <a14:foregroundMark x1="9783" y1="76136" x2="37888" y2="76326"/>
                        <a14:foregroundMark x1="37888" y1="76326" x2="71273" y2="71970"/>
                        <a14:foregroundMark x1="71273" y1="71970" x2="87733" y2="79735"/>
                        <a14:foregroundMark x1="87733" y1="79735" x2="95031" y2="73295"/>
                        <a14:foregroundMark x1="95031" y1="73295" x2="93789" y2="42992"/>
                        <a14:foregroundMark x1="93789" y1="42992" x2="82919" y2="25379"/>
                        <a14:foregroundMark x1="82919" y1="25379" x2="51708" y2="31250"/>
                        <a14:foregroundMark x1="51708" y1="31250" x2="40683" y2="54924"/>
                        <a14:foregroundMark x1="40683" y1="54924" x2="40528" y2="58902"/>
                        <a14:foregroundMark x1="38199" y1="42235" x2="77950" y2="82197"/>
                        <a14:foregroundMark x1="77950" y1="82197" x2="82453" y2="89394"/>
                        <a14:foregroundMark x1="82453" y1="89394" x2="87267" y2="82955"/>
                        <a14:foregroundMark x1="87267" y1="82955" x2="81832" y2="64015"/>
                        <a14:foregroundMark x1="81832" y1="64015" x2="79348" y2="60985"/>
                        <a14:foregroundMark x1="65683" y1="88826" x2="77795" y2="62121"/>
                        <a14:foregroundMark x1="77795" y1="62121" x2="67391" y2="43939"/>
                        <a14:foregroundMark x1="67391" y1="43939" x2="50466" y2="43750"/>
                        <a14:foregroundMark x1="50466" y1="43750" x2="79814" y2="81250"/>
                        <a14:foregroundMark x1="79814" y1="81250" x2="79658" y2="81629"/>
                        <a14:foregroundMark x1="94876" y1="94318" x2="97050" y2="76894"/>
                        <a14:foregroundMark x1="97050" y1="76894" x2="92236" y2="27652"/>
                        <a14:foregroundMark x1="92236" y1="27652" x2="85714" y2="13636"/>
                        <a14:foregroundMark x1="85714" y1="13636" x2="64130" y2="11742"/>
                        <a14:foregroundMark x1="64130" y1="11742" x2="56832" y2="27083"/>
                        <a14:foregroundMark x1="56832" y1="27083" x2="69099" y2="48674"/>
                        <a14:foregroundMark x1="69099" y1="48674" x2="70497" y2="68561"/>
                        <a14:foregroundMark x1="70497" y1="68561" x2="76087" y2="46402"/>
                        <a14:foregroundMark x1="76087" y1="46402" x2="69565" y2="27083"/>
                        <a14:foregroundMark x1="69565" y1="27083" x2="65994" y2="21970"/>
                        <a14:foregroundMark x1="76708" y1="48485" x2="77329" y2="60227"/>
                        <a14:foregroundMark x1="77329" y1="60227" x2="52795" y2="80303"/>
                        <a14:foregroundMark x1="52795" y1="80303" x2="40217" y2="70265"/>
                        <a14:foregroundMark x1="40217" y1="70265" x2="73292" y2="75947"/>
                        <a14:foregroundMark x1="73292" y1="75947" x2="78727" y2="68939"/>
                        <a14:foregroundMark x1="78727" y1="68939" x2="40683" y2="69886"/>
                        <a14:foregroundMark x1="40683" y1="69886" x2="84006" y2="79735"/>
                        <a14:foregroundMark x1="84006" y1="79735" x2="50776" y2="73674"/>
                        <a14:foregroundMark x1="50776" y1="73674" x2="85248" y2="71970"/>
                        <a14:foregroundMark x1="85248" y1="71970" x2="85404" y2="71970"/>
                        <a14:foregroundMark x1="81832" y1="60606" x2="82143" y2="84659"/>
                        <a14:foregroundMark x1="82143" y1="84659" x2="82143" y2="84470"/>
                        <a14:foregroundMark x1="81211" y1="56250" x2="79658" y2="85985"/>
                        <a14:foregroundMark x1="79658" y1="85985" x2="80435" y2="90909"/>
                        <a14:foregroundMark x1="9317" y1="23864" x2="20807" y2="20265"/>
                        <a14:foregroundMark x1="20807" y1="20265" x2="7143" y2="16667"/>
                        <a14:foregroundMark x1="7143" y1="16667" x2="18012" y2="29924"/>
                        <a14:foregroundMark x1="18012" y1="29924" x2="30280" y2="25379"/>
                        <a14:foregroundMark x1="30280" y1="25379" x2="24689" y2="18561"/>
                        <a14:foregroundMark x1="24689" y1="18561" x2="24845" y2="18371"/>
                        <a14:foregroundMark x1="24534" y1="13068" x2="30124" y2="6061"/>
                        <a14:foregroundMark x1="30124" y1="6061" x2="32609" y2="11364"/>
                        <a14:backgroundMark x1="24379" y1="758" x2="19565" y2="7008"/>
                        <a14:backgroundMark x1="19565" y1="7008" x2="10870" y2="13068"/>
                        <a14:backgroundMark x1="10870" y1="13068" x2="155" y2="11932"/>
                        <a14:backgroundMark x1="155" y1="11932" x2="2640" y2="379"/>
                        <a14:backgroundMark x1="2640" y1="379" x2="31522" y2="1515"/>
                        <a14:backgroundMark x1="31522" y1="1515" x2="18634" y2="10606"/>
                        <a14:backgroundMark x1="18634" y1="10606" x2="1398" y2="1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50" y="611657"/>
            <a:ext cx="7173304" cy="5881218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DE672767-05DD-8615-8053-B5EC3D729E69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31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69111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265BF-D0CF-818D-C9C7-819A1E40D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Detekcia laserového lúča v obraze - výkon</a:t>
            </a:r>
          </a:p>
        </p:txBody>
      </p:sp>
      <p:pic>
        <p:nvPicPr>
          <p:cNvPr id="5" name="Zástupný objekt pre obsah 4" descr="Obrázok, na ktorom je text, snímka obrazovky, písmo&#10;&#10;Automaticky generovaný popis">
            <a:extLst>
              <a:ext uri="{FF2B5EF4-FFF2-40B4-BE49-F238E27FC236}">
                <a16:creationId xmlns:a16="http://schemas.microsoft.com/office/drawing/2014/main" id="{C8EC2C4C-59AD-3769-B49A-4BDA597FD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87" y="1811130"/>
            <a:ext cx="3281288" cy="2460966"/>
          </a:xfrm>
        </p:spPr>
      </p:pic>
      <p:pic>
        <p:nvPicPr>
          <p:cNvPr id="7" name="Obrázok 6" descr="Obrázok, na ktorom je text, snímka obrazovky, multimediálny softvér, grafický softvér&#10;&#10;Automaticky generovaný popis">
            <a:extLst>
              <a:ext uri="{FF2B5EF4-FFF2-40B4-BE49-F238E27FC236}">
                <a16:creationId xmlns:a16="http://schemas.microsoft.com/office/drawing/2014/main" id="{2BDDB0DE-8EE5-4F10-84B1-C372DFDC5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05117"/>
            <a:ext cx="6514322" cy="2460966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44E1364C-4B11-7900-A5FF-F7140AADB1E0}"/>
              </a:ext>
            </a:extLst>
          </p:cNvPr>
          <p:cNvSpPr txBox="1"/>
          <p:nvPr/>
        </p:nvSpPr>
        <p:spPr>
          <a:xfrm>
            <a:off x="838199" y="1343608"/>
            <a:ext cx="1001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 - Detekcia cez CPU; B – Detekcia cez GPU ; aplikácia beží na </a:t>
            </a:r>
            <a:r>
              <a:rPr lang="sk-SK" dirty="0" err="1"/>
              <a:t>iGPU</a:t>
            </a:r>
            <a:endParaRPr lang="sk-SK" dirty="0"/>
          </a:p>
        </p:txBody>
      </p:sp>
      <p:pic>
        <p:nvPicPr>
          <p:cNvPr id="12" name="Obrázok 11" descr="Obrázok, na ktorom je text, snímka obrazovky, multimediálny softvér, grafický softvér&#10;&#10;Automaticky generovaný popis">
            <a:extLst>
              <a:ext uri="{FF2B5EF4-FFF2-40B4-BE49-F238E27FC236}">
                <a16:creationId xmlns:a16="http://schemas.microsoft.com/office/drawing/2014/main" id="{6DAAEEFF-7FA1-B37F-708C-72C6D521F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358260"/>
            <a:ext cx="6514322" cy="2460966"/>
          </a:xfrm>
          <a:prstGeom prst="rect">
            <a:avLst/>
          </a:prstGeom>
        </p:spPr>
      </p:pic>
      <p:pic>
        <p:nvPicPr>
          <p:cNvPr id="14" name="Obrázok 13" descr="Obrázok, na ktorom je text, snímka obrazovky, písmo&#10;&#10;Automaticky generovaný popis">
            <a:extLst>
              <a:ext uri="{FF2B5EF4-FFF2-40B4-BE49-F238E27FC236}">
                <a16:creationId xmlns:a16="http://schemas.microsoft.com/office/drawing/2014/main" id="{A8998145-2B51-D44C-9599-7B8DA3ACB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87" y="4358260"/>
            <a:ext cx="3281288" cy="2460966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52010486-2F20-BEC0-3B2C-A9344BDD5A6A}"/>
              </a:ext>
            </a:extLst>
          </p:cNvPr>
          <p:cNvSpPr txBox="1"/>
          <p:nvPr/>
        </p:nvSpPr>
        <p:spPr>
          <a:xfrm>
            <a:off x="269808" y="2758757"/>
            <a:ext cx="46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(A)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6F68E3A0-44DE-0303-62B4-D51F31298D84}"/>
              </a:ext>
            </a:extLst>
          </p:cNvPr>
          <p:cNvSpPr txBox="1"/>
          <p:nvPr/>
        </p:nvSpPr>
        <p:spPr>
          <a:xfrm>
            <a:off x="239697" y="5404077"/>
            <a:ext cx="46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(B)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52086A25-10BA-AED5-0E57-DFAE12D6FE48}"/>
              </a:ext>
            </a:extLst>
          </p:cNvPr>
          <p:cNvSpPr/>
          <p:nvPr/>
        </p:nvSpPr>
        <p:spPr>
          <a:xfrm>
            <a:off x="1961965" y="2024109"/>
            <a:ext cx="5601810" cy="1171852"/>
          </a:xfrm>
          <a:prstGeom prst="rect">
            <a:avLst/>
          </a:pr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2D4AFAC9-7AD8-EDB8-9BA9-90A1AF068D3A}"/>
              </a:ext>
            </a:extLst>
          </p:cNvPr>
          <p:cNvSpPr/>
          <p:nvPr/>
        </p:nvSpPr>
        <p:spPr>
          <a:xfrm>
            <a:off x="9456198" y="2554284"/>
            <a:ext cx="1395304" cy="401979"/>
          </a:xfrm>
          <a:prstGeom prst="rect">
            <a:avLst/>
          </a:pr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94433C34-445F-9E4B-EA95-4194FF04A3E8}"/>
              </a:ext>
            </a:extLst>
          </p:cNvPr>
          <p:cNvSpPr/>
          <p:nvPr/>
        </p:nvSpPr>
        <p:spPr>
          <a:xfrm>
            <a:off x="1961965" y="4601557"/>
            <a:ext cx="5601810" cy="1171852"/>
          </a:xfrm>
          <a:prstGeom prst="rect">
            <a:avLst/>
          </a:pr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357E4812-F394-4B60-E04F-481182C97606}"/>
              </a:ext>
            </a:extLst>
          </p:cNvPr>
          <p:cNvSpPr/>
          <p:nvPr/>
        </p:nvSpPr>
        <p:spPr>
          <a:xfrm>
            <a:off x="9456198" y="5131732"/>
            <a:ext cx="1395304" cy="401979"/>
          </a:xfrm>
          <a:prstGeom prst="rect">
            <a:avLst/>
          </a:pr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3B7C9E42-7F85-CE8C-8F5D-6AE1CE69EE09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32</a:t>
            </a:fld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701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D78270-E415-4F33-BB1F-A476945E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Kalibrácia a transformácia súradníc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99D59E-A4A3-71BA-F78B-B0280A2B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57078" cy="4351338"/>
          </a:xfrm>
        </p:spPr>
        <p:txBody>
          <a:bodyPr/>
          <a:lstStyle/>
          <a:p>
            <a:r>
              <a:rPr lang="sk-SK" dirty="0"/>
              <a:t>Pomocou 2 bodov</a:t>
            </a:r>
          </a:p>
          <a:p>
            <a:r>
              <a:rPr lang="sk-SK" dirty="0"/>
              <a:t>Jednoduchá transformácia súradníc</a:t>
            </a:r>
          </a:p>
        </p:txBody>
      </p:sp>
      <p:pic>
        <p:nvPicPr>
          <p:cNvPr id="5" name="Obrázok 4" descr="Obrázok, na ktorom je text, diagram, rad, vývoj&#10;&#10;Automaticky generovaný popis">
            <a:extLst>
              <a:ext uri="{FF2B5EF4-FFF2-40B4-BE49-F238E27FC236}">
                <a16:creationId xmlns:a16="http://schemas.microsoft.com/office/drawing/2014/main" id="{81C015E3-4480-9181-C8BE-A1A7F5674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7" t="12589" r="12785" b="12289"/>
          <a:stretch/>
        </p:blipFill>
        <p:spPr>
          <a:xfrm>
            <a:off x="5063441" y="1825625"/>
            <a:ext cx="6848669" cy="4525014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35F1C8D3-ADE2-C361-FDFD-FCCCF4137115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33</a:t>
            </a:fld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6494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D78270-E415-4F33-BB1F-A476945E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Kalibrácia a transformácia súradníc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99D59E-A4A3-71BA-F78B-B0280A2B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/>
          <a:lstStyle/>
          <a:p>
            <a:r>
              <a:rPr lang="sk-SK" dirty="0"/>
              <a:t>Pomocou 4 bodov</a:t>
            </a:r>
          </a:p>
          <a:p>
            <a:r>
              <a:rPr lang="sk-SK" dirty="0"/>
              <a:t>Lineárna transformácia súradníc</a:t>
            </a:r>
          </a:p>
        </p:txBody>
      </p:sp>
      <p:pic>
        <p:nvPicPr>
          <p:cNvPr id="6" name="Obrázok 5" descr="Obrázok, na ktorom je text, rad, diagram, vývoj&#10;&#10;Automaticky generovaný popis">
            <a:extLst>
              <a:ext uri="{FF2B5EF4-FFF2-40B4-BE49-F238E27FC236}">
                <a16:creationId xmlns:a16="http://schemas.microsoft.com/office/drawing/2014/main" id="{3A36D5A2-FFB8-D1D6-AF75-2170097FD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85" y="2295448"/>
            <a:ext cx="6986727" cy="3881515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F06228F7-965C-2B6A-1E35-C9670CC19564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34</a:t>
            </a:fld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6382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D78270-E415-4F33-BB1F-A476945E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Kalibrácia a transformácia súradníc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99D59E-A4A3-71BA-F78B-B0280A2B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/>
          <a:lstStyle/>
          <a:p>
            <a:r>
              <a:rPr lang="sk-SK" dirty="0"/>
              <a:t>Pomocou 4 bodov</a:t>
            </a:r>
          </a:p>
          <a:p>
            <a:r>
              <a:rPr lang="sk-SK" dirty="0"/>
              <a:t>Nelineárna transformácia súradníc</a:t>
            </a:r>
          </a:p>
        </p:txBody>
      </p:sp>
      <p:pic>
        <p:nvPicPr>
          <p:cNvPr id="6" name="Obrázok 5" descr="Obrázok, na ktorom je text, rad, diagram, vývoj&#10;&#10;Automaticky generovaný popis">
            <a:extLst>
              <a:ext uri="{FF2B5EF4-FFF2-40B4-BE49-F238E27FC236}">
                <a16:creationId xmlns:a16="http://schemas.microsoft.com/office/drawing/2014/main" id="{3A36D5A2-FFB8-D1D6-AF75-2170097FD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85" y="2295448"/>
            <a:ext cx="6986727" cy="3881515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4010600B-475B-DB6E-B6E5-CB70279F13CA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35</a:t>
            </a:fld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028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CD94D-B73A-6D77-5ADD-89B8A856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925793"/>
          </a:xfrm>
        </p:spPr>
        <p:txBody>
          <a:bodyPr/>
          <a:lstStyle/>
          <a:p>
            <a:r>
              <a:rPr lang="sk-SK" dirty="0"/>
              <a:t>Vyhodnotenie presnosti transformácii – ukážka</a:t>
            </a:r>
          </a:p>
        </p:txBody>
      </p:sp>
      <p:pic>
        <p:nvPicPr>
          <p:cNvPr id="5" name="Zástupný objekt pre obsah 4" descr="Obrázok, na ktorom je snímka obrazovky, text, štvorec&#10;&#10;Automaticky generovaný popis">
            <a:extLst>
              <a:ext uri="{FF2B5EF4-FFF2-40B4-BE49-F238E27FC236}">
                <a16:creationId xmlns:a16="http://schemas.microsoft.com/office/drawing/2014/main" id="{D3BF821C-941D-228C-AD22-09AADF55C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76" y="1825625"/>
            <a:ext cx="5801784" cy="4351338"/>
          </a:xfrm>
        </p:spPr>
      </p:pic>
      <p:pic>
        <p:nvPicPr>
          <p:cNvPr id="7" name="Obrázok 6" descr="Obrázok, na ktorom je snímka obrazovky, text, štvorec&#10;&#10;Automaticky generovaný popis">
            <a:extLst>
              <a:ext uri="{FF2B5EF4-FFF2-40B4-BE49-F238E27FC236}">
                <a16:creationId xmlns:a16="http://schemas.microsoft.com/office/drawing/2014/main" id="{01AF9C58-A38D-A0F6-41DA-D5284B941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2" y="1825625"/>
            <a:ext cx="5801784" cy="4351338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6C520964-51D1-B43B-A17A-995E82442EC3}"/>
              </a:ext>
            </a:extLst>
          </p:cNvPr>
          <p:cNvSpPr txBox="1"/>
          <p:nvPr/>
        </p:nvSpPr>
        <p:spPr>
          <a:xfrm>
            <a:off x="2581836" y="6296399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d = 0.5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90ACCE8C-8251-3E02-0162-9B6BCC795461}"/>
              </a:ext>
            </a:extLst>
          </p:cNvPr>
          <p:cNvSpPr txBox="1"/>
          <p:nvPr/>
        </p:nvSpPr>
        <p:spPr>
          <a:xfrm>
            <a:off x="8480612" y="6311900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d = 0.9</a:t>
            </a:r>
          </a:p>
        </p:txBody>
      </p:sp>
      <p:sp>
        <p:nvSpPr>
          <p:cNvPr id="10" name="Zástupný objekt pre obsah 2">
            <a:extLst>
              <a:ext uri="{FF2B5EF4-FFF2-40B4-BE49-F238E27FC236}">
                <a16:creationId xmlns:a16="http://schemas.microsoft.com/office/drawing/2014/main" id="{00854429-7A6F-5CAD-3A60-7309364FDD48}"/>
              </a:ext>
            </a:extLst>
          </p:cNvPr>
          <p:cNvSpPr txBox="1">
            <a:spLocks/>
          </p:cNvSpPr>
          <p:nvPr/>
        </p:nvSpPr>
        <p:spPr>
          <a:xfrm>
            <a:off x="840442" y="1302778"/>
            <a:ext cx="10295966" cy="597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Nelineárna transformácia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3099081-9A17-FE0B-757F-249707A62236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36</a:t>
            </a:fld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9353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AF9BE1-E03A-42DE-5EFF-DAE349FA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Ciele práce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F4862E0-06D9-6C4F-57BF-A2275B4EA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sk-SK" b="0" i="0" u="none" strike="noStrike" baseline="0" dirty="0"/>
              <a:t>1. vyvinúť plugin implementujúci podporu laserovej pištole do hern</a:t>
            </a:r>
            <a:r>
              <a:rPr lang="sk-SK" dirty="0"/>
              <a:t>ého </a:t>
            </a:r>
            <a:r>
              <a:rPr lang="sk-SK" dirty="0" err="1"/>
              <a:t>engine</a:t>
            </a:r>
            <a:r>
              <a:rPr lang="sk-SK" dirty="0"/>
              <a:t> </a:t>
            </a:r>
            <a:r>
              <a:rPr lang="sk-SK" dirty="0" err="1"/>
              <a:t>Unity</a:t>
            </a:r>
            <a:endParaRPr lang="sk-SK" b="0" i="0" u="none" strike="noStrike" baseline="0" dirty="0"/>
          </a:p>
          <a:p>
            <a:pPr marL="0" indent="0" algn="l">
              <a:buNone/>
            </a:pPr>
            <a:endParaRPr lang="sk-SK" b="0" i="0" u="none" strike="noStrike" baseline="0" dirty="0"/>
          </a:p>
          <a:p>
            <a:pPr algn="l"/>
            <a:r>
              <a:rPr lang="sk-SK" b="0" i="0" u="none" strike="noStrike" baseline="0" dirty="0"/>
              <a:t>2. vyskúšať ho v jednoduchej počítačovej hre, ktorú si sami navrhneme</a:t>
            </a:r>
            <a:endParaRPr lang="sk-SK" sz="4000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943A5B91-F39C-1A3B-DF5E-10718AE85F4D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4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3843732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D9758A-2304-2F88-CBA3-F5F08611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Použité technológie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04F8D6-5618-2D39-4503-6EF9D048B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Unity</a:t>
            </a:r>
            <a:r>
              <a:rPr lang="sk-SK" dirty="0"/>
              <a:t> – game </a:t>
            </a:r>
            <a:r>
              <a:rPr lang="sk-SK" dirty="0" err="1"/>
              <a:t>engine</a:t>
            </a:r>
            <a:endParaRPr lang="sk-SK" dirty="0"/>
          </a:p>
          <a:p>
            <a:r>
              <a:rPr lang="sk-SK" dirty="0"/>
              <a:t>C#</a:t>
            </a:r>
          </a:p>
          <a:p>
            <a:r>
              <a:rPr lang="sk-SK" dirty="0"/>
              <a:t>HLSL (</a:t>
            </a:r>
            <a:r>
              <a:rPr lang="sk-SK" dirty="0" err="1"/>
              <a:t>High</a:t>
            </a:r>
            <a:r>
              <a:rPr lang="sk-SK" dirty="0"/>
              <a:t>-Level </a:t>
            </a:r>
            <a:r>
              <a:rPr lang="sk-SK" dirty="0" err="1"/>
              <a:t>shader</a:t>
            </a:r>
            <a:r>
              <a:rPr lang="sk-SK" dirty="0"/>
              <a:t> </a:t>
            </a:r>
            <a:r>
              <a:rPr lang="sk-SK" dirty="0" err="1"/>
              <a:t>language</a:t>
            </a:r>
            <a:r>
              <a:rPr lang="sk-SK" dirty="0"/>
              <a:t>)</a:t>
            </a:r>
          </a:p>
          <a:p>
            <a:r>
              <a:rPr lang="sk-SK" dirty="0"/>
              <a:t>Git - VCS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D62A6FE-37A4-F2B0-1EAB-0A0D185AA347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5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352342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AC2901-162B-3615-253D-0EA47D533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Schéma použitia</a:t>
            </a:r>
          </a:p>
        </p:txBody>
      </p:sp>
      <p:pic>
        <p:nvPicPr>
          <p:cNvPr id="4" name="Obrázok 3" descr="Všeobecný abstraktný pohľad na plugin">
            <a:extLst>
              <a:ext uri="{FF2B5EF4-FFF2-40B4-BE49-F238E27FC236}">
                <a16:creationId xmlns:a16="http://schemas.microsoft.com/office/drawing/2014/main" id="{5ABDADCC-736A-DB06-63FA-76E905047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39" y="1690688"/>
            <a:ext cx="8798767" cy="4949307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4A7B4FE-1029-8478-AC06-8A8B67CDC2CF}"/>
              </a:ext>
            </a:extLst>
          </p:cNvPr>
          <p:cNvSpPr txBox="1"/>
          <p:nvPr/>
        </p:nvSpPr>
        <p:spPr>
          <a:xfrm>
            <a:off x="10416467" y="6476260"/>
            <a:ext cx="177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6</a:t>
            </a:fld>
            <a:r>
              <a:rPr lang="sk-SK" dirty="0"/>
              <a:t> / 26</a:t>
            </a:r>
          </a:p>
        </p:txBody>
      </p: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0DCE7BD3-C52F-F7DA-8350-C1E7F18BCAC3}"/>
              </a:ext>
            </a:extLst>
          </p:cNvPr>
          <p:cNvCxnSpPr/>
          <p:nvPr/>
        </p:nvCxnSpPr>
        <p:spPr>
          <a:xfrm>
            <a:off x="2787588" y="6125592"/>
            <a:ext cx="0" cy="3506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Rovná spojnica 20">
            <a:extLst>
              <a:ext uri="{FF2B5EF4-FFF2-40B4-BE49-F238E27FC236}">
                <a16:creationId xmlns:a16="http://schemas.microsoft.com/office/drawing/2014/main" id="{01D8F063-EB80-CA3B-62D7-7B28AB086CBC}"/>
              </a:ext>
            </a:extLst>
          </p:cNvPr>
          <p:cNvCxnSpPr>
            <a:cxnSpLocks/>
          </p:cNvCxnSpPr>
          <p:nvPr/>
        </p:nvCxnSpPr>
        <p:spPr>
          <a:xfrm flipH="1">
            <a:off x="2787588" y="6476260"/>
            <a:ext cx="485608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Rovná spojnica 23">
            <a:extLst>
              <a:ext uri="{FF2B5EF4-FFF2-40B4-BE49-F238E27FC236}">
                <a16:creationId xmlns:a16="http://schemas.microsoft.com/office/drawing/2014/main" id="{D538CB6F-873B-F489-FB9C-87953550A310}"/>
              </a:ext>
            </a:extLst>
          </p:cNvPr>
          <p:cNvCxnSpPr>
            <a:cxnSpLocks/>
          </p:cNvCxnSpPr>
          <p:nvPr/>
        </p:nvCxnSpPr>
        <p:spPr>
          <a:xfrm>
            <a:off x="7645153" y="5761608"/>
            <a:ext cx="0" cy="7146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Rovná spojnica 25">
            <a:extLst>
              <a:ext uri="{FF2B5EF4-FFF2-40B4-BE49-F238E27FC236}">
                <a16:creationId xmlns:a16="http://schemas.microsoft.com/office/drawing/2014/main" id="{9AD7ECA0-9FCC-52DF-BCFA-39CA05C2F774}"/>
              </a:ext>
            </a:extLst>
          </p:cNvPr>
          <p:cNvCxnSpPr>
            <a:cxnSpLocks/>
          </p:cNvCxnSpPr>
          <p:nvPr/>
        </p:nvCxnSpPr>
        <p:spPr>
          <a:xfrm>
            <a:off x="5869619" y="5987248"/>
            <a:ext cx="0" cy="20936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Rovná spojnica 27">
            <a:extLst>
              <a:ext uri="{FF2B5EF4-FFF2-40B4-BE49-F238E27FC236}">
                <a16:creationId xmlns:a16="http://schemas.microsoft.com/office/drawing/2014/main" id="{43294335-12B6-5973-8A9D-84D79911D6A0}"/>
              </a:ext>
            </a:extLst>
          </p:cNvPr>
          <p:cNvCxnSpPr>
            <a:cxnSpLocks/>
          </p:cNvCxnSpPr>
          <p:nvPr/>
        </p:nvCxnSpPr>
        <p:spPr>
          <a:xfrm flipH="1">
            <a:off x="5869619" y="6196614"/>
            <a:ext cx="1676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Rovná spojnica 34">
            <a:extLst>
              <a:ext uri="{FF2B5EF4-FFF2-40B4-BE49-F238E27FC236}">
                <a16:creationId xmlns:a16="http://schemas.microsoft.com/office/drawing/2014/main" id="{60FECC69-04A9-89B4-F7EA-F41C111C72C8}"/>
              </a:ext>
            </a:extLst>
          </p:cNvPr>
          <p:cNvCxnSpPr>
            <a:cxnSpLocks/>
          </p:cNvCxnSpPr>
          <p:nvPr/>
        </p:nvCxnSpPr>
        <p:spPr>
          <a:xfrm>
            <a:off x="7538621" y="5761608"/>
            <a:ext cx="0" cy="4350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879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>
            <a:extLst>
              <a:ext uri="{FF2B5EF4-FFF2-40B4-BE49-F238E27FC236}">
                <a16:creationId xmlns:a16="http://schemas.microsoft.com/office/drawing/2014/main" id="{FB610D33-734D-166A-220C-126BA7E262AE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/>
              <a:t>Implementácia a výsledky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424798AE-B88E-6D7B-3C41-0F9014E23FBF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7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228147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EE38B-8E01-157C-AE84-1A7FF4452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33" y="2766218"/>
            <a:ext cx="10515600" cy="1325563"/>
          </a:xfrm>
        </p:spPr>
        <p:txBody>
          <a:bodyPr/>
          <a:lstStyle/>
          <a:p>
            <a:pPr algn="ctr"/>
            <a:r>
              <a:rPr lang="sk-SK" dirty="0"/>
              <a:t>Problém nájdenia laserového lúča v obraze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F09AB7D-28ED-87B1-2851-4A2156C80083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8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531779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588C02-7D38-8CEC-F1E6-0BDCB23D2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Laser z pohľadu kamery –  </a:t>
            </a:r>
            <a:br>
              <a:rPr lang="sk-SK" dirty="0"/>
            </a:br>
            <a:r>
              <a:rPr lang="sk-SK" dirty="0"/>
              <a:t>bez / s polarizačnými filtrami</a:t>
            </a:r>
          </a:p>
        </p:txBody>
      </p:sp>
      <p:pic>
        <p:nvPicPr>
          <p:cNvPr id="4" name="Obrázok 3" descr="Obrázok, na ktorom je mesiac, nebo, kométa, exteriér&#10;&#10;Automaticky generovaný popis">
            <a:extLst>
              <a:ext uri="{FF2B5EF4-FFF2-40B4-BE49-F238E27FC236}">
                <a16:creationId xmlns:a16="http://schemas.microsoft.com/office/drawing/2014/main" id="{D56EDF0B-E380-C9A3-70A2-156A11822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94" y="1573935"/>
            <a:ext cx="4371362" cy="2461639"/>
          </a:xfrm>
          <a:prstGeom prst="rect">
            <a:avLst/>
          </a:prstGeom>
        </p:spPr>
      </p:pic>
      <p:pic>
        <p:nvPicPr>
          <p:cNvPr id="6" name="Obrázok 5" descr="Obrázok, na ktorom je šedá, hmla, čierny, nebo&#10;&#10;Automaticky generovaný popis">
            <a:extLst>
              <a:ext uri="{FF2B5EF4-FFF2-40B4-BE49-F238E27FC236}">
                <a16:creationId xmlns:a16="http://schemas.microsoft.com/office/drawing/2014/main" id="{3CDF2405-EDB6-1D72-572E-0FD4841F8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94" y="4302252"/>
            <a:ext cx="4371362" cy="2461639"/>
          </a:xfrm>
          <a:prstGeom prst="rect">
            <a:avLst/>
          </a:prstGeom>
        </p:spPr>
      </p:pic>
      <p:pic>
        <p:nvPicPr>
          <p:cNvPr id="15" name="Obrázok 14" descr="Obrázok, na ktorom je text, biela tabuľa, hmla&#10;&#10;Automaticky generovaný popis">
            <a:extLst>
              <a:ext uri="{FF2B5EF4-FFF2-40B4-BE49-F238E27FC236}">
                <a16:creationId xmlns:a16="http://schemas.microsoft.com/office/drawing/2014/main" id="{E207641E-BC60-A197-41B9-50D0E5066C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59" y="1573935"/>
            <a:ext cx="4371363" cy="2461639"/>
          </a:xfrm>
          <a:prstGeom prst="rect">
            <a:avLst/>
          </a:prstGeom>
        </p:spPr>
      </p:pic>
      <p:pic>
        <p:nvPicPr>
          <p:cNvPr id="16" name="Obrázok 15" descr="Obrázok, na ktorom je text, biela tabuľa, hmla&#10;&#10;Automaticky generovaný popis">
            <a:extLst>
              <a:ext uri="{FF2B5EF4-FFF2-40B4-BE49-F238E27FC236}">
                <a16:creationId xmlns:a16="http://schemas.microsoft.com/office/drawing/2014/main" id="{14929630-8399-A0E7-31B6-199952FA37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59" y="4302252"/>
            <a:ext cx="4371363" cy="2461639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9C7C624A-6D04-8427-4047-9084BE8BD2CE}"/>
              </a:ext>
            </a:extLst>
          </p:cNvPr>
          <p:cNvSpPr txBox="1"/>
          <p:nvPr/>
        </p:nvSpPr>
        <p:spPr>
          <a:xfrm>
            <a:off x="10416467" y="6476260"/>
            <a:ext cx="17755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219F50-166F-4D29-8C84-593F8F918036}" type="slidenum">
              <a:rPr lang="sk-SK" smtClean="0"/>
              <a:pPr algn="r"/>
              <a:t>9</a:t>
            </a:fld>
            <a:r>
              <a:rPr lang="sk-SK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1959695063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1022</Words>
  <Application>Microsoft Office PowerPoint</Application>
  <PresentationFormat>Širokouhlá</PresentationFormat>
  <Paragraphs>217</Paragraphs>
  <Slides>36</Slides>
  <Notes>25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Motív Office</vt:lpstr>
      <vt:lpstr>Plugin pre Unity implementujúci podporu laserovej pištole</vt:lpstr>
      <vt:lpstr>Obsah</vt:lpstr>
      <vt:lpstr>Motivácia</vt:lpstr>
      <vt:lpstr>Ciele práce</vt:lpstr>
      <vt:lpstr>Použité technológie</vt:lpstr>
      <vt:lpstr>Schéma použitia</vt:lpstr>
      <vt:lpstr>Prezentácia programu PowerPoint</vt:lpstr>
      <vt:lpstr>Problém nájdenia laserového lúča v obraze</vt:lpstr>
      <vt:lpstr>Laser z pohľadu kamery –   bez / s polarizačnými filtrami</vt:lpstr>
      <vt:lpstr>Laser z pohľadu kamery –   bez / s polarizačnými filtrami</vt:lpstr>
      <vt:lpstr>Upevnenie polarizačných filtrov na kameru - 2 verzie</vt:lpstr>
      <vt:lpstr>Problém detekcie laserového lúča v obraze</vt:lpstr>
      <vt:lpstr>Detekcia laserového lúča v obraze</vt:lpstr>
      <vt:lpstr>Detekcia laserového lúča v obraze - výkon</vt:lpstr>
      <vt:lpstr>Kalibrácia a transformácia súradníc</vt:lpstr>
      <vt:lpstr>Vyhodnotenie presnosti transformácii - nástroj</vt:lpstr>
      <vt:lpstr>Vyhodnotenie presnosti transformácii –  rôzne scenáre</vt:lpstr>
      <vt:lpstr>Vyhodnotenie presnosti transformácii – výsledky</vt:lpstr>
      <vt:lpstr>Simulácia kliknutia</vt:lpstr>
      <vt:lpstr>Plugin – integrácia do existujúcej aplikácie</vt:lpstr>
      <vt:lpstr>Zhrnutie</vt:lpstr>
      <vt:lpstr>Zhrnutie</vt:lpstr>
      <vt:lpstr>Využitie, prínosy</vt:lpstr>
      <vt:lpstr>Prezentácia programu PowerPoint</vt:lpstr>
      <vt:lpstr>Zdrojový kód</vt:lpstr>
      <vt:lpstr>Prezentácia programu PowerPoint</vt:lpstr>
      <vt:lpstr> Čo by sa muselo v systéme zmeniť, aby bol rozšíriteľný pre dvoch hráčov?</vt:lpstr>
      <vt:lpstr>Dodatočne informácie</vt:lpstr>
      <vt:lpstr>Upevnenie polarizačných filtrov na kameru</vt:lpstr>
      <vt:lpstr>Plugin</vt:lpstr>
      <vt:lpstr>Plugin – main driver</vt:lpstr>
      <vt:lpstr>Detekcia laserového lúča v obraze - výkon</vt:lpstr>
      <vt:lpstr>Kalibrácia a transformácia súradníc</vt:lpstr>
      <vt:lpstr>Kalibrácia a transformácia súradníc</vt:lpstr>
      <vt:lpstr>Kalibrácia a transformácia súradníc</vt:lpstr>
      <vt:lpstr>Vyhodnotenie presnosti transformácii – ukážka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Kica Marián</dc:creator>
  <cp:lastModifiedBy>Kica Marián</cp:lastModifiedBy>
  <cp:revision>121</cp:revision>
  <dcterms:created xsi:type="dcterms:W3CDTF">2023-06-07T17:45:27Z</dcterms:created>
  <dcterms:modified xsi:type="dcterms:W3CDTF">2023-06-17T17:45:39Z</dcterms:modified>
</cp:coreProperties>
</file>