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320" r:id="rId3"/>
    <p:sldId id="319" r:id="rId4"/>
    <p:sldId id="303" r:id="rId5"/>
    <p:sldId id="309" r:id="rId6"/>
    <p:sldId id="310" r:id="rId7"/>
    <p:sldId id="311" r:id="rId8"/>
    <p:sldId id="312" r:id="rId9"/>
    <p:sldId id="317" r:id="rId10"/>
    <p:sldId id="313" r:id="rId11"/>
    <p:sldId id="314" r:id="rId12"/>
    <p:sldId id="318" r:id="rId13"/>
    <p:sldId id="321" r:id="rId14"/>
    <p:sldId id="316" r:id="rId15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94598" autoAdjust="0"/>
  </p:normalViewPr>
  <p:slideViewPr>
    <p:cSldViewPr snapToGrid="0">
      <p:cViewPr varScale="1">
        <p:scale>
          <a:sx n="81" d="100"/>
          <a:sy n="81" d="100"/>
        </p:scale>
        <p:origin x="90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BBDD8A-9EB0-497D-A493-B3127B180869}" type="datetimeFigureOut">
              <a:rPr lang="sk-SK" smtClean="0"/>
              <a:t>10. 6. 2021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19672C-5924-4A4D-A4D5-18ABFC3ED69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76021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689825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832801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757607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56112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144792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442eb61d9d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3" name="Google Shape;263;g442eb61d9d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867249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842833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842833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842833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720530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607549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45384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821CA9-67B1-4802-8EF2-AF3DA5CF63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FF6F3D6-6C51-485C-A66F-45EBCFEFE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6950960-3C5D-4DBA-9866-79B024CF0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30BC9-EB61-49C1-96E5-F80A630BD3AC}" type="datetimeFigureOut">
              <a:rPr lang="sk-SK" smtClean="0"/>
              <a:t>10. 6. 2021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F4A7C4C-9980-4D8C-B42A-779620859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B3B84E8-40A1-4E2B-96C5-16646F314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10AE-DACA-4E5E-95C5-086FA7B84B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21538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79858B-8279-4702-BA04-51A1E170E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FD021CD1-F167-422A-9CC3-4D1206BC85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071B4499-B1A6-4E72-B134-D0778B6ED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30BC9-EB61-49C1-96E5-F80A630BD3AC}" type="datetimeFigureOut">
              <a:rPr lang="sk-SK" smtClean="0"/>
              <a:t>10. 6. 2021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926D204-B9A4-4F7A-B86E-19F02FE60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E10CD876-BCD0-4E9E-A542-CAC0963D5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10AE-DACA-4E5E-95C5-086FA7B84B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42546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BD0F2D70-7B63-4FA4-B754-081D0685E8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80CE803D-AD37-4A26-A10B-0CDDAF0A1F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D57EA3A9-BCDE-4D6B-85B9-7734C619E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30BC9-EB61-49C1-96E5-F80A630BD3AC}" type="datetimeFigureOut">
              <a:rPr lang="sk-SK" smtClean="0"/>
              <a:t>10. 6. 2021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589D1A55-E1F1-41C6-97C8-B859E91BF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F53F6E4-57C4-40C2-9C83-6487D75E5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10AE-DACA-4E5E-95C5-086FA7B84B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8970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3 columns slide">
  <p:cSld name="Title &amp; 3 columns slide">
    <p:bg>
      <p:bgPr>
        <a:solidFill>
          <a:schemeClr val="lt1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/>
          <p:nvPr/>
        </p:nvSpPr>
        <p:spPr>
          <a:xfrm>
            <a:off x="542600" y="469600"/>
            <a:ext cx="11106800" cy="5748000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7" name="Google Shape;87;p13"/>
          <p:cNvSpPr txBox="1">
            <a:spLocks noGrp="1"/>
          </p:cNvSpPr>
          <p:nvPr>
            <p:ph type="title"/>
          </p:nvPr>
        </p:nvSpPr>
        <p:spPr>
          <a:xfrm>
            <a:off x="-15800" y="1236100"/>
            <a:ext cx="12192000" cy="6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 b="1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3"/>
          <p:cNvSpPr txBox="1">
            <a:spLocks noGrp="1"/>
          </p:cNvSpPr>
          <p:nvPr>
            <p:ph type="sldNum" idx="12"/>
          </p:nvPr>
        </p:nvSpPr>
        <p:spPr>
          <a:xfrm>
            <a:off x="113982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1600">
                <a:solidFill>
                  <a:srgbClr val="D9D9D9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 rtl="0">
              <a:buNone/>
              <a:defRPr sz="1600">
                <a:solidFill>
                  <a:srgbClr val="D9D9D9"/>
                </a:solidFill>
                <a:latin typeface="Arvo"/>
                <a:ea typeface="Arvo"/>
                <a:cs typeface="Arvo"/>
                <a:sym typeface="Arvo"/>
              </a:defRPr>
            </a:lvl2pPr>
            <a:lvl3pPr lvl="2" rtl="0">
              <a:buNone/>
              <a:defRPr sz="1600">
                <a:solidFill>
                  <a:srgbClr val="D9D9D9"/>
                </a:solidFill>
                <a:latin typeface="Arvo"/>
                <a:ea typeface="Arvo"/>
                <a:cs typeface="Arvo"/>
                <a:sym typeface="Arvo"/>
              </a:defRPr>
            </a:lvl3pPr>
            <a:lvl4pPr lvl="3" rtl="0">
              <a:buNone/>
              <a:defRPr sz="1600">
                <a:solidFill>
                  <a:srgbClr val="D9D9D9"/>
                </a:solidFill>
                <a:latin typeface="Arvo"/>
                <a:ea typeface="Arvo"/>
                <a:cs typeface="Arvo"/>
                <a:sym typeface="Arvo"/>
              </a:defRPr>
            </a:lvl4pPr>
            <a:lvl5pPr lvl="4" rtl="0">
              <a:buNone/>
              <a:defRPr sz="1600">
                <a:solidFill>
                  <a:srgbClr val="D9D9D9"/>
                </a:solidFill>
                <a:latin typeface="Arvo"/>
                <a:ea typeface="Arvo"/>
                <a:cs typeface="Arvo"/>
                <a:sym typeface="Arvo"/>
              </a:defRPr>
            </a:lvl5pPr>
            <a:lvl6pPr lvl="5" rtl="0">
              <a:buNone/>
              <a:defRPr sz="1600">
                <a:solidFill>
                  <a:srgbClr val="D9D9D9"/>
                </a:solidFill>
                <a:latin typeface="Arvo"/>
                <a:ea typeface="Arvo"/>
                <a:cs typeface="Arvo"/>
                <a:sym typeface="Arvo"/>
              </a:defRPr>
            </a:lvl6pPr>
            <a:lvl7pPr lvl="6" rtl="0">
              <a:buNone/>
              <a:defRPr sz="1600">
                <a:solidFill>
                  <a:srgbClr val="D9D9D9"/>
                </a:solidFill>
                <a:latin typeface="Arvo"/>
                <a:ea typeface="Arvo"/>
                <a:cs typeface="Arvo"/>
                <a:sym typeface="Arvo"/>
              </a:defRPr>
            </a:lvl7pPr>
            <a:lvl8pPr lvl="7" rtl="0">
              <a:buNone/>
              <a:defRPr sz="1600">
                <a:solidFill>
                  <a:srgbClr val="D9D9D9"/>
                </a:solidFill>
                <a:latin typeface="Arvo"/>
                <a:ea typeface="Arvo"/>
                <a:cs typeface="Arvo"/>
                <a:sym typeface="Arvo"/>
              </a:defRPr>
            </a:lvl8pPr>
            <a:lvl9pPr lvl="8" rtl="0">
              <a:buNone/>
              <a:defRPr sz="1600">
                <a:solidFill>
                  <a:srgbClr val="D9D9D9"/>
                </a:solidFill>
                <a:latin typeface="Arvo"/>
                <a:ea typeface="Arvo"/>
                <a:cs typeface="Arvo"/>
                <a:sym typeface="Arvo"/>
              </a:defRPr>
            </a:lvl9pPr>
          </a:lstStyle>
          <a:p>
            <a:pPr algn="l"/>
            <a:fld id="{00000000-1234-1234-1234-123412341234}" type="slidenum">
              <a:rPr lang="es" smtClean="0"/>
              <a:pPr algn="l"/>
              <a:t>‹#›</a:t>
            </a:fld>
            <a:endParaRPr lang="es"/>
          </a:p>
        </p:txBody>
      </p:sp>
      <p:sp>
        <p:nvSpPr>
          <p:cNvPr id="89" name="Google Shape;89;p13"/>
          <p:cNvSpPr txBox="1">
            <a:spLocks noGrp="1"/>
          </p:cNvSpPr>
          <p:nvPr>
            <p:ph type="ctrTitle" idx="2"/>
          </p:nvPr>
        </p:nvSpPr>
        <p:spPr>
          <a:xfrm>
            <a:off x="1473801" y="2749900"/>
            <a:ext cx="2818000" cy="85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90" name="Google Shape;90;p13"/>
          <p:cNvSpPr txBox="1">
            <a:spLocks noGrp="1"/>
          </p:cNvSpPr>
          <p:nvPr>
            <p:ph type="subTitle" idx="1"/>
          </p:nvPr>
        </p:nvSpPr>
        <p:spPr>
          <a:xfrm>
            <a:off x="1473805" y="3557167"/>
            <a:ext cx="2818000" cy="14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91" name="Google Shape;91;p13"/>
          <p:cNvSpPr txBox="1">
            <a:spLocks noGrp="1"/>
          </p:cNvSpPr>
          <p:nvPr>
            <p:ph type="ctrTitle" idx="3"/>
          </p:nvPr>
        </p:nvSpPr>
        <p:spPr>
          <a:xfrm>
            <a:off x="4687001" y="2749900"/>
            <a:ext cx="2818000" cy="85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92" name="Google Shape;92;p13"/>
          <p:cNvSpPr txBox="1">
            <a:spLocks noGrp="1"/>
          </p:cNvSpPr>
          <p:nvPr>
            <p:ph type="subTitle" idx="4"/>
          </p:nvPr>
        </p:nvSpPr>
        <p:spPr>
          <a:xfrm>
            <a:off x="4687005" y="3557167"/>
            <a:ext cx="2818000" cy="14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sp>
        <p:nvSpPr>
          <p:cNvPr id="93" name="Google Shape;93;p13"/>
          <p:cNvSpPr txBox="1">
            <a:spLocks noGrp="1"/>
          </p:cNvSpPr>
          <p:nvPr>
            <p:ph type="ctrTitle" idx="5"/>
          </p:nvPr>
        </p:nvSpPr>
        <p:spPr>
          <a:xfrm>
            <a:off x="7900201" y="2749900"/>
            <a:ext cx="2818000" cy="85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2133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94" name="Google Shape;94;p13"/>
          <p:cNvSpPr txBox="1">
            <a:spLocks noGrp="1"/>
          </p:cNvSpPr>
          <p:nvPr>
            <p:ph type="subTitle" idx="6"/>
          </p:nvPr>
        </p:nvSpPr>
        <p:spPr>
          <a:xfrm>
            <a:off x="7900205" y="3557167"/>
            <a:ext cx="2818000" cy="14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9pPr>
          </a:lstStyle>
          <a:p>
            <a:endParaRPr/>
          </a:p>
        </p:txBody>
      </p:sp>
      <p:cxnSp>
        <p:nvCxnSpPr>
          <p:cNvPr id="95" name="Google Shape;95;p13"/>
          <p:cNvCxnSpPr/>
          <p:nvPr/>
        </p:nvCxnSpPr>
        <p:spPr>
          <a:xfrm>
            <a:off x="4541933" y="2569100"/>
            <a:ext cx="0" cy="25884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6" name="Google Shape;96;p13"/>
          <p:cNvCxnSpPr/>
          <p:nvPr/>
        </p:nvCxnSpPr>
        <p:spPr>
          <a:xfrm>
            <a:off x="7649833" y="2569100"/>
            <a:ext cx="0" cy="25884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441359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7465E4-C140-4204-AE5D-774F8D729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9022F01-E3E1-4647-A04D-E8739489E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4251DBF6-3FC8-4797-A959-37C730FFF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30BC9-EB61-49C1-96E5-F80A630BD3AC}" type="datetimeFigureOut">
              <a:rPr lang="sk-SK" smtClean="0"/>
              <a:t>10. 6. 2021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1554001-B274-4725-BFB0-D4005B257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D825C08A-C009-4DEB-B908-0C3357299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10AE-DACA-4E5E-95C5-086FA7B84B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27887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44A350-6AE1-4958-99A8-C19AE05EE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4278F2A-2C97-4C29-8D23-E442CBAB71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2CACD20-5144-49BE-99E5-0BCB1E638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30BC9-EB61-49C1-96E5-F80A630BD3AC}" type="datetimeFigureOut">
              <a:rPr lang="sk-SK" smtClean="0"/>
              <a:t>10. 6. 2021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6F4D6A7-6C0A-4D55-B50D-2747EC864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7E6FDB2-5919-4CBC-A609-00F71C961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10AE-DACA-4E5E-95C5-086FA7B84B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32942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BF17CA-406B-4180-974C-386E20D05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3979F1D-549F-4F32-A032-E5ECD9DCC6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89DE199C-6ECB-4F5B-B0FF-E9AEEA2283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DDF14BF3-CAF5-45B1-927D-B1FBA7339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30BC9-EB61-49C1-96E5-F80A630BD3AC}" type="datetimeFigureOut">
              <a:rPr lang="sk-SK" smtClean="0"/>
              <a:t>10. 6. 2021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A258CD5A-7891-4396-A6B7-9467250B5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525B0C99-8BA0-47E5-82F3-C29BCE3EC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10AE-DACA-4E5E-95C5-086FA7B84B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61953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832739-FF86-4B45-910A-3547ECB29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597106F-C302-48C1-A861-AE1C966EF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8E83828C-FF85-4EAD-9118-F2120E9A7D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9B5EF12-F80A-440C-A1ED-3A60B2A7C1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991266BE-C94B-46C6-A5AB-8F3CCDA635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A326CD5B-9EC7-41E3-BAFF-402F609D4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30BC9-EB61-49C1-96E5-F80A630BD3AC}" type="datetimeFigureOut">
              <a:rPr lang="sk-SK" smtClean="0"/>
              <a:t>10. 6. 2021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37EC0A51-63D7-41ED-9E72-DF69B91B6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06759AE3-03AB-45B8-82DE-E0BE51B79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10AE-DACA-4E5E-95C5-086FA7B84B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57199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389710-D5D7-400B-B62B-2992967A9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32D74BFB-122D-4B63-929D-17F45B67C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30BC9-EB61-49C1-96E5-F80A630BD3AC}" type="datetimeFigureOut">
              <a:rPr lang="sk-SK" smtClean="0"/>
              <a:t>10. 6. 2021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99996B88-B844-4762-ACB4-677FACD38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77313D22-65D2-4911-ACD6-983E8E8C8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10AE-DACA-4E5E-95C5-086FA7B84B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78614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6D9878B8-B26F-4CE0-A1F6-91C9BFD44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30BC9-EB61-49C1-96E5-F80A630BD3AC}" type="datetimeFigureOut">
              <a:rPr lang="sk-SK" smtClean="0"/>
              <a:t>10. 6. 2021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3C5D9337-0196-467E-A137-154B5723E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2A3195E6-DC28-429B-9610-E60BA55FE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10AE-DACA-4E5E-95C5-086FA7B84B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41846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515B8A-C430-4002-BF4D-81B2C705B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30EE1C2-E6D3-488B-BD21-6A4238387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AA903C3-10CD-402D-8233-E7A86434A2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C157DC4B-2518-4B63-A062-97583144B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30BC9-EB61-49C1-96E5-F80A630BD3AC}" type="datetimeFigureOut">
              <a:rPr lang="sk-SK" smtClean="0"/>
              <a:t>10. 6. 2021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008B7992-55B1-4C92-9AFA-D8B70561D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DC71A01B-6018-4440-BA57-890206D9C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10AE-DACA-4E5E-95C5-086FA7B84B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9354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61B2CF-A1A4-42BB-9C02-4F65EBAB3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182FCD2E-34C6-4C15-BB56-2DF188D70A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679F5EF-0310-49B6-BB33-49D1A8A323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1287E185-1F56-4414-9F97-1A4337817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30BC9-EB61-49C1-96E5-F80A630BD3AC}" type="datetimeFigureOut">
              <a:rPr lang="sk-SK" smtClean="0"/>
              <a:t>10. 6. 2021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951F158E-32A8-4A0F-A730-F173B8316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740BD157-391D-4D81-8251-375CE545B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10AE-DACA-4E5E-95C5-086FA7B84B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94386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1203B7D6-2116-431F-8A45-C677AF83E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D53DA8C-8FBB-4DCC-BEC7-43D23094FA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2233CB4-EAC2-48D1-8360-E849EAAD15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30BC9-EB61-49C1-96E5-F80A630BD3AC}" type="datetimeFigureOut">
              <a:rPr lang="sk-SK" smtClean="0"/>
              <a:t>10. 6. 2021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289A7A80-8022-4E52-80FB-6DEB70D865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ED51973-5C1C-4982-92E1-E957EA1552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B10AE-DACA-4E5E-95C5-086FA7B84B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56375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roup 106">
            <a:extLst>
              <a:ext uri="{FF2B5EF4-FFF2-40B4-BE49-F238E27FC236}">
                <a16:creationId xmlns:a16="http://schemas.microsoft.com/office/drawing/2014/main" id="{D2C4BFA1-2075-4901-9E24-E41D1FDD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5481" y="498348"/>
            <a:ext cx="9902663" cy="5861304"/>
            <a:chOff x="1155481" y="498348"/>
            <a:chExt cx="9902663" cy="5861304"/>
          </a:xfrm>
        </p:grpSpPr>
        <p:sp>
          <p:nvSpPr>
            <p:cNvPr id="108" name="Oval 5">
              <a:extLst>
                <a:ext uri="{FF2B5EF4-FFF2-40B4-BE49-F238E27FC236}">
                  <a16:creationId xmlns:a16="http://schemas.microsoft.com/office/drawing/2014/main" id="{985A7375-E3AF-4F5C-85AE-17E883295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5481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  <p:sp>
          <p:nvSpPr>
            <p:cNvPr id="122" name="Oval 108">
              <a:extLst>
                <a:ext uri="{FF2B5EF4-FFF2-40B4-BE49-F238E27FC236}">
                  <a16:creationId xmlns:a16="http://schemas.microsoft.com/office/drawing/2014/main" id="{F0307F65-8304-4FA8-A841-D4D762541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6840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  <p:sp>
          <p:nvSpPr>
            <p:cNvPr id="110" name="Oval 5">
              <a:extLst>
                <a:ext uri="{FF2B5EF4-FFF2-40B4-BE49-F238E27FC236}">
                  <a16:creationId xmlns:a16="http://schemas.microsoft.com/office/drawing/2014/main" id="{C8B8394C-136F-4E05-A002-D93A5E79CD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65348" y="498348"/>
              <a:ext cx="5861304" cy="5861304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</p:sp>
      </p:grpSp>
      <p:sp>
        <p:nvSpPr>
          <p:cNvPr id="112" name="Rectangle 111">
            <a:extLst>
              <a:ext uri="{FF2B5EF4-FFF2-40B4-BE49-F238E27FC236}">
                <a16:creationId xmlns:a16="http://schemas.microsoft.com/office/drawing/2014/main" id="{053FB2EE-284F-4C87-AB3D-BBF87A9FA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14600"/>
            <a:ext cx="12192000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3664901-823E-402E-A376-46186B54FE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76538"/>
            <a:ext cx="9144000" cy="1381188"/>
          </a:xfrm>
        </p:spPr>
        <p:txBody>
          <a:bodyPr anchor="ctr">
            <a:normAutofit/>
          </a:bodyPr>
          <a:lstStyle/>
          <a:p>
            <a:r>
              <a:rPr lang="sk-SK" sz="40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Algoritmus X pri riešení drevených hlavolamov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7985AFE-BE81-4D8E-B279-A12A3F20ED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5800"/>
            <a:ext cx="9144000" cy="762000"/>
          </a:xfrm>
        </p:spPr>
        <p:txBody>
          <a:bodyPr>
            <a:normAutofit/>
          </a:bodyPr>
          <a:lstStyle/>
          <a:p>
            <a:r>
              <a:rPr lang="sk-SK" sz="1800" dirty="0">
                <a:latin typeface="Arial" panose="020B0604020202020204" pitchFamily="34" charset="0"/>
                <a:cs typeface="Arial" panose="020B0604020202020204" pitchFamily="34" charset="0"/>
              </a:rPr>
              <a:t>Školiteľ: RNDr. Peter Borovanský, PhD.</a:t>
            </a:r>
          </a:p>
          <a:p>
            <a:pPr lvl="0">
              <a:spcBef>
                <a:spcPts val="0"/>
              </a:spcBef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800" dirty="0">
                <a:latin typeface="Arial" panose="020B0604020202020204" pitchFamily="34" charset="0"/>
                <a:cs typeface="Arial" panose="020B0604020202020204" pitchFamily="34" charset="0"/>
              </a:rPr>
              <a:t> Autor: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Erik Korbeľ</a:t>
            </a:r>
            <a:endParaRPr lang="sk-SK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500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oogle Shape;213;p32">
            <a:extLst>
              <a:ext uri="{FF2B5EF4-FFF2-40B4-BE49-F238E27FC236}">
                <a16:creationId xmlns:a16="http://schemas.microsoft.com/office/drawing/2014/main" id="{026344A4-7BC9-43E3-B936-AC13B53AF8B6}"/>
              </a:ext>
            </a:extLst>
          </p:cNvPr>
          <p:cNvCxnSpPr/>
          <p:nvPr/>
        </p:nvCxnSpPr>
        <p:spPr>
          <a:xfrm>
            <a:off x="781756" y="1581755"/>
            <a:ext cx="901600" cy="0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" name="Google Shape;210;p32">
            <a:extLst>
              <a:ext uri="{FF2B5EF4-FFF2-40B4-BE49-F238E27FC236}">
                <a16:creationId xmlns:a16="http://schemas.microsoft.com/office/drawing/2014/main" id="{BB7D2FDB-1DE0-44D7-9D86-C4B5E41DD06F}"/>
              </a:ext>
            </a:extLst>
          </p:cNvPr>
          <p:cNvSpPr txBox="1">
            <a:spLocks/>
          </p:cNvSpPr>
          <p:nvPr/>
        </p:nvSpPr>
        <p:spPr>
          <a:xfrm>
            <a:off x="657609" y="95755"/>
            <a:ext cx="10263964" cy="14860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sk-SK" sz="360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Odstránenie symetrických riešení</a:t>
            </a:r>
            <a:endParaRPr lang="sk-SK" sz="3733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ok 5" descr="Obrázok, na ktorom je námestie&#10;&#10;Automaticky generovaný popis">
            <a:extLst>
              <a:ext uri="{FF2B5EF4-FFF2-40B4-BE49-F238E27FC236}">
                <a16:creationId xmlns:a16="http://schemas.microsoft.com/office/drawing/2014/main" id="{A38C18B8-E206-4E7A-A3F9-3278314DAE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36" y="2274085"/>
            <a:ext cx="10119728" cy="3364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249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oogle Shape;213;p32">
            <a:extLst>
              <a:ext uri="{FF2B5EF4-FFF2-40B4-BE49-F238E27FC236}">
                <a16:creationId xmlns:a16="http://schemas.microsoft.com/office/drawing/2014/main" id="{026344A4-7BC9-43E3-B936-AC13B53AF8B6}"/>
              </a:ext>
            </a:extLst>
          </p:cNvPr>
          <p:cNvCxnSpPr/>
          <p:nvPr/>
        </p:nvCxnSpPr>
        <p:spPr>
          <a:xfrm>
            <a:off x="781756" y="1581755"/>
            <a:ext cx="901600" cy="0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" name="Google Shape;210;p32">
            <a:extLst>
              <a:ext uri="{FF2B5EF4-FFF2-40B4-BE49-F238E27FC236}">
                <a16:creationId xmlns:a16="http://schemas.microsoft.com/office/drawing/2014/main" id="{BB7D2FDB-1DE0-44D7-9D86-C4B5E41DD06F}"/>
              </a:ext>
            </a:extLst>
          </p:cNvPr>
          <p:cNvSpPr txBox="1">
            <a:spLocks/>
          </p:cNvSpPr>
          <p:nvPr/>
        </p:nvSpPr>
        <p:spPr>
          <a:xfrm>
            <a:off x="657609" y="95755"/>
            <a:ext cx="10263964" cy="14860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600" dirty="0"/>
              <a:t>3D</a:t>
            </a:r>
            <a:r>
              <a:rPr lang="sk-SK" sz="3600" dirty="0"/>
              <a:t> zobrazenie</a:t>
            </a:r>
            <a:endParaRPr lang="sk-SK" sz="3733" dirty="0">
              <a:solidFill>
                <a:schemeClr val="tx2">
                  <a:lumMod val="50000"/>
                </a:schemeClr>
              </a:solidFill>
              <a:latin typeface="Ubuntu" panose="020B0604020202020204" charset="0"/>
            </a:endParaRPr>
          </a:p>
        </p:txBody>
      </p:sp>
      <p:pic>
        <p:nvPicPr>
          <p:cNvPr id="6" name="Obrázok 5">
            <a:extLst>
              <a:ext uri="{FF2B5EF4-FFF2-40B4-BE49-F238E27FC236}">
                <a16:creationId xmlns:a16="http://schemas.microsoft.com/office/drawing/2014/main" id="{7E49E637-2588-4032-B948-639FA1A7D4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181" y="2176111"/>
            <a:ext cx="4067899" cy="4067899"/>
          </a:xfrm>
          <a:prstGeom prst="rect">
            <a:avLst/>
          </a:prstGeom>
        </p:spPr>
      </p:pic>
      <p:pic>
        <p:nvPicPr>
          <p:cNvPr id="7" name="Obrázok 6">
            <a:extLst>
              <a:ext uri="{FF2B5EF4-FFF2-40B4-BE49-F238E27FC236}">
                <a16:creationId xmlns:a16="http://schemas.microsoft.com/office/drawing/2014/main" id="{72A8EB98-AFE4-4A82-8490-BD8DCCB5A3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6645" y="2475345"/>
            <a:ext cx="4147174" cy="3477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929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oogle Shape;213;p32">
            <a:extLst>
              <a:ext uri="{FF2B5EF4-FFF2-40B4-BE49-F238E27FC236}">
                <a16:creationId xmlns:a16="http://schemas.microsoft.com/office/drawing/2014/main" id="{026344A4-7BC9-43E3-B936-AC13B53AF8B6}"/>
              </a:ext>
            </a:extLst>
          </p:cNvPr>
          <p:cNvCxnSpPr/>
          <p:nvPr/>
        </p:nvCxnSpPr>
        <p:spPr>
          <a:xfrm>
            <a:off x="781756" y="1581755"/>
            <a:ext cx="901600" cy="0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" name="Google Shape;210;p32">
            <a:extLst>
              <a:ext uri="{FF2B5EF4-FFF2-40B4-BE49-F238E27FC236}">
                <a16:creationId xmlns:a16="http://schemas.microsoft.com/office/drawing/2014/main" id="{BB7D2FDB-1DE0-44D7-9D86-C4B5E41DD06F}"/>
              </a:ext>
            </a:extLst>
          </p:cNvPr>
          <p:cNvSpPr txBox="1">
            <a:spLocks/>
          </p:cNvSpPr>
          <p:nvPr/>
        </p:nvSpPr>
        <p:spPr>
          <a:xfrm>
            <a:off x="657609" y="95755"/>
            <a:ext cx="10263964" cy="14860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sk-SK" sz="3600" dirty="0"/>
              <a:t>Generovanie zadaní</a:t>
            </a:r>
            <a:endParaRPr lang="sk-SK" sz="3733" b="1" dirty="0">
              <a:solidFill>
                <a:schemeClr val="tx2">
                  <a:lumMod val="50000"/>
                </a:schemeClr>
              </a:solidFill>
              <a:latin typeface="Ubuntu" panose="020B0604020202020204" charset="0"/>
            </a:endParaRPr>
          </a:p>
        </p:txBody>
      </p:sp>
      <p:sp>
        <p:nvSpPr>
          <p:cNvPr id="6" name="Zástupný objekt pre obsah 2">
            <a:extLst>
              <a:ext uri="{FF2B5EF4-FFF2-40B4-BE49-F238E27FC236}">
                <a16:creationId xmlns:a16="http://schemas.microsoft.com/office/drawing/2014/main" id="{D629CF98-BC84-4B54-8302-391F96BE8B6A}"/>
              </a:ext>
            </a:extLst>
          </p:cNvPr>
          <p:cNvSpPr txBox="1">
            <a:spLocks/>
          </p:cNvSpPr>
          <p:nvPr/>
        </p:nvSpPr>
        <p:spPr>
          <a:xfrm>
            <a:off x="781756" y="1819924"/>
            <a:ext cx="5135293" cy="141155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Klasifikácia obťažnosti hlavolamov</a:t>
            </a:r>
          </a:p>
          <a:p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4 úrovne obťažnosti:</a:t>
            </a:r>
          </a:p>
          <a:p>
            <a:endParaRPr lang="sk-SK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Obrázok 2">
            <a:extLst>
              <a:ext uri="{FF2B5EF4-FFF2-40B4-BE49-F238E27FC236}">
                <a16:creationId xmlns:a16="http://schemas.microsoft.com/office/drawing/2014/main" id="{783EAB2A-B980-4E66-82B9-6DACE5E051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756" y="3626527"/>
            <a:ext cx="2139609" cy="2139609"/>
          </a:xfrm>
          <a:prstGeom prst="rect">
            <a:avLst/>
          </a:prstGeom>
        </p:spPr>
      </p:pic>
      <p:pic>
        <p:nvPicPr>
          <p:cNvPr id="8" name="Obrázok 7">
            <a:extLst>
              <a:ext uri="{FF2B5EF4-FFF2-40B4-BE49-F238E27FC236}">
                <a16:creationId xmlns:a16="http://schemas.microsoft.com/office/drawing/2014/main" id="{213B09E6-EF9D-448E-ACFB-C27DD09CF27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8335" y="3626527"/>
            <a:ext cx="2871579" cy="2153684"/>
          </a:xfrm>
          <a:prstGeom prst="rect">
            <a:avLst/>
          </a:prstGeom>
        </p:spPr>
      </p:pic>
      <p:pic>
        <p:nvPicPr>
          <p:cNvPr id="10" name="Obrázok 9">
            <a:extLst>
              <a:ext uri="{FF2B5EF4-FFF2-40B4-BE49-F238E27FC236}">
                <a16:creationId xmlns:a16="http://schemas.microsoft.com/office/drawing/2014/main" id="{0B5C3D9E-A5B9-4C2F-BEDF-5FC6CAA756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2887" y="2597410"/>
            <a:ext cx="2330389" cy="3883981"/>
          </a:xfrm>
          <a:prstGeom prst="rect">
            <a:avLst/>
          </a:prstGeom>
        </p:spPr>
      </p:pic>
      <p:pic>
        <p:nvPicPr>
          <p:cNvPr id="12" name="Obrázok 11">
            <a:extLst>
              <a:ext uri="{FF2B5EF4-FFF2-40B4-BE49-F238E27FC236}">
                <a16:creationId xmlns:a16="http://schemas.microsoft.com/office/drawing/2014/main" id="{D440CF0E-BF11-45D2-9EA0-9B91A799A41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3276" y="2675427"/>
            <a:ext cx="2982356" cy="3727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6900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oogle Shape;213;p32">
            <a:extLst>
              <a:ext uri="{FF2B5EF4-FFF2-40B4-BE49-F238E27FC236}">
                <a16:creationId xmlns:a16="http://schemas.microsoft.com/office/drawing/2014/main" id="{026344A4-7BC9-43E3-B936-AC13B53AF8B6}"/>
              </a:ext>
            </a:extLst>
          </p:cNvPr>
          <p:cNvCxnSpPr/>
          <p:nvPr/>
        </p:nvCxnSpPr>
        <p:spPr>
          <a:xfrm>
            <a:off x="781756" y="1581755"/>
            <a:ext cx="901600" cy="0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" name="Google Shape;210;p32">
            <a:extLst>
              <a:ext uri="{FF2B5EF4-FFF2-40B4-BE49-F238E27FC236}">
                <a16:creationId xmlns:a16="http://schemas.microsoft.com/office/drawing/2014/main" id="{BB7D2FDB-1DE0-44D7-9D86-C4B5E41DD06F}"/>
              </a:ext>
            </a:extLst>
          </p:cNvPr>
          <p:cNvSpPr txBox="1">
            <a:spLocks/>
          </p:cNvSpPr>
          <p:nvPr/>
        </p:nvSpPr>
        <p:spPr>
          <a:xfrm>
            <a:off x="657609" y="95755"/>
            <a:ext cx="10263964" cy="14860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sk-SK" sz="3600" dirty="0">
                <a:latin typeface="Arial" panose="020B0604020202020204" pitchFamily="34" charset="0"/>
                <a:cs typeface="Arial" panose="020B0604020202020204" pitchFamily="34" charset="0"/>
              </a:rPr>
              <a:t>Prínosy práce</a:t>
            </a:r>
            <a:endParaRPr lang="sk-SK" sz="1200" b="1" dirty="0">
              <a:solidFill>
                <a:schemeClr val="tx2">
                  <a:lumMod val="50000"/>
                </a:schemeClr>
              </a:solidFill>
              <a:latin typeface="Ubuntu" panose="020B0604020202020204" charset="0"/>
            </a:endParaRPr>
          </a:p>
        </p:txBody>
      </p:sp>
      <p:sp>
        <p:nvSpPr>
          <p:cNvPr id="7" name="Content Placeholder 41">
            <a:extLst>
              <a:ext uri="{FF2B5EF4-FFF2-40B4-BE49-F238E27FC236}">
                <a16:creationId xmlns:a16="http://schemas.microsoft.com/office/drawing/2014/main" id="{79DEF993-2DD4-41BE-BCAE-78210D3069B9}"/>
              </a:ext>
            </a:extLst>
          </p:cNvPr>
          <p:cNvSpPr txBox="1">
            <a:spLocks/>
          </p:cNvSpPr>
          <p:nvPr/>
        </p:nvSpPr>
        <p:spPr>
          <a:xfrm>
            <a:off x="781756" y="2076038"/>
            <a:ext cx="8104792" cy="3918208"/>
          </a:xfrm>
          <a:prstGeom prst="rect">
            <a:avLst/>
          </a:prstGeom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Vytvorenie konkurencie schopnej implementácie algoritmu X</a:t>
            </a:r>
          </a:p>
          <a:p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Vytvorenie programu schopného riešiť, generovať a vykresľovať hlavolamy </a:t>
            </a:r>
          </a:p>
          <a:p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Možnosť použitia na iné typy hlavolamov</a:t>
            </a:r>
          </a:p>
          <a:p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Možnosť použitia v hrách obsahujúcich hlavolamy</a:t>
            </a:r>
          </a:p>
          <a:p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Oboznámenie sa s renderovaním pomocou OpenGL</a:t>
            </a:r>
          </a:p>
          <a:p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Zlepšenie znalostí zásad čistého kódu</a:t>
            </a:r>
          </a:p>
        </p:txBody>
      </p:sp>
    </p:spTree>
    <p:extLst>
      <p:ext uri="{BB962C8B-B14F-4D97-AF65-F5344CB8AC3E}">
        <p14:creationId xmlns:p14="http://schemas.microsoft.com/office/powerpoint/2010/main" val="6577625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2C4BFA1-2075-4901-9E24-E41D1FDD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5481" y="498348"/>
            <a:ext cx="9902663" cy="5861304"/>
            <a:chOff x="1155481" y="498348"/>
            <a:chExt cx="9902663" cy="5861304"/>
          </a:xfrm>
        </p:grpSpPr>
        <p:sp>
          <p:nvSpPr>
            <p:cNvPr id="9" name="Oval 5">
              <a:extLst>
                <a:ext uri="{FF2B5EF4-FFF2-40B4-BE49-F238E27FC236}">
                  <a16:creationId xmlns:a16="http://schemas.microsoft.com/office/drawing/2014/main" id="{985A7375-E3AF-4F5C-85AE-17E883295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5481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F0307F65-8304-4FA8-A841-D4D762541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6840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  <p:sp>
          <p:nvSpPr>
            <p:cNvPr id="11" name="Oval 5">
              <a:extLst>
                <a:ext uri="{FF2B5EF4-FFF2-40B4-BE49-F238E27FC236}">
                  <a16:creationId xmlns:a16="http://schemas.microsoft.com/office/drawing/2014/main" id="{C8B8394C-136F-4E05-A002-D93A5E79CD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65348" y="498348"/>
              <a:ext cx="5861304" cy="5861304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053FB2EE-284F-4C87-AB3D-BBF87A9FA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14600"/>
            <a:ext cx="12192000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3664901-823E-402E-A376-46186B54FE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76538"/>
            <a:ext cx="9144000" cy="1381188"/>
          </a:xfrm>
        </p:spPr>
        <p:txBody>
          <a:bodyPr anchor="ctr">
            <a:normAutofit/>
          </a:bodyPr>
          <a:lstStyle/>
          <a:p>
            <a:r>
              <a:rPr lang="sk-SK" sz="40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Ďakujem za pozornosť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7985AFE-BE81-4D8E-B279-A12A3F20ED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5800"/>
            <a:ext cx="9144000" cy="762000"/>
          </a:xfrm>
        </p:spPr>
        <p:txBody>
          <a:bodyPr>
            <a:normAutofit/>
          </a:bodyPr>
          <a:lstStyle/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Erik Korbe</a:t>
            </a:r>
            <a:r>
              <a:rPr lang="sk-SK" sz="1800" dirty="0">
                <a:latin typeface="Arial" panose="020B0604020202020204" pitchFamily="34" charset="0"/>
                <a:cs typeface="Arial" panose="020B0604020202020204" pitchFamily="34" charset="0"/>
              </a:rPr>
              <a:t>ľ			2021</a:t>
            </a:r>
          </a:p>
        </p:txBody>
      </p:sp>
    </p:spTree>
    <p:extLst>
      <p:ext uri="{BB962C8B-B14F-4D97-AF65-F5344CB8AC3E}">
        <p14:creationId xmlns:p14="http://schemas.microsoft.com/office/powerpoint/2010/main" val="28839906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oogle Shape;213;p32">
            <a:extLst>
              <a:ext uri="{FF2B5EF4-FFF2-40B4-BE49-F238E27FC236}">
                <a16:creationId xmlns:a16="http://schemas.microsoft.com/office/drawing/2014/main" id="{026344A4-7BC9-43E3-B936-AC13B53AF8B6}"/>
              </a:ext>
            </a:extLst>
          </p:cNvPr>
          <p:cNvCxnSpPr/>
          <p:nvPr/>
        </p:nvCxnSpPr>
        <p:spPr>
          <a:xfrm>
            <a:off x="781756" y="1581755"/>
            <a:ext cx="901600" cy="0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" name="Google Shape;210;p32">
            <a:extLst>
              <a:ext uri="{FF2B5EF4-FFF2-40B4-BE49-F238E27FC236}">
                <a16:creationId xmlns:a16="http://schemas.microsoft.com/office/drawing/2014/main" id="{BB7D2FDB-1DE0-44D7-9D86-C4B5E41DD06F}"/>
              </a:ext>
            </a:extLst>
          </p:cNvPr>
          <p:cNvSpPr txBox="1">
            <a:spLocks/>
          </p:cNvSpPr>
          <p:nvPr/>
        </p:nvSpPr>
        <p:spPr>
          <a:xfrm>
            <a:off x="657609" y="95755"/>
            <a:ext cx="10263964" cy="14860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sk-SK" sz="3600" dirty="0">
                <a:latin typeface="Arial" panose="020B0604020202020204" pitchFamily="34" charset="0"/>
                <a:cs typeface="Arial" panose="020B0604020202020204" pitchFamily="34" charset="0"/>
              </a:rPr>
              <a:t>Motivácia</a:t>
            </a:r>
            <a:endParaRPr lang="sk-SK" sz="1200" b="1" dirty="0">
              <a:solidFill>
                <a:schemeClr val="tx2">
                  <a:lumMod val="50000"/>
                </a:schemeClr>
              </a:solidFill>
              <a:latin typeface="Ubuntu" panose="020B0604020202020204" charset="0"/>
            </a:endParaRPr>
          </a:p>
        </p:txBody>
      </p:sp>
      <p:sp>
        <p:nvSpPr>
          <p:cNvPr id="7" name="Content Placeholder 41">
            <a:extLst>
              <a:ext uri="{FF2B5EF4-FFF2-40B4-BE49-F238E27FC236}">
                <a16:creationId xmlns:a16="http://schemas.microsoft.com/office/drawing/2014/main" id="{79DEF993-2DD4-41BE-BCAE-78210D3069B9}"/>
              </a:ext>
            </a:extLst>
          </p:cNvPr>
          <p:cNvSpPr txBox="1">
            <a:spLocks/>
          </p:cNvSpPr>
          <p:nvPr/>
        </p:nvSpPr>
        <p:spPr>
          <a:xfrm>
            <a:off x="781756" y="2076038"/>
            <a:ext cx="7128248" cy="3918208"/>
          </a:xfrm>
          <a:prstGeom prst="rect">
            <a:avLst/>
          </a:prstGeom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Riešenie rôznych druhov hlavolamov</a:t>
            </a:r>
          </a:p>
          <a:p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Využitie pomerne neznámeho algoritmu X</a:t>
            </a:r>
          </a:p>
          <a:p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Určovanie náročnosti hlavolamov</a:t>
            </a:r>
          </a:p>
          <a:p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Generovanie hlavolamov</a:t>
            </a:r>
          </a:p>
          <a:p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Vykresľovanie hlavolamov</a:t>
            </a:r>
          </a:p>
        </p:txBody>
      </p:sp>
    </p:spTree>
    <p:extLst>
      <p:ext uri="{BB962C8B-B14F-4D97-AF65-F5344CB8AC3E}">
        <p14:creationId xmlns:p14="http://schemas.microsoft.com/office/powerpoint/2010/main" val="652387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oogle Shape;213;p32">
            <a:extLst>
              <a:ext uri="{FF2B5EF4-FFF2-40B4-BE49-F238E27FC236}">
                <a16:creationId xmlns:a16="http://schemas.microsoft.com/office/drawing/2014/main" id="{026344A4-7BC9-43E3-B936-AC13B53AF8B6}"/>
              </a:ext>
            </a:extLst>
          </p:cNvPr>
          <p:cNvCxnSpPr/>
          <p:nvPr/>
        </p:nvCxnSpPr>
        <p:spPr>
          <a:xfrm>
            <a:off x="781756" y="1581755"/>
            <a:ext cx="901600" cy="0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" name="Google Shape;210;p32">
            <a:extLst>
              <a:ext uri="{FF2B5EF4-FFF2-40B4-BE49-F238E27FC236}">
                <a16:creationId xmlns:a16="http://schemas.microsoft.com/office/drawing/2014/main" id="{BB7D2FDB-1DE0-44D7-9D86-C4B5E41DD06F}"/>
              </a:ext>
            </a:extLst>
          </p:cNvPr>
          <p:cNvSpPr txBox="1">
            <a:spLocks/>
          </p:cNvSpPr>
          <p:nvPr/>
        </p:nvSpPr>
        <p:spPr>
          <a:xfrm>
            <a:off x="657609" y="95755"/>
            <a:ext cx="10263964" cy="14860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sk-SK" sz="3600" dirty="0">
                <a:latin typeface="Arial" panose="020B0604020202020204" pitchFamily="34" charset="0"/>
                <a:cs typeface="Arial" panose="020B0604020202020204" pitchFamily="34" charset="0"/>
              </a:rPr>
              <a:t>Rozdelenie práce</a:t>
            </a:r>
            <a:endParaRPr lang="sk-SK" sz="1200" b="1" dirty="0">
              <a:solidFill>
                <a:schemeClr val="tx2">
                  <a:lumMod val="50000"/>
                </a:schemeClr>
              </a:solidFill>
              <a:latin typeface="Ubuntu" panose="020B0604020202020204" charset="0"/>
            </a:endParaRPr>
          </a:p>
        </p:txBody>
      </p:sp>
      <p:sp>
        <p:nvSpPr>
          <p:cNvPr id="7" name="Content Placeholder 41">
            <a:extLst>
              <a:ext uri="{FF2B5EF4-FFF2-40B4-BE49-F238E27FC236}">
                <a16:creationId xmlns:a16="http://schemas.microsoft.com/office/drawing/2014/main" id="{79DEF993-2DD4-41BE-BCAE-78210D3069B9}"/>
              </a:ext>
            </a:extLst>
          </p:cNvPr>
          <p:cNvSpPr txBox="1">
            <a:spLocks/>
          </p:cNvSpPr>
          <p:nvPr/>
        </p:nvSpPr>
        <p:spPr>
          <a:xfrm>
            <a:off x="781756" y="2076038"/>
            <a:ext cx="5314245" cy="3918208"/>
          </a:xfrm>
          <a:prstGeom prst="rect">
            <a:avLst/>
          </a:prstGeom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Teoretické východiská</a:t>
            </a:r>
          </a:p>
          <a:p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Návrh a implementácia práce</a:t>
            </a:r>
          </a:p>
          <a:p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Testovanie algoritmov</a:t>
            </a:r>
          </a:p>
        </p:txBody>
      </p:sp>
    </p:spTree>
    <p:extLst>
      <p:ext uri="{BB962C8B-B14F-4D97-AF65-F5344CB8AC3E}">
        <p14:creationId xmlns:p14="http://schemas.microsoft.com/office/powerpoint/2010/main" val="1998750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39"/>
          <p:cNvSpPr txBox="1">
            <a:spLocks noGrp="1"/>
          </p:cNvSpPr>
          <p:nvPr>
            <p:ph type="title"/>
          </p:nvPr>
        </p:nvSpPr>
        <p:spPr>
          <a:xfrm>
            <a:off x="-15800" y="1236100"/>
            <a:ext cx="12192000" cy="643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sk-SK" sz="3600" b="0" dirty="0">
                <a:latin typeface="Arial" panose="020B0604020202020204" pitchFamily="34" charset="0"/>
                <a:cs typeface="Arial" panose="020B0604020202020204" pitchFamily="34" charset="0"/>
              </a:rPr>
              <a:t>Použité</a:t>
            </a:r>
            <a:r>
              <a:rPr lang="sk-SK" sz="4000" b="0" dirty="0">
                <a:latin typeface="Arial" panose="020B0604020202020204" pitchFamily="34" charset="0"/>
                <a:cs typeface="Arial" panose="020B0604020202020204" pitchFamily="34" charset="0"/>
              </a:rPr>
              <a:t> technológie</a:t>
            </a:r>
            <a:endParaRPr sz="4000" b="0" dirty="0">
              <a:solidFill>
                <a:srgbClr val="43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6" name="Google Shape;266;p39"/>
          <p:cNvCxnSpPr/>
          <p:nvPr/>
        </p:nvCxnSpPr>
        <p:spPr>
          <a:xfrm>
            <a:off x="4541933" y="2569100"/>
            <a:ext cx="0" cy="25884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67" name="Google Shape;267;p39"/>
          <p:cNvCxnSpPr/>
          <p:nvPr/>
        </p:nvCxnSpPr>
        <p:spPr>
          <a:xfrm>
            <a:off x="7649833" y="2569100"/>
            <a:ext cx="0" cy="258840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68" name="Google Shape;268;p39"/>
          <p:cNvSpPr txBox="1">
            <a:spLocks noGrp="1"/>
          </p:cNvSpPr>
          <p:nvPr>
            <p:ph type="sldNum" idx="12"/>
          </p:nvPr>
        </p:nvSpPr>
        <p:spPr>
          <a:xfrm>
            <a:off x="11398211" y="6217623"/>
            <a:ext cx="731600" cy="524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l">
              <a:buClr>
                <a:srgbClr val="000000"/>
              </a:buClr>
              <a:buSzPts val="1100"/>
            </a:pPr>
            <a:fld id="{00000000-1234-1234-1234-123412341234}" type="slidenum">
              <a:rPr lang="es"/>
              <a:pPr algn="l">
                <a:buClr>
                  <a:srgbClr val="000000"/>
                </a:buClr>
                <a:buSzPts val="1100"/>
              </a:pPr>
              <a:t>4</a:t>
            </a:fld>
            <a:endParaRPr/>
          </a:p>
        </p:txBody>
      </p:sp>
      <p:sp>
        <p:nvSpPr>
          <p:cNvPr id="269" name="Google Shape;269;p39"/>
          <p:cNvSpPr txBox="1">
            <a:spLocks noGrp="1"/>
          </p:cNvSpPr>
          <p:nvPr>
            <p:ph type="ctrTitle" idx="2"/>
          </p:nvPr>
        </p:nvSpPr>
        <p:spPr>
          <a:xfrm>
            <a:off x="1473800" y="2222977"/>
            <a:ext cx="2818000" cy="859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r>
              <a:rPr lang="sk-SK" sz="2800" dirty="0">
                <a:latin typeface="Arial" panose="020B0604020202020204" pitchFamily="34" charset="0"/>
                <a:cs typeface="Arial" panose="020B0604020202020204" pitchFamily="34" charset="0"/>
              </a:rPr>
              <a:t>Kotlin</a:t>
            </a:r>
            <a:endParaRPr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1" name="Google Shape;271;p39"/>
          <p:cNvSpPr txBox="1">
            <a:spLocks noGrp="1"/>
          </p:cNvSpPr>
          <p:nvPr>
            <p:ph type="ctrTitle" idx="3"/>
          </p:nvPr>
        </p:nvSpPr>
        <p:spPr>
          <a:xfrm>
            <a:off x="4671200" y="2248979"/>
            <a:ext cx="2818000" cy="859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IntelliJ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3" name="Google Shape;273;p39"/>
          <p:cNvSpPr txBox="1">
            <a:spLocks noGrp="1"/>
          </p:cNvSpPr>
          <p:nvPr>
            <p:ph type="ctrTitle" idx="5"/>
          </p:nvPr>
        </p:nvSpPr>
        <p:spPr>
          <a:xfrm>
            <a:off x="7900197" y="2139300"/>
            <a:ext cx="2818000" cy="859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r>
              <a:rPr lang="sk-SK" sz="2000" dirty="0">
                <a:latin typeface="Arial" panose="020B0604020202020204" pitchFamily="34" charset="0"/>
                <a:cs typeface="Arial" panose="020B0604020202020204" pitchFamily="34" charset="0"/>
              </a:rPr>
              <a:t>OpenGL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Obrázok 11" descr="Obrázok, na ktorom je text, vizitka, vektorová grafika&#10;&#10;Automaticky generovaný popis">
            <a:extLst>
              <a:ext uri="{FF2B5EF4-FFF2-40B4-BE49-F238E27FC236}">
                <a16:creationId xmlns:a16="http://schemas.microsoft.com/office/drawing/2014/main" id="{8D67ECD9-9BA5-4701-86E0-4688979610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4840" y="3589937"/>
            <a:ext cx="1090719" cy="1090719"/>
          </a:xfrm>
          <a:prstGeom prst="rect">
            <a:avLst/>
          </a:prstGeom>
        </p:spPr>
      </p:pic>
      <p:pic>
        <p:nvPicPr>
          <p:cNvPr id="13" name="Obrázok 12">
            <a:extLst>
              <a:ext uri="{FF2B5EF4-FFF2-40B4-BE49-F238E27FC236}">
                <a16:creationId xmlns:a16="http://schemas.microsoft.com/office/drawing/2014/main" id="{0A85812B-ED69-40EC-8ABF-721244F19B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16" y="3353375"/>
            <a:ext cx="2345767" cy="1563844"/>
          </a:xfrm>
          <a:prstGeom prst="rect">
            <a:avLst/>
          </a:prstGeom>
        </p:spPr>
      </p:pic>
      <p:pic>
        <p:nvPicPr>
          <p:cNvPr id="14" name="Obrázok 13">
            <a:extLst>
              <a:ext uri="{FF2B5EF4-FFF2-40B4-BE49-F238E27FC236}">
                <a16:creationId xmlns:a16="http://schemas.microsoft.com/office/drawing/2014/main" id="{C4C663C0-D89F-42CD-AF2C-708D84EB00C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0875" y="3659396"/>
            <a:ext cx="2181209" cy="95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561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oogle Shape;213;p32">
            <a:extLst>
              <a:ext uri="{FF2B5EF4-FFF2-40B4-BE49-F238E27FC236}">
                <a16:creationId xmlns:a16="http://schemas.microsoft.com/office/drawing/2014/main" id="{026344A4-7BC9-43E3-B936-AC13B53AF8B6}"/>
              </a:ext>
            </a:extLst>
          </p:cNvPr>
          <p:cNvCxnSpPr/>
          <p:nvPr/>
        </p:nvCxnSpPr>
        <p:spPr>
          <a:xfrm>
            <a:off x="781756" y="1581755"/>
            <a:ext cx="901600" cy="0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" name="Google Shape;210;p32">
            <a:extLst>
              <a:ext uri="{FF2B5EF4-FFF2-40B4-BE49-F238E27FC236}">
                <a16:creationId xmlns:a16="http://schemas.microsoft.com/office/drawing/2014/main" id="{BB7D2FDB-1DE0-44D7-9D86-C4B5E41DD06F}"/>
              </a:ext>
            </a:extLst>
          </p:cNvPr>
          <p:cNvSpPr txBox="1">
            <a:spLocks/>
          </p:cNvSpPr>
          <p:nvPr/>
        </p:nvSpPr>
        <p:spPr>
          <a:xfrm>
            <a:off x="657609" y="95755"/>
            <a:ext cx="10263964" cy="14860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sk-SK" sz="3600" dirty="0"/>
              <a:t>The Genius Square</a:t>
            </a:r>
            <a:endParaRPr lang="sk-SK" sz="3733" b="1" dirty="0">
              <a:solidFill>
                <a:schemeClr val="tx2">
                  <a:lumMod val="50000"/>
                </a:schemeClr>
              </a:solidFill>
              <a:latin typeface="Ubuntu" panose="020B0604020202020204" charset="0"/>
            </a:endParaRPr>
          </a:p>
        </p:txBody>
      </p:sp>
      <p:sp>
        <p:nvSpPr>
          <p:cNvPr id="7" name="Content Placeholder 41">
            <a:extLst>
              <a:ext uri="{FF2B5EF4-FFF2-40B4-BE49-F238E27FC236}">
                <a16:creationId xmlns:a16="http://schemas.microsoft.com/office/drawing/2014/main" id="{79DEF993-2DD4-41BE-BCAE-78210D3069B9}"/>
              </a:ext>
            </a:extLst>
          </p:cNvPr>
          <p:cNvSpPr txBox="1">
            <a:spLocks/>
          </p:cNvSpPr>
          <p:nvPr/>
        </p:nvSpPr>
        <p:spPr>
          <a:xfrm>
            <a:off x="781756" y="2076038"/>
            <a:ext cx="5314245" cy="3918208"/>
          </a:xfrm>
          <a:prstGeom prst="rect">
            <a:avLst/>
          </a:prstGeom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Hracia plocha 6 x 6</a:t>
            </a:r>
          </a:p>
          <a:p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7 kociek, 7 valčekov</a:t>
            </a:r>
          </a:p>
          <a:p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9 navzájom rôznych útvarov</a:t>
            </a:r>
          </a:p>
        </p:txBody>
      </p:sp>
      <p:pic>
        <p:nvPicPr>
          <p:cNvPr id="8" name="Obrázok 7">
            <a:extLst>
              <a:ext uri="{FF2B5EF4-FFF2-40B4-BE49-F238E27FC236}">
                <a16:creationId xmlns:a16="http://schemas.microsoft.com/office/drawing/2014/main" id="{5C37D790-7A6C-4CF8-94FD-1BD1F2ED9A5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85" r="6787" b="1"/>
          <a:stretch/>
        </p:blipFill>
        <p:spPr>
          <a:xfrm>
            <a:off x="5571105" y="1581755"/>
            <a:ext cx="5839138" cy="4610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923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oogle Shape;213;p32">
            <a:extLst>
              <a:ext uri="{FF2B5EF4-FFF2-40B4-BE49-F238E27FC236}">
                <a16:creationId xmlns:a16="http://schemas.microsoft.com/office/drawing/2014/main" id="{026344A4-7BC9-43E3-B936-AC13B53AF8B6}"/>
              </a:ext>
            </a:extLst>
          </p:cNvPr>
          <p:cNvCxnSpPr/>
          <p:nvPr/>
        </p:nvCxnSpPr>
        <p:spPr>
          <a:xfrm>
            <a:off x="781756" y="1581755"/>
            <a:ext cx="901600" cy="0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" name="Google Shape;210;p32">
            <a:extLst>
              <a:ext uri="{FF2B5EF4-FFF2-40B4-BE49-F238E27FC236}">
                <a16:creationId xmlns:a16="http://schemas.microsoft.com/office/drawing/2014/main" id="{BB7D2FDB-1DE0-44D7-9D86-C4B5E41DD06F}"/>
              </a:ext>
            </a:extLst>
          </p:cNvPr>
          <p:cNvSpPr txBox="1">
            <a:spLocks/>
          </p:cNvSpPr>
          <p:nvPr/>
        </p:nvSpPr>
        <p:spPr>
          <a:xfrm>
            <a:off x="657609" y="95755"/>
            <a:ext cx="10263964" cy="14860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sk-SK" sz="3600" dirty="0"/>
              <a:t>Ubongo 3D</a:t>
            </a:r>
            <a:endParaRPr lang="sk-SK" sz="3733" b="1" dirty="0">
              <a:solidFill>
                <a:schemeClr val="tx2">
                  <a:lumMod val="50000"/>
                </a:schemeClr>
              </a:solidFill>
              <a:latin typeface="Ubuntu" panose="020B0604020202020204" charset="0"/>
            </a:endParaRPr>
          </a:p>
        </p:txBody>
      </p:sp>
      <p:sp>
        <p:nvSpPr>
          <p:cNvPr id="7" name="Content Placeholder 41">
            <a:extLst>
              <a:ext uri="{FF2B5EF4-FFF2-40B4-BE49-F238E27FC236}">
                <a16:creationId xmlns:a16="http://schemas.microsoft.com/office/drawing/2014/main" id="{8BCE07EF-E529-4C2F-88AA-0F564189E280}"/>
              </a:ext>
            </a:extLst>
          </p:cNvPr>
          <p:cNvSpPr txBox="1">
            <a:spLocks/>
          </p:cNvSpPr>
          <p:nvPr/>
        </p:nvSpPr>
        <p:spPr>
          <a:xfrm>
            <a:off x="781756" y="2076993"/>
            <a:ext cx="5427526" cy="3535083"/>
          </a:xfrm>
          <a:prstGeom prst="rect">
            <a:avLst/>
          </a:prstGeom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Stavba výšky 2, pôdorysy rôzne</a:t>
            </a:r>
          </a:p>
          <a:p>
            <a:pPr>
              <a:lnSpc>
                <a:spcPct val="100000"/>
              </a:lnSpc>
            </a:pPr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Rôzne typy útvarov pre rôzne zadania</a:t>
            </a:r>
          </a:p>
        </p:txBody>
      </p:sp>
      <p:pic>
        <p:nvPicPr>
          <p:cNvPr id="8" name="Zástupný objekt pre obsah 6" descr="Obrázok, na ktorom je LEGO, hračka&#10;&#10;Automaticky generovaný popis">
            <a:extLst>
              <a:ext uri="{FF2B5EF4-FFF2-40B4-BE49-F238E27FC236}">
                <a16:creationId xmlns:a16="http://schemas.microsoft.com/office/drawing/2014/main" id="{BEEFA231-F7CD-419C-A68A-90EAE540015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" b="3"/>
          <a:stretch/>
        </p:blipFill>
        <p:spPr>
          <a:xfrm>
            <a:off x="5955490" y="612612"/>
            <a:ext cx="6236510" cy="6236510"/>
          </a:xfrm>
          <a:custGeom>
            <a:avLst/>
            <a:gdLst/>
            <a:ahLst/>
            <a:cxnLst/>
            <a:rect l="l" t="t" r="r" b="b"/>
            <a:pathLst>
              <a:path w="4694238" h="4694238">
                <a:moveTo>
                  <a:pt x="2347119" y="0"/>
                </a:moveTo>
                <a:cubicBezTo>
                  <a:pt x="3643397" y="0"/>
                  <a:pt x="4694238" y="1050841"/>
                  <a:pt x="4694238" y="2347119"/>
                </a:cubicBezTo>
                <a:cubicBezTo>
                  <a:pt x="4694238" y="3643397"/>
                  <a:pt x="3643397" y="4694238"/>
                  <a:pt x="2347119" y="4694238"/>
                </a:cubicBezTo>
                <a:cubicBezTo>
                  <a:pt x="1050841" y="4694238"/>
                  <a:pt x="0" y="3643397"/>
                  <a:pt x="0" y="2347119"/>
                </a:cubicBezTo>
                <a:cubicBezTo>
                  <a:pt x="0" y="1050841"/>
                  <a:pt x="1050841" y="0"/>
                  <a:pt x="2347119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65638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oogle Shape;213;p32">
            <a:extLst>
              <a:ext uri="{FF2B5EF4-FFF2-40B4-BE49-F238E27FC236}">
                <a16:creationId xmlns:a16="http://schemas.microsoft.com/office/drawing/2014/main" id="{026344A4-7BC9-43E3-B936-AC13B53AF8B6}"/>
              </a:ext>
            </a:extLst>
          </p:cNvPr>
          <p:cNvCxnSpPr/>
          <p:nvPr/>
        </p:nvCxnSpPr>
        <p:spPr>
          <a:xfrm>
            <a:off x="781756" y="1581755"/>
            <a:ext cx="901600" cy="0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" name="Google Shape;210;p32">
            <a:extLst>
              <a:ext uri="{FF2B5EF4-FFF2-40B4-BE49-F238E27FC236}">
                <a16:creationId xmlns:a16="http://schemas.microsoft.com/office/drawing/2014/main" id="{BB7D2FDB-1DE0-44D7-9D86-C4B5E41DD06F}"/>
              </a:ext>
            </a:extLst>
          </p:cNvPr>
          <p:cNvSpPr txBox="1">
            <a:spLocks/>
          </p:cNvSpPr>
          <p:nvPr/>
        </p:nvSpPr>
        <p:spPr>
          <a:xfrm>
            <a:off x="657609" y="95755"/>
            <a:ext cx="10263964" cy="14860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sk-SK" sz="3600" dirty="0"/>
              <a:t>Problém úplného pokrytia</a:t>
            </a:r>
            <a:endParaRPr lang="sk-SK" sz="3733" b="1" dirty="0">
              <a:solidFill>
                <a:schemeClr val="tx2">
                  <a:lumMod val="50000"/>
                </a:schemeClr>
              </a:solidFill>
              <a:latin typeface="Ubuntu" panose="020B0604020202020204" charset="0"/>
            </a:endParaRPr>
          </a:p>
        </p:txBody>
      </p:sp>
      <p:sp>
        <p:nvSpPr>
          <p:cNvPr id="7" name="Zástupný objekt pre obsah 2">
            <a:extLst>
              <a:ext uri="{FF2B5EF4-FFF2-40B4-BE49-F238E27FC236}">
                <a16:creationId xmlns:a16="http://schemas.microsoft.com/office/drawing/2014/main" id="{DD91ADF5-D397-4EC5-AD5A-9FDD62C07879}"/>
              </a:ext>
            </a:extLst>
          </p:cNvPr>
          <p:cNvSpPr txBox="1">
            <a:spLocks/>
          </p:cNvSpPr>
          <p:nvPr/>
        </p:nvSpPr>
        <p:spPr>
          <a:xfrm>
            <a:off x="781756" y="2072179"/>
            <a:ext cx="4959603" cy="3522569"/>
          </a:xfrm>
          <a:prstGeom prst="rect">
            <a:avLst/>
          </a:prstGeom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Množina S</a:t>
            </a:r>
          </a:p>
          <a:p>
            <a:pPr>
              <a:lnSpc>
                <a:spcPct val="100000"/>
              </a:lnSpc>
            </a:pPr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Množina podmnožín </a:t>
            </a:r>
            <a:r>
              <a:rPr lang="sk-SK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sk-SK" sz="2400" baseline="-25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sk-SK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S</a:t>
            </a:r>
            <a:r>
              <a:rPr lang="sk-SK" sz="2400" baseline="-25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sk-SK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... S</a:t>
            </a:r>
            <a:r>
              <a:rPr lang="sk-SK" sz="2400" baseline="-25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</a:t>
            </a:r>
            <a:endParaRPr lang="sk-SK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sk-SK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sk-SK" sz="2400" baseline="-25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</a:t>
            </a:r>
            <a:r>
              <a:rPr lang="sk-SK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⋃ S</a:t>
            </a:r>
            <a:r>
              <a:rPr lang="sk-SK" sz="2400" baseline="-25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</a:t>
            </a:r>
            <a:r>
              <a:rPr lang="sk-SK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⋃ ... ⋃ S</a:t>
            </a:r>
            <a:r>
              <a:rPr lang="sk-SK" sz="2400" baseline="-25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</a:t>
            </a:r>
            <a:r>
              <a:rPr lang="sk-SK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S</a:t>
            </a:r>
          </a:p>
          <a:p>
            <a:pPr marL="0">
              <a:spcBef>
                <a:spcPts val="0"/>
              </a:spcBef>
              <a:spcAft>
                <a:spcPts val="800"/>
              </a:spcAft>
            </a:pPr>
            <a:r>
              <a:rPr lang="sk-SK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sk-SK" sz="2400" baseline="-25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</a:t>
            </a:r>
            <a:r>
              <a:rPr lang="sk-SK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⋂ S</a:t>
            </a:r>
            <a:r>
              <a:rPr lang="sk-SK" sz="2400" baseline="-25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</a:t>
            </a:r>
            <a:r>
              <a:rPr lang="sk-SK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⋂ ... ⋂ S</a:t>
            </a:r>
            <a:r>
              <a:rPr lang="sk-SK" sz="2400" baseline="-25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</a:t>
            </a:r>
            <a:r>
              <a:rPr lang="sk-SK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Ø</a:t>
            </a:r>
          </a:p>
        </p:txBody>
      </p:sp>
      <p:pic>
        <p:nvPicPr>
          <p:cNvPr id="8" name="Zástupný objekt pre obsah 10" descr="Obrázok, na ktorom je elektronika, biele, klávesnica&#10;&#10;Automaticky generovaný popis">
            <a:extLst>
              <a:ext uri="{FF2B5EF4-FFF2-40B4-BE49-F238E27FC236}">
                <a16:creationId xmlns:a16="http://schemas.microsoft.com/office/drawing/2014/main" id="{4B3AAF02-7874-4FBA-8FC2-22AF15825B8B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6000" y="2675348"/>
            <a:ext cx="5201023" cy="269152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69915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oogle Shape;213;p32">
            <a:extLst>
              <a:ext uri="{FF2B5EF4-FFF2-40B4-BE49-F238E27FC236}">
                <a16:creationId xmlns:a16="http://schemas.microsoft.com/office/drawing/2014/main" id="{026344A4-7BC9-43E3-B936-AC13B53AF8B6}"/>
              </a:ext>
            </a:extLst>
          </p:cNvPr>
          <p:cNvCxnSpPr/>
          <p:nvPr/>
        </p:nvCxnSpPr>
        <p:spPr>
          <a:xfrm>
            <a:off x="781756" y="1581755"/>
            <a:ext cx="901600" cy="0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" name="Google Shape;210;p32">
            <a:extLst>
              <a:ext uri="{FF2B5EF4-FFF2-40B4-BE49-F238E27FC236}">
                <a16:creationId xmlns:a16="http://schemas.microsoft.com/office/drawing/2014/main" id="{BB7D2FDB-1DE0-44D7-9D86-C4B5E41DD06F}"/>
              </a:ext>
            </a:extLst>
          </p:cNvPr>
          <p:cNvSpPr txBox="1">
            <a:spLocks/>
          </p:cNvSpPr>
          <p:nvPr/>
        </p:nvSpPr>
        <p:spPr>
          <a:xfrm>
            <a:off x="657609" y="95755"/>
            <a:ext cx="10263964" cy="14860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sk-SK" sz="3600" dirty="0"/>
              <a:t>Algoritmus </a:t>
            </a:r>
            <a:r>
              <a:rPr lang="en-US" sz="3600" dirty="0"/>
              <a:t>X</a:t>
            </a:r>
            <a:endParaRPr lang="sk-SK" sz="3600" b="1" dirty="0">
              <a:solidFill>
                <a:schemeClr val="tx2">
                  <a:lumMod val="50000"/>
                </a:schemeClr>
              </a:solidFill>
              <a:latin typeface="Ubuntu" panose="020B0604020202020204" charset="0"/>
            </a:endParaRPr>
          </a:p>
        </p:txBody>
      </p:sp>
      <p:sp>
        <p:nvSpPr>
          <p:cNvPr id="6" name="Content Placeholder 25">
            <a:extLst>
              <a:ext uri="{FF2B5EF4-FFF2-40B4-BE49-F238E27FC236}">
                <a16:creationId xmlns:a16="http://schemas.microsoft.com/office/drawing/2014/main" id="{0C08928D-1285-4794-BCEB-81ABB25C4416}"/>
              </a:ext>
            </a:extLst>
          </p:cNvPr>
          <p:cNvSpPr txBox="1">
            <a:spLocks/>
          </p:cNvSpPr>
          <p:nvPr/>
        </p:nvSpPr>
        <p:spPr>
          <a:xfrm>
            <a:off x="781756" y="2077402"/>
            <a:ext cx="4349536" cy="3907964"/>
          </a:xfrm>
          <a:prstGeom prst="rect">
            <a:avLst/>
          </a:prstGeom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Donald Knuth</a:t>
            </a:r>
          </a:p>
          <a:p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Matica / Spájané zoznamy</a:t>
            </a:r>
          </a:p>
          <a:p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Backtracking</a:t>
            </a:r>
          </a:p>
          <a:p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Moja implementácia výkonnostne porovnateľná s inými</a:t>
            </a:r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5A134EEA-C216-4F64-AD3E-C0A6CC0547F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6000" y="991020"/>
            <a:ext cx="5201023" cy="48759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12554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oogle Shape;213;p32">
            <a:extLst>
              <a:ext uri="{FF2B5EF4-FFF2-40B4-BE49-F238E27FC236}">
                <a16:creationId xmlns:a16="http://schemas.microsoft.com/office/drawing/2014/main" id="{026344A4-7BC9-43E3-B936-AC13B53AF8B6}"/>
              </a:ext>
            </a:extLst>
          </p:cNvPr>
          <p:cNvCxnSpPr/>
          <p:nvPr/>
        </p:nvCxnSpPr>
        <p:spPr>
          <a:xfrm>
            <a:off x="781756" y="1581755"/>
            <a:ext cx="901600" cy="0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" name="Google Shape;210;p32">
            <a:extLst>
              <a:ext uri="{FF2B5EF4-FFF2-40B4-BE49-F238E27FC236}">
                <a16:creationId xmlns:a16="http://schemas.microsoft.com/office/drawing/2014/main" id="{BB7D2FDB-1DE0-44D7-9D86-C4B5E41DD06F}"/>
              </a:ext>
            </a:extLst>
          </p:cNvPr>
          <p:cNvSpPr txBox="1">
            <a:spLocks/>
          </p:cNvSpPr>
          <p:nvPr/>
        </p:nvSpPr>
        <p:spPr>
          <a:xfrm>
            <a:off x="657609" y="95755"/>
            <a:ext cx="10263964" cy="14860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sk-SK" sz="3600" dirty="0"/>
              <a:t>Formalizácia hlavolamov</a:t>
            </a:r>
            <a:endParaRPr lang="sk-SK" sz="3733" b="1" dirty="0">
              <a:solidFill>
                <a:schemeClr val="tx2">
                  <a:lumMod val="50000"/>
                </a:schemeClr>
              </a:solidFill>
              <a:latin typeface="Ubuntu" panose="020B0604020202020204" charset="0"/>
            </a:endParaRPr>
          </a:p>
        </p:txBody>
      </p:sp>
      <p:sp>
        <p:nvSpPr>
          <p:cNvPr id="7" name="Zástupný objekt pre obsah 2">
            <a:extLst>
              <a:ext uri="{FF2B5EF4-FFF2-40B4-BE49-F238E27FC236}">
                <a16:creationId xmlns:a16="http://schemas.microsoft.com/office/drawing/2014/main" id="{E38734FC-E207-4349-8AFA-745AF86BF4DE}"/>
              </a:ext>
            </a:extLst>
          </p:cNvPr>
          <p:cNvSpPr txBox="1">
            <a:spLocks/>
          </p:cNvSpPr>
          <p:nvPr/>
        </p:nvSpPr>
        <p:spPr>
          <a:xfrm>
            <a:off x="781756" y="2084747"/>
            <a:ext cx="10515598" cy="415436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Základný bod hlavolamu</a:t>
            </a:r>
          </a:p>
          <a:p>
            <a:pPr marL="0" indent="0">
              <a:buNone/>
            </a:pPr>
            <a:r>
              <a:rPr lang="sk-SK" sz="16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</a:t>
            </a:r>
            <a:r>
              <a:rPr lang="sk-SK" sz="1600" dirty="0">
                <a:latin typeface="Arial" panose="020B0604020202020204" pitchFamily="34" charset="0"/>
                <a:cs typeface="Arial" panose="020B0604020202020204" pitchFamily="34" charset="0"/>
              </a:rPr>
              <a:t> Point(</a:t>
            </a:r>
            <a:r>
              <a:rPr lang="sk-SK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</a:t>
            </a:r>
            <a:r>
              <a:rPr lang="sk-SK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sk-SK" sz="1600" dirty="0">
                <a:latin typeface="Arial" panose="020B0604020202020204" pitchFamily="34" charset="0"/>
                <a:cs typeface="Arial" panose="020B0604020202020204" pitchFamily="34" charset="0"/>
              </a:rPr>
              <a:t> : Int, </a:t>
            </a:r>
            <a:r>
              <a:rPr lang="sk-SK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</a:t>
            </a:r>
            <a:r>
              <a:rPr lang="sk-SK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sk-SK" sz="1600" dirty="0">
                <a:latin typeface="Arial" panose="020B0604020202020204" pitchFamily="34" charset="0"/>
                <a:cs typeface="Arial" panose="020B0604020202020204" pitchFamily="34" charset="0"/>
              </a:rPr>
              <a:t> : Int, </a:t>
            </a:r>
            <a:r>
              <a:rPr lang="sk-SK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</a:t>
            </a:r>
            <a:r>
              <a:rPr lang="sk-SK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sk-SK" sz="1600" dirty="0">
                <a:latin typeface="Arial" panose="020B0604020202020204" pitchFamily="34" charset="0"/>
                <a:cs typeface="Arial" panose="020B0604020202020204" pitchFamily="34" charset="0"/>
              </a:rPr>
              <a:t> : Int)</a:t>
            </a:r>
            <a:endParaRPr lang="sk-SK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Miestnosť hlavolamu</a:t>
            </a:r>
          </a:p>
          <a:p>
            <a:pPr marL="0" indent="0">
              <a:buNone/>
            </a:pPr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Puzzle(</a:t>
            </a:r>
            <a:r>
              <a:rPr lang="en-GB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points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: Set&lt;Point&gt;)</a:t>
            </a:r>
            <a:endParaRPr lang="sk-SK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Útvar hlavolamu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Shape(</a:t>
            </a:r>
            <a:r>
              <a:rPr lang="en-GB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: String, </a:t>
            </a:r>
            <a:r>
              <a:rPr lang="en-GB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points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: Set&lt;Point&gt;) </a:t>
            </a:r>
            <a:endParaRPr lang="sk-SK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Zadanie hlavolamu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k-SK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</a:t>
            </a:r>
            <a:r>
              <a:rPr lang="sk-SK" sz="1600" dirty="0">
                <a:latin typeface="Arial" panose="020B0604020202020204" pitchFamily="34" charset="0"/>
                <a:cs typeface="Arial" panose="020B0604020202020204" pitchFamily="34" charset="0"/>
              </a:rPr>
              <a:t> Task(</a:t>
            </a:r>
            <a:r>
              <a:rPr lang="sk-SK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</a:t>
            </a:r>
            <a:r>
              <a:rPr lang="sk-SK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puzzle</a:t>
            </a:r>
            <a:r>
              <a:rPr lang="sk-SK" sz="1600" dirty="0">
                <a:latin typeface="Arial" panose="020B0604020202020204" pitchFamily="34" charset="0"/>
                <a:cs typeface="Arial" panose="020B0604020202020204" pitchFamily="34" charset="0"/>
              </a:rPr>
              <a:t>: Puzzle, </a:t>
            </a:r>
            <a:r>
              <a:rPr lang="sk-SK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</a:t>
            </a:r>
            <a:r>
              <a:rPr lang="sk-SK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shapes</a:t>
            </a:r>
            <a:r>
              <a:rPr lang="sk-SK" sz="1600" dirty="0">
                <a:latin typeface="Arial" panose="020B0604020202020204" pitchFamily="34" charset="0"/>
                <a:cs typeface="Arial" panose="020B0604020202020204" pitchFamily="34" charset="0"/>
              </a:rPr>
              <a:t> : Set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&lt;Shape&gt;)</a:t>
            </a:r>
            <a:endParaRPr lang="sk-SK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2400" dirty="0">
                <a:latin typeface="Arial" panose="020B0604020202020204" pitchFamily="34" charset="0"/>
                <a:cs typeface="Arial" panose="020B0604020202020204" pitchFamily="34" charset="0"/>
              </a:rPr>
              <a:t>Trieda Formalisation</a:t>
            </a:r>
          </a:p>
        </p:txBody>
      </p:sp>
    </p:spTree>
    <p:extLst>
      <p:ext uri="{BB962C8B-B14F-4D97-AF65-F5344CB8AC3E}">
        <p14:creationId xmlns:p14="http://schemas.microsoft.com/office/powerpoint/2010/main" val="207181749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TM02900771[[fn=Výsek]]</Template>
  <TotalTime>608</TotalTime>
  <Words>268</Words>
  <Application>Microsoft Office PowerPoint</Application>
  <PresentationFormat>Širokouhlá</PresentationFormat>
  <Paragraphs>59</Paragraphs>
  <Slides>14</Slides>
  <Notes>12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20" baseType="lpstr">
      <vt:lpstr>Arial</vt:lpstr>
      <vt:lpstr>Arvo</vt:lpstr>
      <vt:lpstr>Calibri</vt:lpstr>
      <vt:lpstr>Calibri Light</vt:lpstr>
      <vt:lpstr>Ubuntu</vt:lpstr>
      <vt:lpstr>Motív Office</vt:lpstr>
      <vt:lpstr>Algoritmus X pri riešení drevených hlavolamov</vt:lpstr>
      <vt:lpstr>Prezentácia programu PowerPoint</vt:lpstr>
      <vt:lpstr>Prezentácia programu PowerPoint</vt:lpstr>
      <vt:lpstr>Použité technológie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Ďakujem za pozornosť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Plán a postup práce</dc:title>
  <dc:creator>Korbeľ Erik</dc:creator>
  <cp:lastModifiedBy>Korbeľ Erik</cp:lastModifiedBy>
  <cp:revision>79</cp:revision>
  <dcterms:created xsi:type="dcterms:W3CDTF">2021-03-29T19:49:23Z</dcterms:created>
  <dcterms:modified xsi:type="dcterms:W3CDTF">2021-06-10T19:55:58Z</dcterms:modified>
</cp:coreProperties>
</file>