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6" r:id="rId3"/>
    <p:sldId id="271" r:id="rId4"/>
    <p:sldId id="269" r:id="rId5"/>
    <p:sldId id="257" r:id="rId6"/>
    <p:sldId id="258" r:id="rId7"/>
    <p:sldId id="259" r:id="rId8"/>
    <p:sldId id="260" r:id="rId9"/>
    <p:sldId id="261" r:id="rId10"/>
    <p:sldId id="267" r:id="rId11"/>
    <p:sldId id="268" r:id="rId12"/>
    <p:sldId id="262" r:id="rId13"/>
    <p:sldId id="263" r:id="rId14"/>
    <p:sldId id="264" r:id="rId15"/>
    <p:sldId id="265" r:id="rId16"/>
    <p:sldId id="266" r:id="rId17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55" autoAdjust="0"/>
    <p:restoredTop sz="94667" autoAdjust="0"/>
  </p:normalViewPr>
  <p:slideViewPr>
    <p:cSldViewPr>
      <p:cViewPr varScale="1">
        <p:scale>
          <a:sx n="75" d="100"/>
          <a:sy n="75" d="100"/>
        </p:scale>
        <p:origin x="-101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01809-E8A2-4A67-B53F-2819727B00C5}" type="datetimeFigureOut">
              <a:rPr lang="sk-SK" smtClean="0"/>
              <a:pPr/>
              <a:t>12. 11. 2009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C4532-186C-4447-A5C0-C04DC667EC5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01809-E8A2-4A67-B53F-2819727B00C5}" type="datetimeFigureOut">
              <a:rPr lang="sk-SK" smtClean="0"/>
              <a:pPr/>
              <a:t>12. 11. 2009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C4532-186C-4447-A5C0-C04DC667EC5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01809-E8A2-4A67-B53F-2819727B00C5}" type="datetimeFigureOut">
              <a:rPr lang="sk-SK" smtClean="0"/>
              <a:pPr/>
              <a:t>12. 11. 2009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C4532-186C-4447-A5C0-C04DC667EC5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01809-E8A2-4A67-B53F-2819727B00C5}" type="datetimeFigureOut">
              <a:rPr lang="sk-SK" smtClean="0"/>
              <a:pPr/>
              <a:t>12. 11. 2009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C4532-186C-4447-A5C0-C04DC667EC5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01809-E8A2-4A67-B53F-2819727B00C5}" type="datetimeFigureOut">
              <a:rPr lang="sk-SK" smtClean="0"/>
              <a:pPr/>
              <a:t>12. 11. 2009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C4532-186C-4447-A5C0-C04DC667EC5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01809-E8A2-4A67-B53F-2819727B00C5}" type="datetimeFigureOut">
              <a:rPr lang="sk-SK" smtClean="0"/>
              <a:pPr/>
              <a:t>12. 11. 2009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C4532-186C-4447-A5C0-C04DC667EC5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01809-E8A2-4A67-B53F-2819727B00C5}" type="datetimeFigureOut">
              <a:rPr lang="sk-SK" smtClean="0"/>
              <a:pPr/>
              <a:t>12. 11. 2009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C4532-186C-4447-A5C0-C04DC667EC5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01809-E8A2-4A67-B53F-2819727B00C5}" type="datetimeFigureOut">
              <a:rPr lang="sk-SK" smtClean="0"/>
              <a:pPr/>
              <a:t>12. 11. 2009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C4532-186C-4447-A5C0-C04DC667EC5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01809-E8A2-4A67-B53F-2819727B00C5}" type="datetimeFigureOut">
              <a:rPr lang="sk-SK" smtClean="0"/>
              <a:pPr/>
              <a:t>12. 11. 2009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C4532-186C-4447-A5C0-C04DC667EC5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01809-E8A2-4A67-B53F-2819727B00C5}" type="datetimeFigureOut">
              <a:rPr lang="sk-SK" smtClean="0"/>
              <a:pPr/>
              <a:t>12. 11. 2009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C4532-186C-4447-A5C0-C04DC667EC5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01809-E8A2-4A67-B53F-2819727B00C5}" type="datetimeFigureOut">
              <a:rPr lang="sk-SK" smtClean="0"/>
              <a:pPr/>
              <a:t>12. 11. 2009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C4532-186C-4447-A5C0-C04DC667EC5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tx2">
                <a:lumMod val="5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01809-E8A2-4A67-B53F-2819727B00C5}" type="datetimeFigureOut">
              <a:rPr lang="sk-SK" smtClean="0"/>
              <a:pPr/>
              <a:t>12. 11. 2009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7C4532-186C-4447-A5C0-C04DC667EC56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png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Fotodetektory</a:t>
            </a:r>
            <a:endParaRPr lang="sk-SK" dirty="0"/>
          </a:p>
        </p:txBody>
      </p:sp>
      <p:pic>
        <p:nvPicPr>
          <p:cNvPr id="25602" name="Picture 2" descr="C:\Users\Bozka\Desktop\skola\foto\dioda\SiP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4214818"/>
            <a:ext cx="2541512" cy="1928826"/>
          </a:xfrm>
          <a:prstGeom prst="rect">
            <a:avLst/>
          </a:prstGeom>
          <a:noFill/>
        </p:spPr>
      </p:pic>
      <p:pic>
        <p:nvPicPr>
          <p:cNvPr id="5" name="Picture 5" descr="C:\Users\Bozka\Desktop\skola\foto\dioda\tes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1571612"/>
            <a:ext cx="3265737" cy="2286016"/>
          </a:xfrm>
          <a:prstGeom prst="rect">
            <a:avLst/>
          </a:prstGeom>
          <a:noFill/>
        </p:spPr>
      </p:pic>
      <p:pic>
        <p:nvPicPr>
          <p:cNvPr id="25603" name="Picture 3" descr="C:\Users\Bozka\Desktop\skola\foto\dioda\PNZ323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8" y="3000372"/>
            <a:ext cx="2935293" cy="2935293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Schottky</a:t>
            </a:r>
            <a:r>
              <a:rPr lang="sk-SK" dirty="0" smtClean="0"/>
              <a:t> </a:t>
            </a:r>
            <a:r>
              <a:rPr lang="sk-SK" dirty="0" err="1" smtClean="0"/>
              <a:t>bariérové</a:t>
            </a:r>
            <a:r>
              <a:rPr lang="sk-SK" dirty="0" smtClean="0"/>
              <a:t> diódy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z="2400" dirty="0" smtClean="0"/>
              <a:t>Tvorené kovom a </a:t>
            </a:r>
            <a:r>
              <a:rPr lang="sk-SK" sz="2400" dirty="0" err="1" smtClean="0"/>
              <a:t>polovdičom</a:t>
            </a:r>
            <a:endParaRPr lang="sk-SK" sz="2400" dirty="0" smtClean="0"/>
          </a:p>
          <a:p>
            <a:r>
              <a:rPr lang="sk-SK" sz="2400" dirty="0" err="1" smtClean="0"/>
              <a:t>Lachšia</a:t>
            </a:r>
            <a:r>
              <a:rPr lang="sk-SK" sz="2400" dirty="0" smtClean="0"/>
              <a:t> produkcia</a:t>
            </a:r>
          </a:p>
          <a:p>
            <a:r>
              <a:rPr lang="sk-SK" sz="2400" dirty="0" smtClean="0"/>
              <a:t>Menšie šumy</a:t>
            </a:r>
          </a:p>
          <a:p>
            <a:r>
              <a:rPr lang="sk-SK" sz="2400" dirty="0" smtClean="0"/>
              <a:t>Citlivé prevažne na veľké vlnové dĺžky </a:t>
            </a:r>
          </a:p>
          <a:p>
            <a:r>
              <a:rPr lang="sk-SK" sz="2400" dirty="0" smtClean="0"/>
              <a:t>Prehrievanie</a:t>
            </a:r>
          </a:p>
          <a:p>
            <a:endParaRPr lang="sk-SK" dirty="0"/>
          </a:p>
        </p:txBody>
      </p:sp>
      <p:pic>
        <p:nvPicPr>
          <p:cNvPr id="24578" name="Picture 2" descr="C:\Users\Bozka\Desktop\skola\foto\dioda\14183_137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3714752"/>
            <a:ext cx="5292624" cy="2571768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Kremíkové fotodiódy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Najpoužívanejšie spomedzi fotodiód</a:t>
            </a:r>
          </a:p>
          <a:p>
            <a:r>
              <a:rPr lang="sk-SK" dirty="0" smtClean="0"/>
              <a:t>Pokrývajú vlnové dĺžky od 400-1100nm pričom maximum dosahujú pri 900 nm</a:t>
            </a:r>
          </a:p>
          <a:p>
            <a:r>
              <a:rPr lang="sk-SK" dirty="0" smtClean="0"/>
              <a:t>Telekomunikácie</a:t>
            </a:r>
          </a:p>
          <a:p>
            <a:r>
              <a:rPr lang="sk-SK" dirty="0" smtClean="0"/>
              <a:t>Cena</a:t>
            </a:r>
          </a:p>
          <a:p>
            <a:endParaRPr lang="sk-SK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PIN fotodiódy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400" dirty="0" smtClean="0"/>
              <a:t>Podobné ako PN diódy</a:t>
            </a:r>
          </a:p>
          <a:p>
            <a:r>
              <a:rPr lang="sk-SK" sz="2400" dirty="0" smtClean="0"/>
              <a:t>Vrstva I kde je zvýšená produkcia párov pri </a:t>
            </a:r>
            <a:r>
              <a:rPr lang="sk-SK" sz="2400" dirty="0" err="1" smtClean="0"/>
              <a:t>absorbcii</a:t>
            </a:r>
            <a:endParaRPr lang="sk-SK" sz="2400" dirty="0" smtClean="0"/>
          </a:p>
          <a:p>
            <a:r>
              <a:rPr lang="sk-SK" sz="2400" dirty="0" smtClean="0"/>
              <a:t>Reverzný prúd pre zvýšenie presnosti a rozsahu</a:t>
            </a:r>
          </a:p>
        </p:txBody>
      </p:sp>
      <p:pic>
        <p:nvPicPr>
          <p:cNvPr id="18434" name="Picture 2" descr="C:\Users\Bozka\Desktop\skola\foto\dioda\pin_photodiod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66" y="3214686"/>
            <a:ext cx="3800482" cy="3237448"/>
          </a:xfrm>
          <a:prstGeom prst="rect">
            <a:avLst/>
          </a:prstGeom>
          <a:noFill/>
        </p:spPr>
      </p:pic>
      <p:pic>
        <p:nvPicPr>
          <p:cNvPr id="18435" name="Picture 3" descr="C:\Users\Bozka\Desktop\skola\foto\dioda\Image23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2210" y="3286124"/>
            <a:ext cx="4088880" cy="3143272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Lavínové diódy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000" dirty="0" smtClean="0"/>
              <a:t>Podobné ako PN a PIN </a:t>
            </a:r>
          </a:p>
          <a:p>
            <a:r>
              <a:rPr lang="sk-SK" sz="2000" dirty="0" smtClean="0"/>
              <a:t>Zosilnenie pôvodného signálu pomocou silného elektrického poľa</a:t>
            </a:r>
          </a:p>
          <a:p>
            <a:r>
              <a:rPr lang="sk-SK" sz="2000" dirty="0" smtClean="0"/>
              <a:t>Zosilnenie 10-1000 násobné</a:t>
            </a:r>
            <a:endParaRPr lang="sk-SK" sz="2000" dirty="0"/>
          </a:p>
        </p:txBody>
      </p:sp>
      <p:pic>
        <p:nvPicPr>
          <p:cNvPr id="20482" name="Picture 2" descr="C:\Users\Bozka\Desktop\skola\foto\dioda\avalanchefigure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3500438"/>
            <a:ext cx="2838450" cy="2362200"/>
          </a:xfrm>
          <a:prstGeom prst="rect">
            <a:avLst/>
          </a:prstGeom>
          <a:noFill/>
        </p:spPr>
      </p:pic>
      <p:pic>
        <p:nvPicPr>
          <p:cNvPr id="20483" name="Picture 3" descr="C:\Users\Bozka\Desktop\skola\foto\dioda\30NVM117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2786058"/>
            <a:ext cx="4148729" cy="300042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Fotoemisívny</a:t>
            </a:r>
            <a:r>
              <a:rPr lang="sk-SK" dirty="0" smtClean="0"/>
              <a:t> efekt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257676" cy="4525963"/>
          </a:xfrm>
        </p:spPr>
        <p:txBody>
          <a:bodyPr>
            <a:normAutofit/>
          </a:bodyPr>
          <a:lstStyle/>
          <a:p>
            <a:r>
              <a:rPr lang="sk-SK" sz="2400" dirty="0" smtClean="0"/>
              <a:t>Emisia elektrónov po dopade elektromagnetického žiarenia </a:t>
            </a:r>
          </a:p>
          <a:p>
            <a:r>
              <a:rPr lang="sk-SK" sz="2400" dirty="0" smtClean="0"/>
              <a:t>Špeciálne povrchy</a:t>
            </a:r>
          </a:p>
          <a:p>
            <a:r>
              <a:rPr lang="sk-SK" sz="2400" dirty="0" smtClean="0"/>
              <a:t>Akcelerácia z katódy na anódu</a:t>
            </a:r>
          </a:p>
          <a:p>
            <a:r>
              <a:rPr lang="sk-SK" sz="2400" dirty="0" smtClean="0"/>
              <a:t>Hraničná vlnová dĺžka</a:t>
            </a:r>
            <a:endParaRPr lang="sk-SK" sz="2400" dirty="0"/>
          </a:p>
        </p:txBody>
      </p:sp>
      <p:pic>
        <p:nvPicPr>
          <p:cNvPr id="21506" name="Picture 2" descr="C:\Users\Bozka\Desktop\skola\foto\dioda\lenard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1643050"/>
            <a:ext cx="4000528" cy="4080752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err="1" smtClean="0"/>
              <a:t>Fotonásobiče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400" dirty="0" smtClean="0"/>
              <a:t>Podobný princíp ako Lavínové diódy</a:t>
            </a:r>
          </a:p>
          <a:p>
            <a:r>
              <a:rPr lang="sk-SK" sz="2400" dirty="0" err="1" smtClean="0"/>
              <a:t>Fotoemisia</a:t>
            </a:r>
            <a:endParaRPr lang="sk-SK" sz="2400" dirty="0" smtClean="0"/>
          </a:p>
          <a:p>
            <a:r>
              <a:rPr lang="sk-SK" sz="2400" dirty="0" err="1" smtClean="0"/>
              <a:t>Dynódy</a:t>
            </a:r>
            <a:endParaRPr lang="sk-SK" sz="2400" dirty="0" smtClean="0"/>
          </a:p>
          <a:p>
            <a:r>
              <a:rPr lang="sk-SK" sz="2400" dirty="0" smtClean="0"/>
              <a:t>Zosilnenie až 100 000</a:t>
            </a:r>
          </a:p>
          <a:p>
            <a:r>
              <a:rPr lang="sk-SK" sz="2400" dirty="0" smtClean="0"/>
              <a:t>Nefungujú nad 1000 nm</a:t>
            </a:r>
            <a:endParaRPr lang="sk-SK" sz="2400" dirty="0"/>
          </a:p>
        </p:txBody>
      </p:sp>
      <p:pic>
        <p:nvPicPr>
          <p:cNvPr id="4" name="Picture 9" descr="PM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7485" y="2643182"/>
            <a:ext cx="4890795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2" descr="C:\Users\Bozka\Desktop\skola\foto\dioda\Pmsid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1796628" y="3918357"/>
            <a:ext cx="1500198" cy="380763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CCD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400" dirty="0" smtClean="0"/>
              <a:t>Metóda na spracovanie celkového rozloženia intenzity a vlnovej dĺžky obrazu</a:t>
            </a:r>
          </a:p>
          <a:p>
            <a:r>
              <a:rPr lang="sk-SK" sz="2400" dirty="0" smtClean="0"/>
              <a:t>Polovodičové budenie párov pomocou dopadu fotónov</a:t>
            </a:r>
          </a:p>
          <a:p>
            <a:r>
              <a:rPr lang="sk-SK" sz="2400" dirty="0" smtClean="0"/>
              <a:t>Systém na spracovanie údajov</a:t>
            </a:r>
          </a:p>
          <a:p>
            <a:r>
              <a:rPr lang="sk-SK" sz="2400" dirty="0" smtClean="0"/>
              <a:t>Rýchlosť </a:t>
            </a:r>
            <a:r>
              <a:rPr lang="sk-SK" sz="2400" dirty="0" err="1" smtClean="0"/>
              <a:t>real</a:t>
            </a:r>
            <a:r>
              <a:rPr lang="sk-SK" sz="2400" dirty="0" smtClean="0"/>
              <a:t> </a:t>
            </a:r>
            <a:r>
              <a:rPr lang="sk-SK" sz="2400" dirty="0" err="1" smtClean="0"/>
              <a:t>time</a:t>
            </a:r>
            <a:endParaRPr lang="sk-SK" sz="2400" dirty="0" smtClean="0"/>
          </a:p>
        </p:txBody>
      </p:sp>
      <p:pic>
        <p:nvPicPr>
          <p:cNvPr id="23554" name="Picture 2" descr="C:\Users\Bozka\Desktop\skola\foto\dioda\fuji_cc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6631" y="3884620"/>
            <a:ext cx="3001055" cy="2473338"/>
          </a:xfrm>
          <a:prstGeom prst="rect">
            <a:avLst/>
          </a:prstGeom>
          <a:noFill/>
        </p:spPr>
      </p:pic>
      <p:pic>
        <p:nvPicPr>
          <p:cNvPr id="23555" name="Picture 3" descr="C:\Users\Bozka\Desktop\skola\foto\dioda\CCD scanning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2948964"/>
            <a:ext cx="2714644" cy="355187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910" y="714356"/>
            <a:ext cx="6400800" cy="5643602"/>
          </a:xfrm>
        </p:spPr>
        <p:txBody>
          <a:bodyPr>
            <a:normAutofit/>
          </a:bodyPr>
          <a:lstStyle/>
          <a:p>
            <a:pPr lvl="1" algn="l">
              <a:buFont typeface="Arial" pitchFamily="34" charset="0"/>
              <a:buChar char="•"/>
            </a:pPr>
            <a:r>
              <a:rPr lang="sk-SK" dirty="0" err="1" smtClean="0">
                <a:solidFill>
                  <a:schemeClr val="tx1"/>
                </a:solidFill>
              </a:rPr>
              <a:t>Chemicke</a:t>
            </a:r>
            <a:r>
              <a:rPr lang="sk-SK" dirty="0" smtClean="0">
                <a:solidFill>
                  <a:schemeClr val="tx1"/>
                </a:solidFill>
              </a:rPr>
              <a:t> </a:t>
            </a:r>
          </a:p>
          <a:p>
            <a:pPr lvl="1" algn="l">
              <a:buFont typeface="Arial" pitchFamily="34" charset="0"/>
              <a:buChar char="•"/>
            </a:pPr>
            <a:r>
              <a:rPr lang="sk-SK" dirty="0" err="1" smtClean="0">
                <a:solidFill>
                  <a:schemeClr val="tx1"/>
                </a:solidFill>
              </a:rPr>
              <a:t>Fotorezistory</a:t>
            </a:r>
            <a:endParaRPr lang="sk-SK" dirty="0" smtClean="0">
              <a:solidFill>
                <a:schemeClr val="tx1"/>
              </a:solidFill>
            </a:endParaRPr>
          </a:p>
          <a:p>
            <a:pPr lvl="1" algn="l">
              <a:buFont typeface="Arial" pitchFamily="34" charset="0"/>
              <a:buChar char="•"/>
            </a:pPr>
            <a:r>
              <a:rPr lang="sk-SK" dirty="0" err="1" smtClean="0">
                <a:solidFill>
                  <a:schemeClr val="tx1"/>
                </a:solidFill>
              </a:rPr>
              <a:t>Fotovoltaricke</a:t>
            </a:r>
            <a:endParaRPr lang="sk-SK" dirty="0" smtClean="0">
              <a:solidFill>
                <a:schemeClr val="tx1"/>
              </a:solidFill>
            </a:endParaRPr>
          </a:p>
          <a:p>
            <a:pPr lvl="1" algn="l">
              <a:buFont typeface="Arial" pitchFamily="34" charset="0"/>
              <a:buChar char="•"/>
            </a:pPr>
            <a:r>
              <a:rPr lang="sk-SK" dirty="0" smtClean="0">
                <a:solidFill>
                  <a:schemeClr val="tx1"/>
                </a:solidFill>
              </a:rPr>
              <a:t>Fotodiódy</a:t>
            </a:r>
            <a:endParaRPr lang="sk-SK" dirty="0" smtClean="0">
              <a:solidFill>
                <a:schemeClr val="tx1"/>
              </a:solidFill>
            </a:endParaRPr>
          </a:p>
          <a:p>
            <a:pPr lvl="1" algn="l">
              <a:buFont typeface="Arial" pitchFamily="34" charset="0"/>
              <a:buChar char="•"/>
            </a:pPr>
            <a:r>
              <a:rPr lang="sk-SK" dirty="0" err="1" smtClean="0">
                <a:solidFill>
                  <a:schemeClr val="tx1"/>
                </a:solidFill>
              </a:rPr>
              <a:t>Fotonásobiče</a:t>
            </a:r>
            <a:endParaRPr lang="sk-SK" dirty="0" smtClean="0">
              <a:solidFill>
                <a:schemeClr val="tx1"/>
              </a:solidFill>
            </a:endParaRPr>
          </a:p>
          <a:p>
            <a:pPr lvl="1" algn="l">
              <a:buFont typeface="Arial" pitchFamily="34" charset="0"/>
              <a:buChar char="•"/>
            </a:pPr>
            <a:r>
              <a:rPr lang="sk-SK" dirty="0" smtClean="0">
                <a:solidFill>
                  <a:schemeClr val="tx1"/>
                </a:solidFill>
              </a:rPr>
              <a:t>CCD</a:t>
            </a:r>
          </a:p>
          <a:p>
            <a:pPr lvl="1" algn="l">
              <a:buFont typeface="Arial" pitchFamily="34" charset="0"/>
              <a:buChar char="•"/>
            </a:pPr>
            <a:r>
              <a:rPr lang="sk-SK" dirty="0" err="1" smtClean="0">
                <a:solidFill>
                  <a:schemeClr val="tx1"/>
                </a:solidFill>
              </a:rPr>
              <a:t>Cryogenicke</a:t>
            </a:r>
            <a:r>
              <a:rPr lang="sk-SK" dirty="0" smtClean="0">
                <a:solidFill>
                  <a:schemeClr val="tx1"/>
                </a:solidFill>
              </a:rPr>
              <a:t> detektory</a:t>
            </a:r>
          </a:p>
          <a:p>
            <a:pPr lvl="1" algn="l"/>
            <a:endParaRPr lang="sk-SK" dirty="0" smtClean="0">
              <a:solidFill>
                <a:schemeClr val="tx1"/>
              </a:solidFill>
            </a:endParaRPr>
          </a:p>
          <a:p>
            <a:pPr lvl="1" algn="l"/>
            <a:endParaRPr lang="sk-SK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Chemické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 smtClean="0"/>
              <a:t>Svetlocitlivé</a:t>
            </a:r>
            <a:r>
              <a:rPr lang="sk-SK" dirty="0" smtClean="0"/>
              <a:t> materiály</a:t>
            </a:r>
          </a:p>
          <a:p>
            <a:r>
              <a:rPr lang="sk-SK" dirty="0" err="1" smtClean="0"/>
              <a:t>Rezist</a:t>
            </a:r>
            <a:endParaRPr lang="sk-SK" dirty="0" smtClean="0"/>
          </a:p>
          <a:p>
            <a:r>
              <a:rPr lang="sk-SK" dirty="0" err="1" smtClean="0"/>
              <a:t>Vyvojky</a:t>
            </a:r>
            <a:endParaRPr lang="sk-SK" dirty="0" smtClean="0"/>
          </a:p>
          <a:p>
            <a:r>
              <a:rPr lang="sk-SK" dirty="0" smtClean="0"/>
              <a:t>Statické obrazy</a:t>
            </a:r>
          </a:p>
          <a:p>
            <a:r>
              <a:rPr lang="sk-SK" dirty="0" err="1" smtClean="0"/>
              <a:t>Jednorázové</a:t>
            </a:r>
            <a:endParaRPr lang="sk-SK" dirty="0" smtClean="0"/>
          </a:p>
          <a:p>
            <a:pPr>
              <a:buNone/>
            </a:pPr>
            <a:endParaRPr lang="sk-SK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Parametre pre </a:t>
            </a:r>
            <a:r>
              <a:rPr lang="sk-SK" dirty="0" err="1" smtClean="0"/>
              <a:t>fotodetektory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Kvantová efektivita</a:t>
            </a:r>
          </a:p>
          <a:p>
            <a:r>
              <a:rPr lang="sk-SK" dirty="0" smtClean="0"/>
              <a:t>Odpor</a:t>
            </a:r>
          </a:p>
          <a:p>
            <a:r>
              <a:rPr lang="sk-SK" dirty="0" smtClean="0"/>
              <a:t>Cena</a:t>
            </a:r>
          </a:p>
          <a:p>
            <a:r>
              <a:rPr lang="sk-SK" dirty="0" smtClean="0"/>
              <a:t>Citlivosť </a:t>
            </a:r>
          </a:p>
          <a:p>
            <a:r>
              <a:rPr lang="sk-SK" dirty="0" smtClean="0"/>
              <a:t>Spektrálny rozsah</a:t>
            </a:r>
          </a:p>
          <a:p>
            <a:r>
              <a:rPr lang="sk-SK" dirty="0" smtClean="0"/>
              <a:t>Čierny prúd</a:t>
            </a:r>
            <a:endParaRPr lang="sk-SK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err="1" smtClean="0"/>
              <a:t>Fotorezistor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29048" cy="4525963"/>
          </a:xfrm>
        </p:spPr>
        <p:txBody>
          <a:bodyPr>
            <a:normAutofit/>
          </a:bodyPr>
          <a:lstStyle/>
          <a:p>
            <a:r>
              <a:rPr lang="sk-SK" sz="2000" dirty="0" smtClean="0"/>
              <a:t>Pracuje na princípe odporového polovodiča</a:t>
            </a:r>
          </a:p>
          <a:p>
            <a:r>
              <a:rPr lang="sk-SK" sz="2000" dirty="0" smtClean="0"/>
              <a:t>Potrebná aspoň </a:t>
            </a:r>
            <a:r>
              <a:rPr lang="sk-SK" sz="2000" dirty="0" err="1" smtClean="0"/>
              <a:t>minmálna</a:t>
            </a:r>
            <a:r>
              <a:rPr lang="sk-SK" sz="2000" dirty="0" smtClean="0"/>
              <a:t> energia </a:t>
            </a:r>
          </a:p>
          <a:p>
            <a:r>
              <a:rPr lang="sk-SK" sz="2000" dirty="0" smtClean="0"/>
              <a:t>2druhy </a:t>
            </a:r>
            <a:r>
              <a:rPr lang="sk-SK" sz="2000" dirty="0" err="1" smtClean="0"/>
              <a:t>Intristické</a:t>
            </a:r>
            <a:r>
              <a:rPr lang="sk-SK" sz="2000" dirty="0" smtClean="0"/>
              <a:t> </a:t>
            </a:r>
            <a:r>
              <a:rPr lang="sk-SK" sz="2000" dirty="0" err="1" smtClean="0"/>
              <a:t>Entristické</a:t>
            </a:r>
            <a:endParaRPr lang="sk-SK" sz="2000" dirty="0" smtClean="0"/>
          </a:p>
          <a:p>
            <a:r>
              <a:rPr lang="sk-SK" sz="2000" dirty="0" smtClean="0"/>
              <a:t>Rozsah –40/60 ⁰C</a:t>
            </a:r>
          </a:p>
          <a:p>
            <a:r>
              <a:rPr lang="sk-SK" sz="2000" dirty="0" smtClean="0"/>
              <a:t>Odpory od 200k až po 6k</a:t>
            </a:r>
          </a:p>
          <a:p>
            <a:r>
              <a:rPr lang="sk-SK" sz="2000" dirty="0" smtClean="0"/>
              <a:t>1000x </a:t>
            </a:r>
            <a:r>
              <a:rPr lang="sk-SK" sz="2000" dirty="0" smtClean="0"/>
              <a:t>citlivejšie </a:t>
            </a:r>
            <a:r>
              <a:rPr lang="sk-SK" sz="2000" dirty="0" smtClean="0"/>
              <a:t>ako diódy </a:t>
            </a:r>
            <a:r>
              <a:rPr lang="sk-SK" sz="2000" dirty="0" err="1" smtClean="0"/>
              <a:t>inenzitovo</a:t>
            </a:r>
            <a:r>
              <a:rPr lang="sk-SK" sz="2000" dirty="0" smtClean="0"/>
              <a:t> </a:t>
            </a:r>
            <a:endParaRPr lang="sk-SK" sz="2000" dirty="0" smtClean="0"/>
          </a:p>
          <a:p>
            <a:r>
              <a:rPr lang="sk-SK" sz="2000" dirty="0" smtClean="0"/>
              <a:t>časová </a:t>
            </a:r>
            <a:r>
              <a:rPr lang="sk-SK" sz="2000" dirty="0" smtClean="0"/>
              <a:t>odozva až niekoľko sekúnd</a:t>
            </a:r>
          </a:p>
        </p:txBody>
      </p:sp>
      <p:pic>
        <p:nvPicPr>
          <p:cNvPr id="1026" name="Picture 2" descr="C:\Users\Bozka\Desktop\skola\foto\rezistor\LD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50" y="1000108"/>
            <a:ext cx="1428760" cy="4979332"/>
          </a:xfrm>
          <a:prstGeom prst="rect">
            <a:avLst/>
          </a:prstGeom>
          <a:noFill/>
        </p:spPr>
      </p:pic>
      <p:pic>
        <p:nvPicPr>
          <p:cNvPr id="1027" name="Picture 3" descr="C:\Users\Bozka\Desktop\skola\foto\rezistor\Photoresistor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5072074"/>
            <a:ext cx="904875" cy="8382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Fotovoltarický</a:t>
            </a:r>
            <a:r>
              <a:rPr lang="sk-SK" dirty="0" smtClean="0"/>
              <a:t> efekt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543428" cy="4525963"/>
          </a:xfrm>
        </p:spPr>
        <p:txBody>
          <a:bodyPr>
            <a:normAutofit/>
          </a:bodyPr>
          <a:lstStyle/>
          <a:p>
            <a:r>
              <a:rPr lang="sk-SK" sz="2000" dirty="0" smtClean="0"/>
              <a:t>Emisia elektrónov pri dopade elektromagnetického žiarenia</a:t>
            </a:r>
          </a:p>
          <a:p>
            <a:r>
              <a:rPr lang="sk-SK" sz="2000" dirty="0" smtClean="0"/>
              <a:t> </a:t>
            </a:r>
          </a:p>
          <a:p>
            <a:r>
              <a:rPr lang="sk-SK" sz="2000" dirty="0" smtClean="0"/>
              <a:t>Vhodné len pre malé vlnové dĺžky ako viditeľné, ultrafialové žiarenie</a:t>
            </a:r>
            <a:endParaRPr lang="sk-SK" sz="2000" dirty="0"/>
          </a:p>
        </p:txBody>
      </p:sp>
      <p:pic>
        <p:nvPicPr>
          <p:cNvPr id="2051" name="Picture 3" descr="C:\Users\Bozka\Desktop\skola\foto\rezistor\132px-Photoelectric_effec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1857364"/>
            <a:ext cx="2977836" cy="2143140"/>
          </a:xfrm>
          <a:prstGeom prst="rect">
            <a:avLst/>
          </a:prstGeom>
          <a:noFill/>
        </p:spPr>
      </p:pic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857224" y="2285993"/>
          <a:ext cx="1785950" cy="428628"/>
        </p:xfrm>
        <a:graphic>
          <a:graphicData uri="http://schemas.openxmlformats.org/presentationml/2006/ole">
            <p:oleObj spid="_x0000_s2052" name="Equation" r:id="rId4" imgW="952200" imgH="228600" progId="Equation.3">
              <p:embed/>
            </p:oleObj>
          </a:graphicData>
        </a:graphic>
      </p:graphicFrame>
      <p:pic>
        <p:nvPicPr>
          <p:cNvPr id="7" name="Picture 13" descr="band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7224" y="3929066"/>
            <a:ext cx="4619852" cy="242889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Fotodiódy</a:t>
            </a:r>
            <a:endParaRPr lang="sk-SK" dirty="0"/>
          </a:p>
        </p:txBody>
      </p:sp>
      <p:pic>
        <p:nvPicPr>
          <p:cNvPr id="4" name="Picture 8" descr="planar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3286124"/>
            <a:ext cx="5287963" cy="295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5757874" cy="4525963"/>
          </a:xfrm>
        </p:spPr>
        <p:txBody>
          <a:bodyPr>
            <a:normAutofit/>
          </a:bodyPr>
          <a:lstStyle/>
          <a:p>
            <a:r>
              <a:rPr lang="sk-SK" sz="2800" dirty="0" err="1" smtClean="0"/>
              <a:t>Fotovoltarický</a:t>
            </a:r>
            <a:r>
              <a:rPr lang="sk-SK" sz="2800" dirty="0" smtClean="0"/>
              <a:t> efekt</a:t>
            </a:r>
          </a:p>
          <a:p>
            <a:r>
              <a:rPr lang="sk-SK" sz="2800" dirty="0" smtClean="0"/>
              <a:t>Polovodičové prechody</a:t>
            </a:r>
          </a:p>
          <a:p>
            <a:r>
              <a:rPr lang="sk-SK" sz="2800" dirty="0" smtClean="0"/>
              <a:t>Zhromaždenie náboja</a:t>
            </a:r>
          </a:p>
          <a:p>
            <a:r>
              <a:rPr lang="sk-SK" sz="2800" dirty="0" smtClean="0"/>
              <a:t>Tmavý prúd</a:t>
            </a:r>
          </a:p>
          <a:p>
            <a:r>
              <a:rPr lang="sk-SK" sz="2800" dirty="0" smtClean="0"/>
              <a:t>PN PIN </a:t>
            </a:r>
            <a:endParaRPr lang="sk-SK" sz="2800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PN Fotodiódy</a:t>
            </a:r>
            <a:endParaRPr lang="sk-SK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Pracujú na základe PN prechodu</a:t>
            </a:r>
          </a:p>
          <a:p>
            <a:r>
              <a:rPr lang="sk-SK" dirty="0" err="1" smtClean="0"/>
              <a:t>Vačšinou</a:t>
            </a:r>
            <a:r>
              <a:rPr lang="sk-SK" dirty="0" smtClean="0"/>
              <a:t> sú </a:t>
            </a:r>
            <a:r>
              <a:rPr lang="sk-SK" dirty="0" err="1" smtClean="0"/>
              <a:t>kremíkove</a:t>
            </a:r>
            <a:endParaRPr lang="sk-SK" dirty="0" smtClean="0"/>
          </a:p>
          <a:p>
            <a:r>
              <a:rPr lang="sk-SK" dirty="0" smtClean="0"/>
              <a:t>Citlivosť 0,3 A/W</a:t>
            </a:r>
            <a:endParaRPr lang="sk-SK" dirty="0"/>
          </a:p>
        </p:txBody>
      </p:sp>
      <p:pic>
        <p:nvPicPr>
          <p:cNvPr id="17410" name="Picture 2" descr="C:\Users\Bozka\Desktop\skola\foto\rezistor\equation25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6" y="2643182"/>
            <a:ext cx="5494663" cy="2786082"/>
          </a:xfrm>
          <a:prstGeom prst="rect">
            <a:avLst/>
          </a:prstGeom>
          <a:noFill/>
        </p:spPr>
      </p:pic>
      <p:pic>
        <p:nvPicPr>
          <p:cNvPr id="19458" name="Picture 2" descr="C:\Users\Bozka\Desktop\skola\foto\dioda\CD-ROM_Photodetecto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714752"/>
            <a:ext cx="3714777" cy="2786082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PN Fotodiódy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400" dirty="0" smtClean="0"/>
              <a:t>Teplotná závislosť</a:t>
            </a:r>
          </a:p>
          <a:p>
            <a:r>
              <a:rPr lang="sk-SK" sz="2400" dirty="0" smtClean="0"/>
              <a:t>Závislosť od intenzity svetla</a:t>
            </a:r>
            <a:endParaRPr lang="sk-SK" sz="2400" dirty="0"/>
          </a:p>
        </p:txBody>
      </p:sp>
      <p:pic>
        <p:nvPicPr>
          <p:cNvPr id="17410" name="Picture 2" descr="C:\Users\Bozka\Desktop\skola\foto\dioda\cha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2857496"/>
            <a:ext cx="4772651" cy="3143272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508</TotalTime>
  <Words>248</Words>
  <Application>Microsoft Office PowerPoint</Application>
  <PresentationFormat>On-screen Show (4:3)</PresentationFormat>
  <Paragraphs>81</Paragraphs>
  <Slides>16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Office Theme</vt:lpstr>
      <vt:lpstr>Equation</vt:lpstr>
      <vt:lpstr>Fotodetektory</vt:lpstr>
      <vt:lpstr>Slide 2</vt:lpstr>
      <vt:lpstr>Chemické</vt:lpstr>
      <vt:lpstr>Parametre pre fotodetektory</vt:lpstr>
      <vt:lpstr>Fotorezistor</vt:lpstr>
      <vt:lpstr>Fotovoltarický efekt</vt:lpstr>
      <vt:lpstr>Fotodiódy</vt:lpstr>
      <vt:lpstr>PN Fotodiódy</vt:lpstr>
      <vt:lpstr>PN Fotodiódy</vt:lpstr>
      <vt:lpstr>Schottky bariérové diódy</vt:lpstr>
      <vt:lpstr>Kremíkové fotodiódy</vt:lpstr>
      <vt:lpstr>PIN fotodiódy</vt:lpstr>
      <vt:lpstr>Lavínové diódy</vt:lpstr>
      <vt:lpstr>Fotoemisívny efekt</vt:lpstr>
      <vt:lpstr>Fotonásobiče</vt:lpstr>
      <vt:lpstr>CCD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Bozka</dc:creator>
  <cp:lastModifiedBy>Bozka</cp:lastModifiedBy>
  <cp:revision>74</cp:revision>
  <dcterms:created xsi:type="dcterms:W3CDTF">2009-11-10T20:48:49Z</dcterms:created>
  <dcterms:modified xsi:type="dcterms:W3CDTF">2009-11-12T10:50:26Z</dcterms:modified>
</cp:coreProperties>
</file>