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58" r:id="rId5"/>
    <p:sldId id="259" r:id="rId6"/>
    <p:sldId id="265" r:id="rId7"/>
    <p:sldId id="278" r:id="rId8"/>
    <p:sldId id="279" r:id="rId9"/>
    <p:sldId id="267" r:id="rId10"/>
    <p:sldId id="280" r:id="rId11"/>
    <p:sldId id="268" r:id="rId12"/>
    <p:sldId id="260" r:id="rId13"/>
    <p:sldId id="262" r:id="rId14"/>
    <p:sldId id="263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6" r:id="rId25"/>
    <p:sldId id="281" r:id="rId26"/>
    <p:sldId id="282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4643" autoAdjust="0"/>
  </p:normalViewPr>
  <p:slideViewPr>
    <p:cSldViewPr>
      <p:cViewPr varScale="1">
        <p:scale>
          <a:sx n="55" d="100"/>
          <a:sy n="55" d="100"/>
        </p:scale>
        <p:origin x="-94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56DA4-2E73-44C8-85C7-5A332A04C510}" type="datetimeFigureOut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C3538-B40A-4830-A28C-92013DA0C05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3538-B40A-4830-A28C-92013DA0C053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vibračná relaxácia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je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medzimolekulový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proces, pri ktorom je v kondenzovanej forme do okolia molekuly rozptyľovaný nadbytok vibračnej energie, ktorý molekula získala prechodom do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excitovaného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stavu,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vnútorná konverzia 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izoenergetický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vnútromolekulový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prechod, pri ktorom sa hodnota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spinu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zachováva,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</a:t>
            </a:r>
            <a:r>
              <a:rPr lang="sk-SK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medzisystémový</a:t>
            </a:r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prechod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izoenergetický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vnútromolekulový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prechod, pri ktorom dôjde k zmene </a:t>
            </a:r>
            <a:r>
              <a:rPr lang="sk-SK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spinu</a:t>
            </a:r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C3538-B40A-4830-A28C-92013DA0C053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A47-CD23-451D-B721-72B5D4DCDE2E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5404-F23E-436B-A489-AE5BF662D076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D528-9D09-4CCA-B6F2-83F495F5B5AF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0EFB-076D-406D-950B-91FBA17A9ABB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B894-FFA4-4480-AEB1-97475CD12917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2127-D33A-4E0A-A22A-F94A51217814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D77-3BD8-48FC-8F1F-CB53958512B2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004-FD1D-4D21-9B61-2B59BFDD33B1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E2741-1D88-4EDB-832C-B634DF1E84D4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C22E-22AA-477E-A62C-65A3EFD09B1F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585A-369F-47EA-B406-CF10938A0A86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965B-922A-4725-BB69-B96E9D975378}" type="datetime1">
              <a:rPr lang="sk-SK" smtClean="0"/>
              <a:pPr/>
              <a:t>12. 11. 2009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F2C-B874-449A-ABF2-DC91B9874FA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.fmph.uniba.sk/~kundracik/meranie/Dvonc_Lukas.ppt" TargetMode="External"/><Relationship Id="rId2" Type="http://schemas.openxmlformats.org/officeDocument/2006/relationships/hyperlink" Target="http://enviro.fmph.uniba.sk/index.php?lang=slovak&amp;link=hens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p.fmph.uniba.sk/~kundracik/meranie/Stajanca_Pavol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/>
              <a:t>Optická s</a:t>
            </a:r>
            <a:r>
              <a:rPr lang="en-US" dirty="0" err="1" smtClean="0"/>
              <a:t>pektroskopia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J</a:t>
            </a:r>
            <a:r>
              <a:rPr lang="sk-SK" dirty="0" err="1" smtClean="0">
                <a:solidFill>
                  <a:schemeClr val="tx2"/>
                </a:solidFill>
              </a:rPr>
              <a:t>án</a:t>
            </a:r>
            <a:r>
              <a:rPr lang="sk-SK" dirty="0" smtClean="0">
                <a:solidFill>
                  <a:schemeClr val="tx2"/>
                </a:solidFill>
              </a:rPr>
              <a:t> </a:t>
            </a:r>
            <a:r>
              <a:rPr lang="sk-SK" dirty="0" err="1" smtClean="0">
                <a:solidFill>
                  <a:schemeClr val="tx2"/>
                </a:solidFill>
              </a:rPr>
              <a:t>Hreha</a:t>
            </a:r>
            <a:endParaRPr lang="sk-SK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sz="4000" dirty="0" err="1" smtClean="0"/>
              <a:t>Excitačné</a:t>
            </a:r>
            <a:r>
              <a:rPr lang="sk-SK" sz="4000" dirty="0" smtClean="0"/>
              <a:t> a emisné spektrum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10</a:t>
            </a:fld>
            <a:endParaRPr lang="sk-SK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215370" cy="494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sz="4000" dirty="0" smtClean="0"/>
              <a:t>Kvantový výťažok </a:t>
            </a:r>
            <a:r>
              <a:rPr lang="sk-SK" sz="4000" dirty="0"/>
              <a:t>fluorescencie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1500175"/>
            <a:ext cx="5186370" cy="1857388"/>
          </a:xfrm>
        </p:spPr>
        <p:txBody>
          <a:bodyPr>
            <a:normAutofit/>
          </a:bodyPr>
          <a:lstStyle/>
          <a:p>
            <a:r>
              <a:rPr lang="sk-SK" sz="2400" dirty="0"/>
              <a:t>Jednotkový objem materiálu je </a:t>
            </a:r>
            <a:r>
              <a:rPr lang="sk-SK" sz="2400" dirty="0" err="1"/>
              <a:t>excitovaný</a:t>
            </a:r>
            <a:r>
              <a:rPr lang="sk-SK" sz="2400" dirty="0"/>
              <a:t> v čase od 0 až t</a:t>
            </a:r>
            <a:r>
              <a:rPr lang="sk-SK" sz="2400" baseline="-25000" dirty="0"/>
              <a:t>1</a:t>
            </a:r>
            <a:r>
              <a:rPr lang="sk-SK" sz="2400" dirty="0"/>
              <a:t>, </a:t>
            </a:r>
            <a:r>
              <a:rPr lang="sk-SK" sz="2400" dirty="0" err="1"/>
              <a:t>n</a:t>
            </a:r>
            <a:r>
              <a:rPr lang="sk-SK" sz="2400" baseline="-25000" dirty="0" err="1"/>
              <a:t>F</a:t>
            </a:r>
            <a:r>
              <a:rPr lang="sk-SK" sz="2400" dirty="0"/>
              <a:t> a </a:t>
            </a:r>
            <a:r>
              <a:rPr lang="sk-SK" sz="2400" dirty="0" err="1"/>
              <a:t>n</a:t>
            </a:r>
            <a:r>
              <a:rPr lang="sk-SK" sz="2400" baseline="-25000" dirty="0" err="1"/>
              <a:t>A</a:t>
            </a:r>
            <a:r>
              <a:rPr lang="sk-SK" sz="2400" dirty="0"/>
              <a:t> sú okamžité počty emitovaných a absorbovaných svetelných kvánt.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11</a:t>
            </a:fld>
            <a:endParaRPr lang="sk-SK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6000760" y="1643050"/>
          <a:ext cx="2178050" cy="1860550"/>
        </p:xfrm>
        <a:graphic>
          <a:graphicData uri="http://schemas.openxmlformats.org/presentationml/2006/ole">
            <p:oleObj spid="_x0000_s23553" name="Rovnica" r:id="rId3" imgW="774360" imgH="927000" progId="Equation.3">
              <p:embed/>
            </p:oleObj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500562" y="4714884"/>
          <a:ext cx="3053383" cy="1000132"/>
        </p:xfrm>
        <a:graphic>
          <a:graphicData uri="http://schemas.openxmlformats.org/presentationml/2006/ole">
            <p:oleObj spid="_x0000_s23557" name="Rovnica" r:id="rId4" imgW="1459866" imgH="482391" progId="Equation.3">
              <p:embed/>
            </p:oleObj>
          </a:graphicData>
        </a:graphic>
      </p:graphicFrame>
      <p:sp>
        <p:nvSpPr>
          <p:cNvPr id="12" name="BlokTextu 11"/>
          <p:cNvSpPr txBox="1"/>
          <p:nvPr/>
        </p:nvSpPr>
        <p:spPr>
          <a:xfrm>
            <a:off x="1000100" y="5715016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dirty="0"/>
              <a:t>S a S</a:t>
            </a:r>
            <a:r>
              <a:rPr lang="sk-SK" sz="2400" baseline="-25000" dirty="0"/>
              <a:t>Š</a:t>
            </a:r>
            <a:r>
              <a:rPr lang="sk-SK" sz="2400" dirty="0"/>
              <a:t> sú plochy pod krivkami fluorescenčných spektrálnych pásov skúmanej a štandardnej </a:t>
            </a:r>
            <a:r>
              <a:rPr lang="sk-SK" sz="2400" dirty="0" smtClean="0"/>
              <a:t>zlúčeniny.  </a:t>
            </a:r>
            <a:endParaRPr lang="sk-SK" sz="2400" dirty="0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2428860" y="4786322"/>
          <a:ext cx="1500198" cy="887351"/>
        </p:xfrm>
        <a:graphic>
          <a:graphicData uri="http://schemas.openxmlformats.org/presentationml/2006/ole">
            <p:oleObj spid="_x0000_s23561" name="Rovnica" r:id="rId5" imgW="748975" imgH="444307" progId="Equation.3">
              <p:embed/>
            </p:oleObj>
          </a:graphicData>
        </a:graphic>
      </p:graphicFrame>
      <p:sp>
        <p:nvSpPr>
          <p:cNvPr id="17" name="BlokTextu 16"/>
          <p:cNvSpPr txBox="1"/>
          <p:nvPr/>
        </p:nvSpPr>
        <p:spPr>
          <a:xfrm>
            <a:off x="928662" y="4071942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Komparácia so štandardom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12</a:t>
            </a:fld>
            <a:endParaRPr lang="sk-SK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357158" y="5286388"/>
            <a:ext cx="8229600" cy="1328733"/>
          </a:xfrm>
        </p:spPr>
        <p:txBody>
          <a:bodyPr>
            <a:noAutofit/>
          </a:bodyPr>
          <a:lstStyle/>
          <a:p>
            <a:endParaRPr lang="sk-SK" sz="1400" dirty="0"/>
          </a:p>
          <a:p>
            <a:r>
              <a:rPr lang="sk-SK" sz="1400" dirty="0"/>
              <a:t> </a:t>
            </a:r>
            <a:r>
              <a:rPr lang="sk-SK" sz="1400" dirty="0" smtClean="0"/>
              <a:t>Obr.1</a:t>
            </a:r>
            <a:r>
              <a:rPr lang="sk-SK" sz="1400" dirty="0"/>
              <a:t>: Schéma elektrónovo-vibračných hladín zložitej molekuly a prechodov medzi nimi (</a:t>
            </a:r>
            <a:r>
              <a:rPr lang="sk-SK" sz="1400" dirty="0" err="1"/>
              <a:t>Jablonského</a:t>
            </a:r>
            <a:r>
              <a:rPr lang="sk-SK" sz="1400" dirty="0"/>
              <a:t> diagram; ▬ elektrónové hladiny, ─ vibračné hladiny). </a:t>
            </a:r>
            <a:endParaRPr lang="sk-SK" sz="1400" dirty="0" smtClean="0"/>
          </a:p>
          <a:p>
            <a:r>
              <a:rPr lang="sk-SK" sz="1400" dirty="0" smtClean="0"/>
              <a:t>Rovné </a:t>
            </a:r>
            <a:r>
              <a:rPr lang="sk-SK" sz="1400" dirty="0"/>
              <a:t>vertikálne šípky predstavujú žiarivé prechody (absorpciu, fluorescenciu a fosforescenciu</a:t>
            </a:r>
            <a:r>
              <a:rPr lang="sk-SK" sz="1400" dirty="0" smtClean="0"/>
              <a:t>) </a:t>
            </a:r>
          </a:p>
          <a:p>
            <a:r>
              <a:rPr lang="sk-SK" sz="1400" dirty="0" smtClean="0"/>
              <a:t>vlnovkové </a:t>
            </a:r>
            <a:r>
              <a:rPr lang="sk-SK" sz="1400" dirty="0"/>
              <a:t>šípky predstavujú nežiarivé prechody (vibračnú relaxáciu, vnútornú konverziu a </a:t>
            </a:r>
            <a:r>
              <a:rPr lang="sk-SK" sz="1400" dirty="0" err="1"/>
              <a:t>medzisystémový</a:t>
            </a:r>
            <a:r>
              <a:rPr lang="sk-SK" sz="1400" dirty="0"/>
              <a:t> prechod).</a:t>
            </a:r>
          </a:p>
          <a:p>
            <a:endParaRPr lang="sk-SK" sz="1400" dirty="0"/>
          </a:p>
        </p:txBody>
      </p:sp>
      <p:pic>
        <p:nvPicPr>
          <p:cNvPr id="2051" name="Picture 3" descr="Sikurovej druha uloha obr1 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830697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1319531"/>
            <a:ext cx="81439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absorpcia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z rovnovážnej hladiny základného stavu S</a:t>
            </a:r>
            <a:r>
              <a:rPr kumimoji="0" lang="sk-SK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 niektorú z hladín vzbudeného stavu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 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fluorescencia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(t.j. luminiscencia s krátkym doznievaním) – prechod z rovnovážnej hladiny vzbudeného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singletného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stavu S</a:t>
            </a:r>
            <a:r>
              <a:rPr kumimoji="0" lang="sk-SK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niektorej z vibračných hladín základného stavu S</a:t>
            </a:r>
            <a:r>
              <a:rPr kumimoji="0" lang="sk-SK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0;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fosforescencia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(t.j. luminiscencia s dlhým doznievaním) – prechod z rovnovážnej vibračnej hladiny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tripletného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stavu T</a:t>
            </a:r>
            <a:r>
              <a:rPr kumimoji="0" lang="sk-SK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niektorej vibračnej hladiny základného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singletného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stavu S</a:t>
            </a:r>
            <a:r>
              <a:rPr kumimoji="0" lang="sk-SK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Tento prechod je “spinovo zakázaný” (malá pravdepodobnosť prechodu), preto doba života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tripletných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stavov je ďaleko väčšia než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singletných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stavov a má za následok dlhšie dohasínanie luminiscencie;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d) </a:t>
            </a:r>
            <a:r>
              <a:rPr kumimoji="0" lang="sk-SK" sz="20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oneskorená fluorescencia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je prechod rovnakého typu ako fluorescencia (má rovnaké spektrum). Oneskorenie procesov vyžiarenia fotónu je spôsobené tým, že molekula istú dobu zotrváva v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metastabilnom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tripletovom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stave, potom znova prechádza do vzbudeného </a:t>
            </a:r>
            <a:r>
              <a:rPr kumimoji="0" lang="sk-SK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singletného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stavu, odkiaľ dôjde k emisii fotónu;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42910" y="428604"/>
            <a:ext cx="785818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kumimoji="0" lang="sk-SK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Žiarivé prechody</a:t>
            </a:r>
            <a:endParaRPr lang="sk-SK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Optický spektrometer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5043494" cy="4400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solidFill>
                  <a:schemeClr val="tx2"/>
                </a:solidFill>
              </a:rPr>
              <a:t>Základne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zložky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sk-SK" sz="2800" dirty="0" smtClean="0">
              <a:solidFill>
                <a:schemeClr val="tx2"/>
              </a:solidFill>
            </a:endParaRPr>
          </a:p>
          <a:p>
            <a:r>
              <a:rPr lang="en-US" dirty="0" err="1" smtClean="0"/>
              <a:t>zdroj</a:t>
            </a:r>
            <a:r>
              <a:rPr lang="en-US" dirty="0" smtClean="0"/>
              <a:t> </a:t>
            </a:r>
            <a:r>
              <a:rPr lang="en-US" dirty="0" err="1" smtClean="0"/>
              <a:t>žiarenia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en-US" dirty="0" err="1" smtClean="0"/>
              <a:t>disperzný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/ interferometer</a:t>
            </a:r>
            <a:endParaRPr lang="sk-SK" dirty="0" smtClean="0"/>
          </a:p>
          <a:p>
            <a:r>
              <a:rPr lang="en-US" dirty="0" err="1" smtClean="0"/>
              <a:t>Detektor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14</a:t>
            </a:fld>
            <a:endParaRPr lang="sk-SK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4572008"/>
            <a:ext cx="5143536" cy="1537718"/>
          </a:xfrm>
          <a:prstGeom prst="rect">
            <a:avLst/>
          </a:prstGeom>
          <a:noFill/>
          <a:ln/>
        </p:spPr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Zdroje žiarenia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488" y="1600200"/>
            <a:ext cx="1357322" cy="4525963"/>
          </a:xfrm>
        </p:spPr>
        <p:txBody>
          <a:bodyPr/>
          <a:lstStyle/>
          <a:p>
            <a:pPr>
              <a:buNone/>
            </a:pP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15</a:t>
            </a:fld>
            <a:endParaRPr lang="sk-SK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507048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16</a:t>
            </a:fld>
            <a:endParaRPr lang="sk-SK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1971" y="4124319"/>
            <a:ext cx="239076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571472" y="214291"/>
            <a:ext cx="807249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3600" dirty="0" smtClean="0"/>
              <a:t>Žeravené tuhé látky</a:t>
            </a:r>
            <a:endParaRPr lang="sk-SK" sz="36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2800350" cy="235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86256"/>
            <a:ext cx="2628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126055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Nernstov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žiarič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sk-SK" sz="2800" dirty="0" smtClean="0">
                <a:solidFill>
                  <a:schemeClr val="tx2"/>
                </a:solidFill>
              </a:rPr>
              <a:t>-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cylinder z </a:t>
            </a:r>
            <a:r>
              <a:rPr lang="en-US" sz="2800" dirty="0" err="1" smtClean="0"/>
              <a:t>keramického</a:t>
            </a:r>
            <a:r>
              <a:rPr lang="en-US" sz="2800" dirty="0" smtClean="0"/>
              <a:t> </a:t>
            </a:r>
            <a:r>
              <a:rPr lang="en-US" sz="2800" dirty="0" err="1" smtClean="0"/>
              <a:t>materiálu</a:t>
            </a:r>
            <a:r>
              <a:rPr lang="en-US" sz="2800" dirty="0" smtClean="0"/>
              <a:t> </a:t>
            </a:r>
            <a:r>
              <a:rPr lang="en-US" sz="2800" dirty="0" err="1" smtClean="0"/>
              <a:t>obsahujúci</a:t>
            </a:r>
            <a:r>
              <a:rPr lang="en-US" sz="2800" dirty="0" smtClean="0"/>
              <a:t> </a:t>
            </a:r>
            <a:r>
              <a:rPr lang="en-US" sz="2800" dirty="0" err="1" smtClean="0"/>
              <a:t>oxidy</a:t>
            </a:r>
            <a:r>
              <a:rPr lang="en-US" sz="2800" dirty="0" smtClean="0"/>
              <a:t> </a:t>
            </a:r>
            <a:r>
              <a:rPr lang="en-US" sz="2800" dirty="0" err="1" smtClean="0"/>
              <a:t>vzácnych</a:t>
            </a:r>
            <a:r>
              <a:rPr lang="sk-SK" sz="2800" dirty="0" smtClean="0"/>
              <a:t> </a:t>
            </a:r>
            <a:r>
              <a:rPr lang="en-US" sz="2800" dirty="0" err="1" smtClean="0"/>
              <a:t>zemín</a:t>
            </a:r>
            <a:r>
              <a:rPr lang="en-US" sz="2800" dirty="0" smtClean="0"/>
              <a:t> </a:t>
            </a:r>
            <a:r>
              <a:rPr lang="en-US" sz="2800" dirty="0" err="1" smtClean="0"/>
              <a:t>zohrievaný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T ~ 2200 K</a:t>
            </a:r>
            <a:endParaRPr lang="en-US" sz="2800" b="1" dirty="0" smtClean="0"/>
          </a:p>
          <a:p>
            <a:r>
              <a:rPr lang="sk-SK" sz="2800" dirty="0" err="1" smtClean="0">
                <a:solidFill>
                  <a:schemeClr val="tx2"/>
                </a:solidFill>
              </a:rPr>
              <a:t>Globar</a:t>
            </a:r>
            <a:r>
              <a:rPr lang="sk-SK" sz="2800" dirty="0" smtClean="0"/>
              <a:t> - tyčinka z </a:t>
            </a:r>
            <a:r>
              <a:rPr lang="sk-SK" sz="2800" dirty="0" err="1" smtClean="0"/>
              <a:t>SiC</a:t>
            </a:r>
            <a:r>
              <a:rPr lang="sk-SK" sz="2800" dirty="0" smtClean="0"/>
              <a:t> (</a:t>
            </a:r>
            <a:r>
              <a:rPr lang="sk-SK" sz="2800" dirty="0" err="1" smtClean="0"/>
              <a:t>carborundum</a:t>
            </a:r>
            <a:r>
              <a:rPr lang="sk-SK" sz="2800" dirty="0" smtClean="0"/>
              <a:t>) zohrievaná na T ~ 1500 K. Vyžaduje chladenie vodou.</a:t>
            </a:r>
          </a:p>
          <a:p>
            <a:r>
              <a:rPr lang="sk-SK" sz="2800" dirty="0" smtClean="0">
                <a:solidFill>
                  <a:schemeClr val="tx2"/>
                </a:solidFill>
              </a:rPr>
              <a:t>Žeravený drôt </a:t>
            </a:r>
            <a:r>
              <a:rPr lang="sk-SK" sz="2800" dirty="0" smtClean="0"/>
              <a:t>-  stočený </a:t>
            </a:r>
            <a:r>
              <a:rPr lang="sk-SK" sz="2800" dirty="0" err="1" smtClean="0"/>
              <a:t>Ni-Cr</a:t>
            </a:r>
            <a:r>
              <a:rPr lang="sk-SK" sz="2800" dirty="0" smtClean="0"/>
              <a:t> drôt alebo </a:t>
            </a:r>
            <a:r>
              <a:rPr lang="sk-SK" sz="2800" dirty="0" err="1" smtClean="0"/>
              <a:t>Pt</a:t>
            </a:r>
            <a:r>
              <a:rPr lang="sk-SK" sz="2800" dirty="0" smtClean="0"/>
              <a:t> </a:t>
            </a:r>
            <a:r>
              <a:rPr lang="sk-SK" sz="2800" dirty="0" err="1" smtClean="0"/>
              <a:t>filament</a:t>
            </a:r>
            <a:r>
              <a:rPr lang="sk-SK" sz="2800" dirty="0" smtClean="0"/>
              <a:t> zohrievaný na T ~ 1000 K.</a:t>
            </a: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3357586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Lasery</a:t>
            </a:r>
            <a:r>
              <a:rPr lang="en-US" sz="2400" dirty="0" smtClean="0"/>
              <a:t> = </a:t>
            </a:r>
            <a:r>
              <a:rPr lang="en-US" sz="2400" dirty="0" err="1" smtClean="0"/>
              <a:t>plynové</a:t>
            </a:r>
            <a:r>
              <a:rPr lang="en-US" sz="2400" dirty="0" smtClean="0"/>
              <a:t> </a:t>
            </a:r>
            <a:r>
              <a:rPr lang="en-US" sz="2400" dirty="0" err="1" smtClean="0"/>
              <a:t>lasery</a:t>
            </a:r>
            <a:r>
              <a:rPr lang="en-US" sz="2400" dirty="0" smtClean="0"/>
              <a:t>, resp. </a:t>
            </a:r>
            <a:r>
              <a:rPr lang="en-US" sz="2400" dirty="0" err="1" smtClean="0"/>
              <a:t>laditeľný</a:t>
            </a:r>
            <a:r>
              <a:rPr lang="en-US" sz="2400" dirty="0" smtClean="0"/>
              <a:t> laser (</a:t>
            </a:r>
            <a:r>
              <a:rPr lang="en-US" sz="2400" dirty="0" err="1" smtClean="0"/>
              <a:t>farbivo</a:t>
            </a:r>
            <a:r>
              <a:rPr lang="en-US" sz="2400" dirty="0" smtClean="0"/>
              <a:t> + </a:t>
            </a:r>
            <a:r>
              <a:rPr lang="en-US" sz="2400" dirty="0" err="1" smtClean="0"/>
              <a:t>ladiaci</a:t>
            </a:r>
            <a:r>
              <a:rPr lang="en-US" sz="2400" dirty="0" smtClean="0"/>
              <a:t> </a:t>
            </a:r>
            <a:r>
              <a:rPr lang="en-US" sz="2400" dirty="0" err="1" smtClean="0"/>
              <a:t>prvok</a:t>
            </a:r>
            <a:r>
              <a:rPr lang="en-US" sz="2400" dirty="0" smtClean="0"/>
              <a:t>) </a:t>
            </a:r>
            <a:r>
              <a:rPr lang="en-US" sz="2400" dirty="0" err="1" smtClean="0"/>
              <a:t>pumpovaný</a:t>
            </a:r>
            <a:r>
              <a:rPr lang="sk-SK" sz="2400" dirty="0" smtClean="0"/>
              <a:t> </a:t>
            </a:r>
            <a:r>
              <a:rPr lang="en-US" sz="2400" dirty="0" err="1" smtClean="0"/>
              <a:t>elektrickým</a:t>
            </a:r>
            <a:r>
              <a:rPr lang="en-US" sz="2400" dirty="0" smtClean="0"/>
              <a:t> </a:t>
            </a:r>
            <a:r>
              <a:rPr lang="en-US" sz="2400" dirty="0" err="1" smtClean="0"/>
              <a:t>výbojom</a:t>
            </a:r>
            <a:r>
              <a:rPr lang="en-US" sz="2400" dirty="0" smtClean="0"/>
              <a:t>. </a:t>
            </a:r>
            <a:r>
              <a:rPr lang="en-US" sz="2400" dirty="0" err="1" smtClean="0"/>
              <a:t>NdYAG</a:t>
            </a:r>
            <a:r>
              <a:rPr lang="en-US" sz="2400" dirty="0" smtClean="0"/>
              <a:t> laser a CO2 laser </a:t>
            </a:r>
            <a:r>
              <a:rPr lang="en-US" sz="2400" dirty="0" err="1" smtClean="0"/>
              <a:t>vhodné</a:t>
            </a:r>
            <a:r>
              <a:rPr lang="en-US" sz="2400" dirty="0" smtClean="0"/>
              <a:t> pre NIR a MIR </a:t>
            </a:r>
            <a:r>
              <a:rPr lang="en-US" sz="2400" dirty="0" err="1" smtClean="0"/>
              <a:t>oblasť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Zdroje</a:t>
            </a:r>
            <a:r>
              <a:rPr lang="en-US" sz="2400" dirty="0" smtClean="0"/>
              <a:t> </a:t>
            </a:r>
            <a:r>
              <a:rPr lang="en-US" sz="2400" dirty="0" err="1" smtClean="0"/>
              <a:t>žiarenia</a:t>
            </a:r>
            <a:r>
              <a:rPr lang="en-US" sz="2400" dirty="0" smtClean="0"/>
              <a:t> pre UV </a:t>
            </a:r>
            <a:r>
              <a:rPr lang="en-US" sz="2400" dirty="0" err="1" smtClean="0"/>
              <a:t>oblasť</a:t>
            </a: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výbojky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napustené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plynmi</a:t>
            </a:r>
            <a:r>
              <a:rPr lang="en-US" sz="2400" dirty="0" smtClean="0"/>
              <a:t> (H</a:t>
            </a:r>
            <a:r>
              <a:rPr lang="en-US" sz="1800" dirty="0" smtClean="0"/>
              <a:t>2</a:t>
            </a:r>
            <a:r>
              <a:rPr lang="en-US" sz="2400" dirty="0" smtClean="0"/>
              <a:t>, </a:t>
            </a:r>
            <a:r>
              <a:rPr lang="sk-SK" sz="2400" dirty="0" smtClean="0"/>
              <a:t>N</a:t>
            </a:r>
            <a:r>
              <a:rPr lang="en-US" sz="1800" dirty="0" smtClean="0"/>
              <a:t>2</a:t>
            </a:r>
            <a:r>
              <a:rPr lang="en-US" sz="2400" dirty="0" smtClean="0"/>
              <a:t>, </a:t>
            </a:r>
            <a:r>
              <a:rPr lang="en-US" sz="2400" dirty="0" err="1" smtClean="0"/>
              <a:t>Xe</a:t>
            </a:r>
            <a:r>
              <a:rPr lang="en-US" sz="2400" dirty="0" smtClean="0"/>
              <a:t>, </a:t>
            </a:r>
            <a:r>
              <a:rPr lang="en-US" sz="2400" dirty="0" err="1" smtClean="0"/>
              <a:t>Ar</a:t>
            </a:r>
            <a:r>
              <a:rPr lang="en-US" sz="2400" dirty="0" smtClean="0"/>
              <a:t>) resp.</a:t>
            </a:r>
            <a:r>
              <a:rPr lang="sk-SK" sz="2400" dirty="0" smtClean="0"/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parami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kovov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/>
              <a:t>(Hg).</a:t>
            </a:r>
            <a:endParaRPr lang="sk-SK" sz="24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17</a:t>
            </a:fld>
            <a:endParaRPr lang="sk-SK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357430"/>
            <a:ext cx="7532712" cy="40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err="1" smtClean="0"/>
              <a:t>Disperzný</a:t>
            </a:r>
            <a:r>
              <a:rPr lang="en-US" sz="4000" dirty="0" smtClean="0"/>
              <a:t> </a:t>
            </a:r>
            <a:r>
              <a:rPr lang="en-US" sz="4000" dirty="0" err="1" smtClean="0"/>
              <a:t>systém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Disperzný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rozptyl</a:t>
            </a:r>
            <a:r>
              <a:rPr lang="en-US" sz="2400" dirty="0" smtClean="0"/>
              <a:t> </a:t>
            </a:r>
            <a:r>
              <a:rPr lang="en-US" sz="2400" dirty="0" err="1" smtClean="0"/>
              <a:t>žiarenia</a:t>
            </a:r>
            <a:r>
              <a:rPr lang="en-US" sz="2400" dirty="0" smtClean="0"/>
              <a:t> (</a:t>
            </a:r>
            <a:r>
              <a:rPr lang="en-US" sz="2400" dirty="0" err="1" smtClean="0">
                <a:solidFill>
                  <a:schemeClr val="tx2"/>
                </a:solidFill>
              </a:rPr>
              <a:t>monochromátor</a:t>
            </a:r>
            <a:r>
              <a:rPr lang="en-US" sz="2400" dirty="0" smtClean="0"/>
              <a:t>) = </a:t>
            </a:r>
            <a:r>
              <a:rPr lang="en-US" sz="2400" dirty="0" err="1" smtClean="0"/>
              <a:t>hranol</a:t>
            </a:r>
            <a:r>
              <a:rPr lang="en-US" sz="2400" dirty="0" smtClean="0"/>
              <a:t> a </a:t>
            </a:r>
            <a:r>
              <a:rPr lang="en-US" sz="2400" dirty="0" err="1" smtClean="0"/>
              <a:t>mriežka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2"/>
                </a:solidFill>
              </a:rPr>
              <a:t>Hranol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sk-SK" sz="2400" dirty="0" smtClean="0">
                <a:solidFill>
                  <a:schemeClr val="folHlink"/>
                </a:solidFill>
              </a:rPr>
              <a:t>- </a:t>
            </a:r>
            <a:r>
              <a:rPr lang="en-US" sz="2400" dirty="0" err="1" smtClean="0"/>
              <a:t>materiál</a:t>
            </a:r>
            <a:r>
              <a:rPr lang="en-US" sz="2400" dirty="0" smtClean="0"/>
              <a:t> s </a:t>
            </a:r>
            <a:r>
              <a:rPr lang="en-US" sz="2400" dirty="0" err="1" smtClean="0"/>
              <a:t>veľkým</a:t>
            </a:r>
            <a:r>
              <a:rPr lang="en-US" sz="2400" dirty="0" smtClean="0"/>
              <a:t> </a:t>
            </a:r>
            <a:r>
              <a:rPr lang="en-US" sz="2400" dirty="0" err="1" smtClean="0"/>
              <a:t>indexom</a:t>
            </a:r>
            <a:r>
              <a:rPr lang="en-US" sz="2400" dirty="0" smtClean="0"/>
              <a:t> </a:t>
            </a:r>
            <a:r>
              <a:rPr lang="en-US" sz="2400" dirty="0" err="1" smtClean="0"/>
              <a:t>lomu</a:t>
            </a:r>
            <a:r>
              <a:rPr lang="en-US" sz="2400" dirty="0" smtClean="0"/>
              <a:t> </a:t>
            </a:r>
            <a:r>
              <a:rPr lang="sk-SK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 smtClean="0"/>
              <a:t>rozsah</a:t>
            </a:r>
            <a:r>
              <a:rPr lang="en-US" sz="2400" dirty="0" smtClean="0"/>
              <a:t> </a:t>
            </a:r>
            <a:r>
              <a:rPr lang="en-US" sz="2400" dirty="0" err="1" smtClean="0"/>
              <a:t>vlnočtov</a:t>
            </a:r>
            <a:r>
              <a:rPr lang="en-US" sz="2400" dirty="0" smtClean="0"/>
              <a:t> </a:t>
            </a:r>
            <a:r>
              <a:rPr lang="en-US" sz="2400" dirty="0" err="1" smtClean="0"/>
              <a:t>závisí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použitom</a:t>
            </a:r>
            <a:r>
              <a:rPr lang="sk-SK" sz="2400" dirty="0" smtClean="0"/>
              <a:t> </a:t>
            </a:r>
            <a:r>
              <a:rPr lang="en-US" sz="2400" dirty="0" err="1" smtClean="0"/>
              <a:t>materiále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chemeClr val="tx2"/>
                </a:solidFill>
              </a:rPr>
              <a:t>Mriežka</a:t>
            </a:r>
            <a:r>
              <a:rPr lang="en-US" sz="2400" dirty="0" smtClean="0">
                <a:solidFill>
                  <a:schemeClr val="folHlink"/>
                </a:solidFill>
              </a:rPr>
              <a:t> </a:t>
            </a:r>
            <a:r>
              <a:rPr lang="en-US" sz="2400" dirty="0" err="1" smtClean="0"/>
              <a:t>vyrobená</a:t>
            </a:r>
            <a:r>
              <a:rPr lang="en-US" sz="2400" dirty="0" smtClean="0"/>
              <a:t> z </a:t>
            </a:r>
            <a:r>
              <a:rPr lang="en-US" sz="2400" dirty="0" err="1" smtClean="0"/>
              <a:t>kovov</a:t>
            </a:r>
            <a:r>
              <a:rPr lang="en-US" sz="2400" dirty="0" smtClean="0"/>
              <a:t> </a:t>
            </a:r>
            <a:r>
              <a:rPr lang="en-US" sz="2400" dirty="0" err="1" smtClean="0"/>
              <a:t>rôznych</a:t>
            </a:r>
            <a:r>
              <a:rPr lang="en-US" sz="2400" dirty="0" smtClean="0"/>
              <a:t> </a:t>
            </a:r>
            <a:r>
              <a:rPr lang="en-US" sz="2400" dirty="0" err="1" smtClean="0"/>
              <a:t>materiálov</a:t>
            </a:r>
            <a:r>
              <a:rPr lang="en-US" sz="2400" dirty="0" smtClean="0"/>
              <a:t> – </a:t>
            </a:r>
            <a:r>
              <a:rPr lang="en-US" sz="2400" dirty="0" err="1" smtClean="0"/>
              <a:t>líšia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počtom</a:t>
            </a:r>
            <a:r>
              <a:rPr lang="en-US" sz="2400" dirty="0" smtClean="0"/>
              <a:t> </a:t>
            </a:r>
            <a:r>
              <a:rPr lang="en-US" sz="2400" dirty="0" err="1" smtClean="0"/>
              <a:t>vrypov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mm</a:t>
            </a:r>
            <a:r>
              <a:rPr lang="sk-SK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zvyčajný</a:t>
            </a:r>
            <a:r>
              <a:rPr lang="en-US" sz="2400" dirty="0" smtClean="0"/>
              <a:t> </a:t>
            </a:r>
            <a:r>
              <a:rPr lang="en-US" sz="2400" dirty="0" err="1" smtClean="0"/>
              <a:t>rozsah</a:t>
            </a:r>
            <a:r>
              <a:rPr lang="en-US" sz="2400" dirty="0" smtClean="0"/>
              <a:t> je 300 – 3</a:t>
            </a:r>
            <a:r>
              <a:rPr lang="sk-SK" sz="2400" dirty="0" smtClean="0"/>
              <a:t>000</a:t>
            </a:r>
            <a:r>
              <a:rPr lang="en-US" sz="2400" dirty="0" smtClean="0"/>
              <a:t> </a:t>
            </a:r>
            <a:r>
              <a:rPr lang="en-US" sz="2400" dirty="0" err="1" smtClean="0"/>
              <a:t>vrypov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mm).</a:t>
            </a:r>
          </a:p>
          <a:p>
            <a:endParaRPr lang="sk-SK" sz="24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18</a:t>
            </a:fld>
            <a:endParaRPr lang="sk-SK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643314"/>
            <a:ext cx="4016364" cy="301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86190"/>
            <a:ext cx="37909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Interferometer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18599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Interferometer</a:t>
            </a:r>
            <a:r>
              <a:rPr lang="en-US" sz="2400" dirty="0" smtClean="0"/>
              <a:t> </a:t>
            </a:r>
            <a:r>
              <a:rPr lang="sk-SK" sz="2400" dirty="0" smtClean="0"/>
              <a:t>-</a:t>
            </a:r>
            <a:r>
              <a:rPr lang="en-US" sz="2400" dirty="0" smtClean="0"/>
              <a:t> </a:t>
            </a:r>
            <a:r>
              <a:rPr lang="en-US" sz="2400" dirty="0" err="1" smtClean="0"/>
              <a:t>používa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u </a:t>
            </a:r>
            <a:r>
              <a:rPr lang="en-US" sz="2400" dirty="0" err="1" smtClean="0"/>
              <a:t>fourierovských</a:t>
            </a:r>
            <a:r>
              <a:rPr lang="en-US" sz="2400" dirty="0" smtClean="0"/>
              <a:t> </a:t>
            </a:r>
            <a:r>
              <a:rPr lang="en-US" sz="2400" dirty="0" err="1" smtClean="0"/>
              <a:t>spektrometrov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Základný</a:t>
            </a:r>
            <a:r>
              <a:rPr lang="en-US" sz="2400" dirty="0" smtClean="0"/>
              <a:t> </a:t>
            </a:r>
            <a:r>
              <a:rPr lang="en-US" sz="2400" dirty="0" err="1" smtClean="0"/>
              <a:t>typ</a:t>
            </a:r>
            <a:r>
              <a:rPr lang="en-US" sz="2400" dirty="0" smtClean="0"/>
              <a:t> </a:t>
            </a:r>
            <a:r>
              <a:rPr lang="en-US" sz="2400" dirty="0" err="1" smtClean="0"/>
              <a:t>interferometra</a:t>
            </a:r>
            <a:r>
              <a:rPr lang="en-US" sz="2400" dirty="0" smtClean="0"/>
              <a:t> </a:t>
            </a:r>
            <a:r>
              <a:rPr lang="sk-SK" sz="2400" dirty="0" smtClean="0"/>
              <a:t>- </a:t>
            </a:r>
            <a:r>
              <a:rPr lang="en-US" sz="2400" dirty="0" err="1" smtClean="0"/>
              <a:t>Michelsonov</a:t>
            </a:r>
            <a:r>
              <a:rPr lang="en-US" sz="2400" dirty="0" smtClean="0"/>
              <a:t> interferometer.</a:t>
            </a:r>
          </a:p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19</a:t>
            </a:fld>
            <a:endParaRPr lang="sk-SK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98453" y="1030582"/>
            <a:ext cx="4244011" cy="675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sk-SK" dirty="0" smtClean="0"/>
              <a:t>Optická</a:t>
            </a:r>
            <a:r>
              <a:rPr lang="sk-SK" dirty="0" smtClean="0">
                <a:solidFill>
                  <a:schemeClr val="accent2"/>
                </a:solidFill>
              </a:rPr>
              <a:t>  </a:t>
            </a:r>
            <a:r>
              <a:rPr lang="en-US" dirty="0" err="1" smtClean="0"/>
              <a:t>Spektrometria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</a:t>
            </a:fld>
            <a:endParaRPr lang="sk-SK"/>
          </a:p>
        </p:txBody>
      </p:sp>
      <p:pic>
        <p:nvPicPr>
          <p:cNvPr id="5" name="Picture 5" descr="Hran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42984"/>
            <a:ext cx="3421380" cy="14859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1000100" y="2786058"/>
            <a:ext cx="728667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err="1" smtClean="0">
                <a:solidFill>
                  <a:schemeClr val="tx2"/>
                </a:solidFill>
              </a:rPr>
              <a:t>Spektroskopia</a:t>
            </a:r>
            <a:r>
              <a:rPr lang="sk-SK" sz="5400" dirty="0" smtClean="0"/>
              <a:t> </a:t>
            </a:r>
            <a:r>
              <a:rPr lang="sk-SK" sz="3600" dirty="0" smtClean="0"/>
              <a:t>– </a:t>
            </a:r>
            <a:r>
              <a:rPr lang="sk-SK" sz="2800" dirty="0" smtClean="0"/>
              <a:t>Použitie elektromagnetického žiarenia pri interakcii s látkou (atómami, molekulami, iónmi) na kvalitatívne alebo kvantitatívne stanovenie jej vlastností alebo na štúdium fyzikálnych procesov.</a:t>
            </a:r>
            <a:br>
              <a:rPr lang="sk-SK" sz="2800" dirty="0" smtClean="0"/>
            </a:br>
            <a:r>
              <a:rPr lang="sk-SK" sz="2800" dirty="0" smtClean="0">
                <a:solidFill>
                  <a:schemeClr val="tx2"/>
                </a:solidFill>
              </a:rPr>
              <a:t>Optická</a:t>
            </a:r>
            <a:r>
              <a:rPr lang="sk-SK" sz="2800" dirty="0" smtClean="0"/>
              <a:t> – UV-VIS-IR oblasť EM žiarenia</a:t>
            </a:r>
            <a:endParaRPr lang="sk-SK" sz="2800" dirty="0"/>
          </a:p>
        </p:txBody>
      </p:sp>
      <p:sp>
        <p:nvSpPr>
          <p:cNvPr id="7" name="Obdĺžnik 6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Detektor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Detektor</a:t>
            </a:r>
            <a:r>
              <a:rPr lang="en-US" dirty="0" smtClean="0"/>
              <a:t> </a:t>
            </a:r>
            <a:r>
              <a:rPr lang="en-US" dirty="0" err="1" smtClean="0"/>
              <a:t>prevádza</a:t>
            </a:r>
            <a:r>
              <a:rPr lang="en-US" dirty="0" smtClean="0"/>
              <a:t> </a:t>
            </a:r>
            <a:r>
              <a:rPr lang="en-US" dirty="0" err="1" smtClean="0"/>
              <a:t>energiu</a:t>
            </a:r>
            <a:r>
              <a:rPr lang="en-US" dirty="0" smtClean="0"/>
              <a:t> </a:t>
            </a:r>
            <a:r>
              <a:rPr lang="en-US" dirty="0" err="1" smtClean="0"/>
              <a:t>žiarenia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inú</a:t>
            </a:r>
            <a:r>
              <a:rPr lang="en-US" dirty="0" smtClean="0"/>
              <a:t> </a:t>
            </a:r>
            <a:r>
              <a:rPr lang="en-US" dirty="0" err="1" smtClean="0"/>
              <a:t>formu</a:t>
            </a:r>
            <a:r>
              <a:rPr lang="en-US" dirty="0" smtClean="0"/>
              <a:t> </a:t>
            </a:r>
            <a:r>
              <a:rPr lang="en-US" dirty="0" err="1" smtClean="0"/>
              <a:t>energie</a:t>
            </a:r>
            <a:r>
              <a:rPr lang="en-US" dirty="0" smtClean="0"/>
              <a:t>, </a:t>
            </a:r>
            <a:r>
              <a:rPr lang="en-US" dirty="0" err="1" smtClean="0"/>
              <a:t>ktorú</a:t>
            </a:r>
            <a:r>
              <a:rPr lang="en-US" dirty="0" smtClean="0"/>
              <a:t> je </a:t>
            </a:r>
            <a:r>
              <a:rPr lang="en-US" dirty="0" err="1" smtClean="0"/>
              <a:t>možné</a:t>
            </a:r>
            <a:r>
              <a:rPr lang="en-US" dirty="0" smtClean="0"/>
              <a:t> </a:t>
            </a:r>
            <a:r>
              <a:rPr lang="en-US" dirty="0" err="1" smtClean="0"/>
              <a:t>rôznymi</a:t>
            </a:r>
            <a:r>
              <a:rPr lang="sk-SK" dirty="0" smtClean="0"/>
              <a:t> </a:t>
            </a:r>
            <a:r>
              <a:rPr lang="en-US" dirty="0" err="1" smtClean="0"/>
              <a:t>spôsobmi</a:t>
            </a:r>
            <a:r>
              <a:rPr lang="en-US" dirty="0" smtClean="0"/>
              <a:t> </a:t>
            </a:r>
            <a:r>
              <a:rPr lang="en-US" dirty="0" err="1" smtClean="0"/>
              <a:t>merať</a:t>
            </a:r>
            <a:r>
              <a:rPr lang="en-US" dirty="0" smtClean="0"/>
              <a:t> → </a:t>
            </a:r>
            <a:r>
              <a:rPr lang="en-US" dirty="0" err="1" smtClean="0"/>
              <a:t>výsledkom</a:t>
            </a:r>
            <a:r>
              <a:rPr lang="en-US" dirty="0" smtClean="0"/>
              <a:t> </a:t>
            </a:r>
            <a:r>
              <a:rPr lang="en-US" dirty="0" err="1" smtClean="0"/>
              <a:t>merania</a:t>
            </a:r>
            <a:r>
              <a:rPr lang="en-US" dirty="0" smtClean="0"/>
              <a:t> je </a:t>
            </a:r>
            <a:r>
              <a:rPr lang="en-US" dirty="0" err="1" smtClean="0"/>
              <a:t>elektrický</a:t>
            </a:r>
            <a:r>
              <a:rPr lang="en-US" dirty="0" smtClean="0"/>
              <a:t> </a:t>
            </a:r>
            <a:r>
              <a:rPr lang="en-US" dirty="0" err="1" smtClean="0"/>
              <a:t>signál</a:t>
            </a:r>
            <a:r>
              <a:rPr lang="en-US" dirty="0" smtClean="0"/>
              <a:t>, </a:t>
            </a:r>
            <a:r>
              <a:rPr lang="en-US" dirty="0" err="1" smtClean="0"/>
              <a:t>ktorého</a:t>
            </a:r>
            <a:r>
              <a:rPr lang="en-US" dirty="0" smtClean="0"/>
              <a:t> </a:t>
            </a:r>
            <a:r>
              <a:rPr lang="en-US" dirty="0" err="1" smtClean="0"/>
              <a:t>veľkosť</a:t>
            </a:r>
            <a:r>
              <a:rPr lang="en-US" dirty="0" smtClean="0"/>
              <a:t> je</a:t>
            </a:r>
            <a:r>
              <a:rPr lang="sk-SK" dirty="0" smtClean="0"/>
              <a:t> </a:t>
            </a:r>
            <a:r>
              <a:rPr lang="en-US" dirty="0" err="1" smtClean="0"/>
              <a:t>úmerná</a:t>
            </a:r>
            <a:r>
              <a:rPr lang="en-US" dirty="0" smtClean="0"/>
              <a:t> </a:t>
            </a:r>
            <a:r>
              <a:rPr lang="en-US" dirty="0" err="1" smtClean="0"/>
              <a:t>intenzite</a:t>
            </a:r>
            <a:r>
              <a:rPr lang="en-US" dirty="0" smtClean="0"/>
              <a:t> </a:t>
            </a:r>
            <a:r>
              <a:rPr lang="en-US" dirty="0" err="1" smtClean="0"/>
              <a:t>dopadajúceho</a:t>
            </a:r>
            <a:r>
              <a:rPr lang="en-US" dirty="0" smtClean="0"/>
              <a:t> </a:t>
            </a:r>
            <a:r>
              <a:rPr lang="en-US" dirty="0" err="1" smtClean="0"/>
              <a:t>žiarenia</a:t>
            </a:r>
            <a:r>
              <a:rPr lang="en-US" dirty="0" smtClean="0"/>
              <a:t>.</a:t>
            </a:r>
            <a:endParaRPr lang="sk-SK" dirty="0" smtClean="0">
              <a:solidFill>
                <a:schemeClr val="folHlink"/>
              </a:solidFill>
            </a:endParaRPr>
          </a:p>
          <a:p>
            <a:r>
              <a:rPr lang="en-US" dirty="0" err="1" smtClean="0"/>
              <a:t>Dôležité</a:t>
            </a:r>
            <a:r>
              <a:rPr lang="en-US" dirty="0" smtClean="0"/>
              <a:t> </a:t>
            </a:r>
            <a:r>
              <a:rPr lang="en-US" dirty="0" err="1" smtClean="0"/>
              <a:t>parametre</a:t>
            </a:r>
            <a:r>
              <a:rPr lang="en-US" dirty="0" smtClean="0"/>
              <a:t> </a:t>
            </a:r>
            <a:r>
              <a:rPr lang="en-US" dirty="0" err="1" smtClean="0"/>
              <a:t>detektora</a:t>
            </a:r>
            <a:r>
              <a:rPr lang="en-US" dirty="0" smtClean="0"/>
              <a:t>: </a:t>
            </a:r>
            <a:r>
              <a:rPr lang="en-US" dirty="0" err="1" smtClean="0"/>
              <a:t>vysoká</a:t>
            </a:r>
            <a:r>
              <a:rPr lang="en-US" dirty="0" smtClean="0"/>
              <a:t> </a:t>
            </a:r>
            <a:r>
              <a:rPr lang="en-US" dirty="0" err="1" smtClean="0"/>
              <a:t>citlivosť</a:t>
            </a:r>
            <a:r>
              <a:rPr lang="en-US" dirty="0" smtClean="0"/>
              <a:t>, </a:t>
            </a:r>
            <a:r>
              <a:rPr lang="en-US" dirty="0" err="1" smtClean="0"/>
              <a:t>vysoká</a:t>
            </a:r>
            <a:r>
              <a:rPr lang="en-US" dirty="0" smtClean="0"/>
              <a:t> </a:t>
            </a:r>
            <a:r>
              <a:rPr lang="en-US" dirty="0" err="1" smtClean="0"/>
              <a:t>rýchlos</a:t>
            </a:r>
            <a:r>
              <a:rPr lang="sk-SK" dirty="0" smtClean="0"/>
              <a:t>ť.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vlastnosti</a:t>
            </a:r>
            <a:r>
              <a:rPr lang="en-US" dirty="0" smtClean="0"/>
              <a:t> </a:t>
            </a:r>
            <a:r>
              <a:rPr lang="en-US" dirty="0" err="1" smtClean="0"/>
              <a:t>čierneho</a:t>
            </a:r>
            <a:r>
              <a:rPr lang="en-US" dirty="0" smtClean="0"/>
              <a:t> </a:t>
            </a:r>
            <a:r>
              <a:rPr lang="en-US" dirty="0" err="1" smtClean="0"/>
              <a:t>telesa</a:t>
            </a:r>
            <a:r>
              <a:rPr lang="en-US" dirty="0" smtClean="0"/>
              <a:t>).</a:t>
            </a:r>
            <a:endParaRPr lang="sk-SK" dirty="0" smtClean="0">
              <a:solidFill>
                <a:schemeClr val="folHlink"/>
              </a:solidFill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Typy detektorov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Termoelektrický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err="1" smtClean="0"/>
              <a:t>detektor</a:t>
            </a:r>
            <a:r>
              <a:rPr lang="en-US" sz="2800" dirty="0" smtClean="0"/>
              <a:t> (</a:t>
            </a:r>
            <a:r>
              <a:rPr lang="en-US" sz="2800" dirty="0" err="1" smtClean="0"/>
              <a:t>termočlánok</a:t>
            </a:r>
            <a:r>
              <a:rPr lang="en-US" sz="2800" dirty="0" smtClean="0"/>
              <a:t>)</a:t>
            </a:r>
            <a:r>
              <a:rPr lang="en-US" sz="2800" dirty="0" err="1" smtClean="0"/>
              <a:t>Žiarenie</a:t>
            </a:r>
            <a:r>
              <a:rPr lang="en-US" sz="2800" dirty="0" smtClean="0"/>
              <a:t> </a:t>
            </a:r>
            <a:r>
              <a:rPr lang="en-US" sz="2800" dirty="0" err="1" smtClean="0"/>
              <a:t>spôsobuje</a:t>
            </a:r>
            <a:r>
              <a:rPr lang="en-US" sz="2800" dirty="0" smtClean="0"/>
              <a:t> </a:t>
            </a:r>
            <a:r>
              <a:rPr lang="en-US" sz="2800" dirty="0" err="1" smtClean="0"/>
              <a:t>rozdiel</a:t>
            </a:r>
            <a:r>
              <a:rPr lang="en-US" sz="2800" dirty="0" smtClean="0"/>
              <a:t> T </a:t>
            </a:r>
            <a:r>
              <a:rPr lang="en-US" sz="2800" dirty="0" err="1" smtClean="0"/>
              <a:t>materiálov</a:t>
            </a:r>
            <a:r>
              <a:rPr lang="en-US" sz="2800" dirty="0" smtClean="0"/>
              <a:t> → </a:t>
            </a:r>
            <a:r>
              <a:rPr lang="en-US" sz="2800" dirty="0" err="1" smtClean="0"/>
              <a:t>rozdiel</a:t>
            </a:r>
            <a:r>
              <a:rPr lang="en-US" sz="2800" dirty="0" smtClean="0"/>
              <a:t> </a:t>
            </a:r>
            <a:r>
              <a:rPr lang="en-US" sz="2800" dirty="0" err="1" smtClean="0"/>
              <a:t>potenciálov</a:t>
            </a:r>
            <a:r>
              <a:rPr lang="en-US" sz="2800" dirty="0" smtClean="0"/>
              <a:t>.</a:t>
            </a:r>
            <a:endParaRPr lang="sk-SK" sz="2800" dirty="0" smtClean="0"/>
          </a:p>
          <a:p>
            <a:r>
              <a:rPr lang="en-US" sz="2800" dirty="0" err="1" smtClean="0">
                <a:solidFill>
                  <a:schemeClr val="tx2"/>
                </a:solidFill>
              </a:rPr>
              <a:t>Pneumatický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err="1" smtClean="0"/>
              <a:t>detektor</a:t>
            </a:r>
            <a:r>
              <a:rPr lang="en-US" sz="2800" dirty="0" smtClean="0"/>
              <a:t> (</a:t>
            </a:r>
            <a:r>
              <a:rPr lang="en-US" sz="2800" dirty="0" err="1" smtClean="0"/>
              <a:t>napr</a:t>
            </a:r>
            <a:r>
              <a:rPr lang="en-US" sz="2800" dirty="0" smtClean="0"/>
              <a:t>. </a:t>
            </a:r>
            <a:r>
              <a:rPr lang="en-US" sz="2800" dirty="0" err="1" smtClean="0"/>
              <a:t>Golayov</a:t>
            </a:r>
            <a:r>
              <a:rPr lang="en-US" sz="2800" dirty="0" smtClean="0"/>
              <a:t> </a:t>
            </a:r>
            <a:r>
              <a:rPr lang="en-US" sz="2800" dirty="0" err="1" smtClean="0"/>
              <a:t>detektor</a:t>
            </a:r>
            <a:r>
              <a:rPr lang="en-US" sz="2800" dirty="0" smtClean="0"/>
              <a:t>) = </a:t>
            </a:r>
            <a:r>
              <a:rPr lang="en-US" sz="2800" dirty="0" err="1" smtClean="0"/>
              <a:t>komôrka</a:t>
            </a:r>
            <a:r>
              <a:rPr lang="en-US" sz="2800" dirty="0" smtClean="0"/>
              <a:t> </a:t>
            </a:r>
            <a:r>
              <a:rPr lang="en-US" sz="2800" dirty="0" err="1" smtClean="0"/>
              <a:t>naplnená</a:t>
            </a:r>
            <a:r>
              <a:rPr lang="en-US" sz="2800" dirty="0" smtClean="0"/>
              <a:t> </a:t>
            </a:r>
            <a:r>
              <a:rPr lang="en-US" sz="2800" dirty="0" err="1" smtClean="0"/>
              <a:t>plynom</a:t>
            </a:r>
            <a:r>
              <a:rPr lang="sk-SK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 err="1" smtClean="0"/>
              <a:t>uzavretá</a:t>
            </a:r>
            <a:r>
              <a:rPr lang="en-US" sz="2800" dirty="0" smtClean="0"/>
              <a:t> </a:t>
            </a:r>
            <a:r>
              <a:rPr lang="en-US" sz="2800" dirty="0" err="1" smtClean="0"/>
              <a:t>membránou</a:t>
            </a:r>
            <a:r>
              <a:rPr lang="en-US" sz="2800" dirty="0" smtClean="0"/>
              <a:t>. </a:t>
            </a:r>
            <a:endParaRPr lang="en-US" sz="2800" b="1" dirty="0" smtClean="0"/>
          </a:p>
          <a:p>
            <a:r>
              <a:rPr lang="en-US" sz="2800" dirty="0" err="1" smtClean="0">
                <a:solidFill>
                  <a:schemeClr val="tx2"/>
                </a:solidFill>
              </a:rPr>
              <a:t>Pyroelektrický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err="1" smtClean="0"/>
              <a:t>detektor</a:t>
            </a:r>
            <a:r>
              <a:rPr lang="en-US" sz="2800" dirty="0" smtClean="0"/>
              <a:t> </a:t>
            </a:r>
            <a:r>
              <a:rPr lang="sk-SK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err="1" smtClean="0"/>
              <a:t>vrstva</a:t>
            </a:r>
            <a:r>
              <a:rPr lang="en-US" sz="2800" dirty="0" smtClean="0"/>
              <a:t> </a:t>
            </a:r>
            <a:r>
              <a:rPr lang="en-US" sz="2800" dirty="0" err="1" smtClean="0"/>
              <a:t>pyroelektrického</a:t>
            </a:r>
            <a:r>
              <a:rPr lang="en-US" sz="2800" dirty="0" smtClean="0"/>
              <a:t> </a:t>
            </a:r>
            <a:r>
              <a:rPr lang="en-US" sz="2800" dirty="0" err="1" smtClean="0"/>
              <a:t>materiálu</a:t>
            </a:r>
            <a:r>
              <a:rPr lang="en-US" sz="2800" dirty="0" smtClean="0"/>
              <a:t> (</a:t>
            </a:r>
            <a:r>
              <a:rPr lang="en-US" sz="2800" dirty="0" err="1" smtClean="0"/>
              <a:t>napr</a:t>
            </a:r>
            <a:r>
              <a:rPr lang="en-US" sz="2800" dirty="0" smtClean="0"/>
              <a:t>. TGS =</a:t>
            </a:r>
            <a:r>
              <a:rPr lang="sk-SK" sz="2800" dirty="0" smtClean="0"/>
              <a:t>(</a:t>
            </a:r>
            <a:r>
              <a:rPr lang="en-US" sz="2800" dirty="0" err="1" smtClean="0"/>
              <a:t>triglycín</a:t>
            </a:r>
            <a:r>
              <a:rPr lang="en-US" sz="2800" dirty="0" smtClean="0"/>
              <a:t> </a:t>
            </a:r>
            <a:r>
              <a:rPr lang="en-US" sz="2800" dirty="0" err="1" smtClean="0"/>
              <a:t>sulfát</a:t>
            </a:r>
            <a:r>
              <a:rPr lang="en-US" sz="2800" dirty="0" smtClean="0"/>
              <a:t>). </a:t>
            </a:r>
            <a:r>
              <a:rPr lang="en-US" sz="2800" dirty="0" err="1" smtClean="0"/>
              <a:t>Jeho</a:t>
            </a:r>
            <a:r>
              <a:rPr lang="en-US" sz="2800" dirty="0" smtClean="0"/>
              <a:t> </a:t>
            </a:r>
            <a:r>
              <a:rPr lang="en-US" sz="2800" dirty="0" err="1" smtClean="0"/>
              <a:t>uzavretím</a:t>
            </a:r>
            <a:r>
              <a:rPr lang="en-US" sz="2800" dirty="0" smtClean="0"/>
              <a:t> </a:t>
            </a:r>
            <a:r>
              <a:rPr lang="en-US" sz="2800" dirty="0" err="1" smtClean="0"/>
              <a:t>medzi</a:t>
            </a:r>
            <a:r>
              <a:rPr lang="en-US" sz="2800" dirty="0" smtClean="0"/>
              <a:t> </a:t>
            </a:r>
            <a:r>
              <a:rPr lang="en-US" sz="2800" dirty="0" err="1" smtClean="0"/>
              <a:t>dve</a:t>
            </a:r>
            <a:r>
              <a:rPr lang="en-US" sz="2800" dirty="0" smtClean="0"/>
              <a:t> </a:t>
            </a:r>
            <a:r>
              <a:rPr lang="en-US" sz="2800" dirty="0" err="1" smtClean="0"/>
              <a:t>elektródy</a:t>
            </a:r>
            <a:r>
              <a:rPr lang="en-US" sz="2800" dirty="0" smtClean="0"/>
              <a:t> </a:t>
            </a:r>
            <a:r>
              <a:rPr lang="en-US" sz="2800" dirty="0" err="1" smtClean="0"/>
              <a:t>možno</a:t>
            </a:r>
            <a:r>
              <a:rPr lang="en-US" sz="2800" dirty="0" smtClean="0"/>
              <a:t> </a:t>
            </a:r>
            <a:r>
              <a:rPr lang="en-US" sz="2800" dirty="0" err="1" smtClean="0"/>
              <a:t>vytvoriť</a:t>
            </a:r>
            <a:r>
              <a:rPr lang="en-US" sz="2800" dirty="0" smtClean="0"/>
              <a:t> </a:t>
            </a:r>
            <a:r>
              <a:rPr lang="en-US" sz="2800" dirty="0" err="1" smtClean="0"/>
              <a:t>teplotne</a:t>
            </a:r>
            <a:r>
              <a:rPr lang="sk-SK" sz="2800" dirty="0" smtClean="0"/>
              <a:t> </a:t>
            </a:r>
            <a:r>
              <a:rPr lang="en-US" sz="2800" dirty="0" err="1" smtClean="0"/>
              <a:t>závislý</a:t>
            </a:r>
            <a:r>
              <a:rPr lang="en-US" sz="2800" dirty="0" smtClean="0"/>
              <a:t> </a:t>
            </a:r>
            <a:r>
              <a:rPr lang="en-US" sz="2800" dirty="0" err="1" smtClean="0"/>
              <a:t>kondenzátor</a:t>
            </a:r>
            <a:r>
              <a:rPr lang="en-US" sz="2800" dirty="0" smtClean="0"/>
              <a:t> (</a:t>
            </a:r>
            <a:r>
              <a:rPr lang="en-US" sz="2800" dirty="0" err="1" smtClean="0"/>
              <a:t>relatívne</a:t>
            </a:r>
            <a:r>
              <a:rPr lang="en-US" sz="2800" dirty="0" smtClean="0"/>
              <a:t> </a:t>
            </a:r>
            <a:r>
              <a:rPr lang="en-US" sz="2800" dirty="0" err="1" smtClean="0"/>
              <a:t>rýchla</a:t>
            </a:r>
            <a:r>
              <a:rPr lang="en-US" sz="2800" dirty="0" smtClean="0"/>
              <a:t> </a:t>
            </a:r>
            <a:r>
              <a:rPr lang="en-US" sz="2800" dirty="0" err="1" smtClean="0"/>
              <a:t>odozva</a:t>
            </a:r>
            <a:r>
              <a:rPr lang="en-US" sz="2800" dirty="0" smtClean="0"/>
              <a:t>).</a:t>
            </a:r>
            <a:endParaRPr lang="en-US" sz="2800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21</a:t>
            </a:fld>
            <a:endParaRPr lang="sk-SK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714884"/>
            <a:ext cx="142876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/>
                </a:solidFill>
              </a:rPr>
              <a:t>Fotoelektrický</a:t>
            </a:r>
            <a:r>
              <a:rPr lang="en-US" sz="2800" dirty="0" smtClean="0">
                <a:solidFill>
                  <a:schemeClr val="folHlink"/>
                </a:solidFill>
              </a:rPr>
              <a:t> </a:t>
            </a:r>
            <a:r>
              <a:rPr lang="en-US" sz="2800" dirty="0" err="1" smtClean="0"/>
              <a:t>detektor</a:t>
            </a:r>
            <a:r>
              <a:rPr lang="en-US" sz="2800" dirty="0" smtClean="0"/>
              <a:t> </a:t>
            </a:r>
            <a:r>
              <a:rPr lang="sk-SK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err="1" smtClean="0"/>
              <a:t>vrstva</a:t>
            </a:r>
            <a:r>
              <a:rPr lang="en-US" sz="2800" dirty="0" smtClean="0"/>
              <a:t> </a:t>
            </a:r>
            <a:r>
              <a:rPr lang="en-US" sz="2800" dirty="0" err="1" smtClean="0"/>
              <a:t>polovodivého</a:t>
            </a:r>
            <a:r>
              <a:rPr lang="en-US" sz="2800" dirty="0" smtClean="0"/>
              <a:t> </a:t>
            </a:r>
            <a:r>
              <a:rPr lang="en-US" sz="2800" dirty="0" err="1" smtClean="0"/>
              <a:t>materiálu</a:t>
            </a:r>
            <a:r>
              <a:rPr lang="en-US" sz="2800" dirty="0" smtClean="0"/>
              <a:t> (</a:t>
            </a:r>
            <a:r>
              <a:rPr lang="en-US" sz="2800" dirty="0" err="1" smtClean="0"/>
              <a:t>napr</a:t>
            </a:r>
            <a:r>
              <a:rPr lang="en-US" sz="2800" dirty="0" smtClean="0"/>
              <a:t>. MCT = mercury cadmium </a:t>
            </a:r>
            <a:r>
              <a:rPr lang="en-US" sz="2800" dirty="0" err="1" smtClean="0"/>
              <a:t>tellurite</a:t>
            </a:r>
            <a:r>
              <a:rPr lang="en-US" sz="2800" dirty="0" smtClean="0"/>
              <a:t>)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sklenenom</a:t>
            </a:r>
            <a:r>
              <a:rPr lang="en-US" sz="2800" dirty="0" smtClean="0"/>
              <a:t> </a:t>
            </a:r>
            <a:r>
              <a:rPr lang="en-US" sz="2800" dirty="0" err="1" smtClean="0"/>
              <a:t>povrchu</a:t>
            </a:r>
            <a:r>
              <a:rPr lang="en-US" sz="2800" dirty="0" smtClean="0"/>
              <a:t> → </a:t>
            </a:r>
            <a:r>
              <a:rPr lang="en-US" sz="2800" dirty="0" err="1" smtClean="0"/>
              <a:t>abso</a:t>
            </a:r>
            <a:r>
              <a:rPr lang="sk-SK" sz="2800" dirty="0" err="1" smtClean="0"/>
              <a:t>rb</a:t>
            </a:r>
            <a:r>
              <a:rPr lang="en-US" sz="2800" dirty="0" err="1" smtClean="0"/>
              <a:t>ciou</a:t>
            </a:r>
            <a:r>
              <a:rPr lang="en-US" sz="2800" dirty="0" smtClean="0"/>
              <a:t> </a:t>
            </a:r>
            <a:r>
              <a:rPr lang="en-US" sz="2800" dirty="0" err="1" smtClean="0"/>
              <a:t>žiarenia</a:t>
            </a:r>
            <a:r>
              <a:rPr lang="en-US" sz="2800" dirty="0" smtClean="0"/>
              <a:t>, </a:t>
            </a:r>
            <a:r>
              <a:rPr lang="en-US" sz="2800" dirty="0" err="1" smtClean="0"/>
              <a:t>odpor</a:t>
            </a:r>
            <a:r>
              <a:rPr lang="sk-SK" sz="2800" dirty="0" smtClean="0"/>
              <a:t> </a:t>
            </a:r>
            <a:r>
              <a:rPr lang="en-US" sz="2800" dirty="0" err="1" smtClean="0"/>
              <a:t>polovodiča</a:t>
            </a:r>
            <a:r>
              <a:rPr lang="en-US" sz="2800" dirty="0" smtClean="0"/>
              <a:t> </a:t>
            </a:r>
            <a:r>
              <a:rPr lang="en-US" sz="2800" dirty="0" err="1" smtClean="0"/>
              <a:t>klesá</a:t>
            </a:r>
            <a:r>
              <a:rPr lang="en-US" sz="2800" dirty="0" smtClean="0"/>
              <a:t>. (</a:t>
            </a:r>
            <a:r>
              <a:rPr lang="en-US" sz="2800" dirty="0" err="1" smtClean="0"/>
              <a:t>chladenie</a:t>
            </a:r>
            <a:r>
              <a:rPr lang="en-US" sz="2800" dirty="0" smtClean="0"/>
              <a:t> </a:t>
            </a:r>
            <a:r>
              <a:rPr lang="en-US" sz="2800" dirty="0" err="1" smtClean="0"/>
              <a:t>kvapalným</a:t>
            </a:r>
            <a:r>
              <a:rPr lang="en-US" sz="2800" dirty="0" smtClean="0"/>
              <a:t> </a:t>
            </a:r>
            <a:r>
              <a:rPr lang="en-US" sz="2800" dirty="0" err="1" smtClean="0"/>
              <a:t>dusíkom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dosiahnutie</a:t>
            </a:r>
            <a:r>
              <a:rPr lang="en-US" sz="2800" dirty="0" smtClean="0"/>
              <a:t> </a:t>
            </a:r>
            <a:r>
              <a:rPr lang="en-US" sz="2800" dirty="0" err="1" smtClean="0"/>
              <a:t>maximálnej</a:t>
            </a:r>
            <a:r>
              <a:rPr lang="sk-SK" sz="2800" dirty="0" smtClean="0"/>
              <a:t> </a:t>
            </a:r>
            <a:r>
              <a:rPr lang="en-US" sz="2800" dirty="0" err="1" smtClean="0"/>
              <a:t>citlivosti</a:t>
            </a:r>
            <a:r>
              <a:rPr lang="en-US" sz="2800" dirty="0" smtClean="0"/>
              <a:t>)</a:t>
            </a:r>
            <a:r>
              <a:rPr lang="sk-SK" sz="2800" dirty="0" smtClean="0"/>
              <a:t>.</a:t>
            </a:r>
            <a:r>
              <a:rPr lang="en-US" sz="2800" dirty="0" smtClean="0"/>
              <a:t> </a:t>
            </a:r>
            <a:endParaRPr lang="sk-SK" sz="2800" dirty="0" smtClean="0"/>
          </a:p>
          <a:p>
            <a:r>
              <a:rPr lang="en-US" sz="2800" dirty="0" err="1" smtClean="0"/>
              <a:t>Podobne</a:t>
            </a:r>
            <a:r>
              <a:rPr lang="en-US" sz="2800" dirty="0" smtClean="0"/>
              <a:t> </a:t>
            </a:r>
            <a:r>
              <a:rPr lang="en-US" sz="2800" dirty="0" err="1" smtClean="0"/>
              <a:t>možno</a:t>
            </a:r>
            <a:r>
              <a:rPr lang="en-US" sz="2800" dirty="0" smtClean="0"/>
              <a:t> </a:t>
            </a:r>
            <a:r>
              <a:rPr lang="en-US" sz="2800" dirty="0" err="1" smtClean="0"/>
              <a:t>použiť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fotonásobič</a:t>
            </a:r>
            <a:r>
              <a:rPr lang="en-US" sz="2800" dirty="0" smtClean="0"/>
              <a:t>, </a:t>
            </a:r>
            <a:r>
              <a:rPr lang="en-US" sz="2800" dirty="0" err="1" smtClean="0"/>
              <a:t>fotodiódu</a:t>
            </a:r>
            <a:r>
              <a:rPr lang="sk-SK" sz="2800" dirty="0" smtClean="0"/>
              <a:t>,CCD čip</a:t>
            </a:r>
            <a:r>
              <a:rPr lang="en-US" sz="2800" dirty="0" smtClean="0"/>
              <a:t> </a:t>
            </a:r>
            <a:r>
              <a:rPr lang="en-US" sz="2800" dirty="0" err="1" smtClean="0"/>
              <a:t>alebo</a:t>
            </a:r>
            <a:r>
              <a:rPr lang="en-US" sz="2800" dirty="0" smtClean="0"/>
              <a:t> </a:t>
            </a:r>
            <a:r>
              <a:rPr lang="en-US" sz="2800" dirty="0" err="1" smtClean="0"/>
              <a:t>fototranzistor</a:t>
            </a:r>
            <a:r>
              <a:rPr lang="en-US" sz="2800" dirty="0" smtClean="0"/>
              <a:t>.</a:t>
            </a:r>
            <a:endParaRPr lang="sk-SK" sz="2800" dirty="0" smtClean="0"/>
          </a:p>
          <a:p>
            <a:endParaRPr lang="sk-SK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22</a:t>
            </a:fld>
            <a:endParaRPr lang="sk-SK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643314"/>
            <a:ext cx="193198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Fotonásobi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85786" y="3786190"/>
            <a:ext cx="5135867" cy="200026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err="1" smtClean="0"/>
              <a:t>Ramanovská</a:t>
            </a:r>
            <a:r>
              <a:rPr lang="sk-SK" sz="3600" dirty="0" smtClean="0"/>
              <a:t> (rozptylová)</a:t>
            </a:r>
            <a:r>
              <a:rPr lang="en-US" sz="3600" dirty="0" smtClean="0"/>
              <a:t> </a:t>
            </a:r>
            <a:r>
              <a:rPr lang="en-US" sz="3600" dirty="0" err="1" smtClean="0"/>
              <a:t>spektroskopia</a:t>
            </a:r>
            <a:endParaRPr lang="sk-SK" sz="36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23</a:t>
            </a:fld>
            <a:endParaRPr lang="sk-SK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500034" y="1214422"/>
            <a:ext cx="4143404" cy="500066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Rozptýlená</a:t>
            </a:r>
            <a:r>
              <a:rPr lang="en-US" sz="2400" dirty="0" smtClean="0"/>
              <a:t> </a:t>
            </a:r>
            <a:r>
              <a:rPr lang="en-US" sz="2400" dirty="0" err="1" smtClean="0"/>
              <a:t>radiácia</a:t>
            </a:r>
            <a:r>
              <a:rPr lang="en-US" sz="2400" dirty="0" smtClean="0"/>
              <a:t> </a:t>
            </a:r>
            <a:r>
              <a:rPr lang="en-US" sz="2400" dirty="0" err="1" smtClean="0"/>
              <a:t>obsahuje</a:t>
            </a:r>
            <a:r>
              <a:rPr lang="en-US" sz="2400" dirty="0" smtClean="0"/>
              <a:t> </a:t>
            </a:r>
            <a:r>
              <a:rPr lang="en-US" sz="2400" dirty="0" err="1" smtClean="0"/>
              <a:t>aj</a:t>
            </a:r>
            <a:r>
              <a:rPr lang="en-US" sz="2400" dirty="0" smtClean="0"/>
              <a:t> </a:t>
            </a:r>
            <a:r>
              <a:rPr lang="en-US" sz="2400" dirty="0" err="1" smtClean="0"/>
              <a:t>žiarenie</a:t>
            </a:r>
            <a:r>
              <a:rPr lang="en-US" sz="2400" dirty="0" smtClean="0"/>
              <a:t> </a:t>
            </a:r>
            <a:r>
              <a:rPr lang="en-US" sz="2400" dirty="0" err="1" smtClean="0"/>
              <a:t>nižšej</a:t>
            </a:r>
            <a:r>
              <a:rPr lang="en-US" sz="2400" dirty="0" smtClean="0"/>
              <a:t> a </a:t>
            </a:r>
            <a:r>
              <a:rPr lang="en-US" sz="2400" dirty="0" err="1" smtClean="0"/>
              <a:t>vyššej</a:t>
            </a:r>
            <a:r>
              <a:rPr lang="en-US" sz="2400" dirty="0" smtClean="0"/>
              <a:t> </a:t>
            </a:r>
            <a:r>
              <a:rPr lang="en-US" sz="2400" dirty="0" err="1" smtClean="0"/>
              <a:t>frekvencie</a:t>
            </a:r>
            <a:r>
              <a:rPr lang="sk-SK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dopadajúce</a:t>
            </a:r>
            <a:r>
              <a:rPr lang="en-US" sz="2400" dirty="0" smtClean="0"/>
              <a:t> </a:t>
            </a:r>
            <a:r>
              <a:rPr lang="en-US" sz="2400" dirty="0" err="1" smtClean="0"/>
              <a:t>žiarenie</a:t>
            </a:r>
            <a:r>
              <a:rPr lang="en-US" sz="2400" dirty="0" smtClean="0"/>
              <a:t> </a:t>
            </a:r>
            <a:endParaRPr lang="sk-SK" sz="2400" dirty="0" smtClean="0"/>
          </a:p>
          <a:p>
            <a:r>
              <a:rPr lang="en-US" sz="2400" dirty="0" err="1" smtClean="0"/>
              <a:t>posun</a:t>
            </a:r>
            <a:r>
              <a:rPr lang="en-US" sz="2400" dirty="0" smtClean="0"/>
              <a:t> </a:t>
            </a:r>
            <a:r>
              <a:rPr lang="en-US" sz="2400" dirty="0" err="1" smtClean="0"/>
              <a:t>závisí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rotačných</a:t>
            </a:r>
            <a:r>
              <a:rPr lang="en-US" sz="2400" dirty="0" smtClean="0"/>
              <a:t> a </a:t>
            </a:r>
            <a:r>
              <a:rPr lang="en-US" sz="2400" dirty="0" err="1" smtClean="0"/>
              <a:t>vibračných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sk-SK" sz="2400" dirty="0" smtClean="0"/>
              <a:t>ách</a:t>
            </a:r>
            <a:r>
              <a:rPr lang="en-US" sz="2400" dirty="0" smtClean="0"/>
              <a:t> </a:t>
            </a:r>
            <a:r>
              <a:rPr lang="en-US" sz="2400" dirty="0" err="1" smtClean="0"/>
              <a:t>látky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Intenzita</a:t>
            </a:r>
            <a:r>
              <a:rPr lang="en-US" sz="2400" dirty="0" smtClean="0"/>
              <a:t> je 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-10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</a:t>
            </a:r>
            <a:r>
              <a:rPr lang="en-US" sz="2400" dirty="0" err="1" smtClean="0"/>
              <a:t>krát</a:t>
            </a:r>
            <a:r>
              <a:rPr lang="en-US" sz="2400" dirty="0" smtClean="0"/>
              <a:t> </a:t>
            </a:r>
            <a:r>
              <a:rPr lang="en-US" sz="2400" dirty="0" err="1" smtClean="0"/>
              <a:t>menšia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intenzita</a:t>
            </a:r>
            <a:r>
              <a:rPr lang="sk-SK" sz="2400" dirty="0" smtClean="0"/>
              <a:t> </a:t>
            </a:r>
            <a:r>
              <a:rPr lang="en-US" sz="2400" dirty="0" err="1" smtClean="0"/>
              <a:t>dopadajúceho</a:t>
            </a:r>
            <a:r>
              <a:rPr lang="en-US" sz="2400" dirty="0" smtClean="0"/>
              <a:t> </a:t>
            </a:r>
            <a:r>
              <a:rPr lang="en-US" sz="2400" dirty="0" err="1" smtClean="0"/>
              <a:t>lúča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en-US" sz="2400" dirty="0" err="1" smtClean="0"/>
              <a:t>Čiary</a:t>
            </a:r>
            <a:r>
              <a:rPr lang="en-US" sz="2400" dirty="0" smtClean="0"/>
              <a:t> </a:t>
            </a:r>
            <a:r>
              <a:rPr lang="en-US" sz="2400" dirty="0" err="1" smtClean="0"/>
              <a:t>Ramanovského</a:t>
            </a:r>
            <a:r>
              <a:rPr lang="en-US" sz="2400" dirty="0" smtClean="0"/>
              <a:t> </a:t>
            </a:r>
            <a:r>
              <a:rPr lang="en-US" sz="2400" dirty="0" err="1" smtClean="0"/>
              <a:t>spektra</a:t>
            </a:r>
            <a:r>
              <a:rPr lang="sk-SK" sz="2400" dirty="0" smtClean="0"/>
              <a:t> </a:t>
            </a:r>
            <a:r>
              <a:rPr lang="en-US" sz="2400" dirty="0" err="1" smtClean="0"/>
              <a:t>sú</a:t>
            </a:r>
            <a:r>
              <a:rPr lang="en-US" sz="2400" dirty="0" smtClean="0"/>
              <a:t> </a:t>
            </a:r>
            <a:r>
              <a:rPr lang="en-US" sz="2400" dirty="0" err="1" smtClean="0"/>
              <a:t>nezávislé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frekvenciidopadajúceho</a:t>
            </a:r>
            <a:r>
              <a:rPr lang="en-US" sz="2400" dirty="0" smtClean="0"/>
              <a:t> </a:t>
            </a:r>
            <a:r>
              <a:rPr lang="en-US" sz="2400" dirty="0" err="1" smtClean="0"/>
              <a:t>svetla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>
              <a:buNone/>
            </a:pPr>
            <a:endParaRPr lang="sk-SK" sz="2400" dirty="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3768729" cy="40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 t="21053" r="41609" b="21052"/>
          <a:stretch>
            <a:fillRect/>
          </a:stretch>
        </p:blipFill>
        <p:spPr bwMode="auto">
          <a:xfrm>
            <a:off x="5715008" y="5072074"/>
            <a:ext cx="32147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00108"/>
            <a:ext cx="37285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5757874" cy="5572164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>
                <a:solidFill>
                  <a:schemeClr val="tx2"/>
                </a:solidFill>
              </a:rPr>
              <a:t>zrkadlová</a:t>
            </a:r>
            <a:r>
              <a:rPr lang="sk-SK" sz="2400" dirty="0" smtClean="0"/>
              <a:t> reflexia (na hladkom povrchu, kde uhly dopadu a odrazu sú rovnaké)</a:t>
            </a:r>
          </a:p>
          <a:p>
            <a:pPr>
              <a:buNone/>
            </a:pPr>
            <a:r>
              <a:rPr lang="sk-SK" sz="2400" dirty="0" smtClean="0"/>
              <a:t> </a:t>
            </a:r>
          </a:p>
          <a:p>
            <a:endParaRPr lang="sk-SK" sz="2400" dirty="0" smtClean="0">
              <a:solidFill>
                <a:schemeClr val="tx2"/>
              </a:solidFill>
            </a:endParaRPr>
          </a:p>
          <a:p>
            <a:endParaRPr lang="sk-SK" sz="2400" dirty="0" smtClean="0">
              <a:solidFill>
                <a:schemeClr val="tx2"/>
              </a:solidFill>
            </a:endParaRPr>
          </a:p>
          <a:p>
            <a:endParaRPr lang="sk-SK" sz="2400" dirty="0">
              <a:solidFill>
                <a:schemeClr val="tx2"/>
              </a:solidFill>
            </a:endParaRPr>
          </a:p>
          <a:p>
            <a:r>
              <a:rPr lang="sk-SK" sz="2400" dirty="0" smtClean="0">
                <a:solidFill>
                  <a:schemeClr val="tx2"/>
                </a:solidFill>
              </a:rPr>
              <a:t>difúzna</a:t>
            </a:r>
            <a:r>
              <a:rPr lang="sk-SK" sz="2400" dirty="0" smtClean="0"/>
              <a:t> reflexia (DRIFTS) (na drsnom povrchu, kde odrazené svetlo opúšťa vzorku ľubovoľným smerom)</a:t>
            </a:r>
          </a:p>
          <a:p>
            <a:pPr>
              <a:buNone/>
            </a:pPr>
            <a:r>
              <a:rPr lang="sk-SK" sz="2400" dirty="0" smtClean="0"/>
              <a:t> </a:t>
            </a:r>
          </a:p>
          <a:p>
            <a:endParaRPr lang="sk-SK" sz="2400" dirty="0">
              <a:solidFill>
                <a:schemeClr val="tx2"/>
              </a:solidFill>
            </a:endParaRPr>
          </a:p>
          <a:p>
            <a:endParaRPr lang="sk-SK" sz="2400" dirty="0" smtClean="0">
              <a:solidFill>
                <a:schemeClr val="tx2"/>
              </a:solidFill>
            </a:endParaRPr>
          </a:p>
          <a:p>
            <a:endParaRPr lang="sk-SK" sz="2400" dirty="0">
              <a:solidFill>
                <a:schemeClr val="tx2"/>
              </a:solidFill>
            </a:endParaRPr>
          </a:p>
          <a:p>
            <a:r>
              <a:rPr lang="sk-SK" sz="2400" dirty="0" smtClean="0">
                <a:solidFill>
                  <a:schemeClr val="tx2"/>
                </a:solidFill>
              </a:rPr>
              <a:t>tlmená totálna </a:t>
            </a:r>
            <a:r>
              <a:rPr lang="sk-SK" sz="2400" dirty="0" smtClean="0"/>
              <a:t>reflexia (ATR)</a:t>
            </a:r>
            <a:endParaRPr lang="sk-SK" sz="2400" dirty="0"/>
          </a:p>
          <a:p>
            <a:pPr>
              <a:buNone/>
            </a:pPr>
            <a:endParaRPr lang="sk-SK" sz="2400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928934"/>
            <a:ext cx="308531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Reflexná </a:t>
            </a:r>
            <a:r>
              <a:rPr lang="sk-SK" sz="4000" dirty="0" err="1" smtClean="0"/>
              <a:t>spektrometria</a:t>
            </a:r>
            <a:endParaRPr lang="sk-SK" sz="4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24</a:t>
            </a:fld>
            <a:endParaRPr lang="sk-SK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643050"/>
            <a:ext cx="2074859" cy="143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4357694"/>
            <a:ext cx="22145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Čo vlastne môžem merať ?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00108"/>
            <a:ext cx="3900486" cy="5126055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Tuhé vzorky: </a:t>
            </a:r>
          </a:p>
          <a:p>
            <a:pPr marL="857250" lvl="1" indent="-457200"/>
            <a:r>
              <a:rPr lang="sk-SK" sz="2400" dirty="0" smtClean="0"/>
              <a:t> </a:t>
            </a:r>
            <a:r>
              <a:rPr lang="sk-SK" sz="2400" dirty="0" err="1" smtClean="0"/>
              <a:t>KBr</a:t>
            </a:r>
            <a:r>
              <a:rPr lang="sk-SK" sz="2400" dirty="0" smtClean="0"/>
              <a:t> tabletky</a:t>
            </a:r>
          </a:p>
          <a:p>
            <a:pPr marL="857250" lvl="1" indent="-457200"/>
            <a:r>
              <a:rPr lang="sk-SK" sz="2400" dirty="0" smtClean="0"/>
              <a:t> emulzie</a:t>
            </a:r>
          </a:p>
          <a:p>
            <a:pPr marL="857250" lvl="1" indent="-457200"/>
            <a:r>
              <a:rPr lang="sk-SK" sz="2400" dirty="0" smtClean="0"/>
              <a:t> tepelné a tlačené vrstvy</a:t>
            </a:r>
          </a:p>
          <a:p>
            <a:pPr marL="457200" indent="-457200"/>
            <a:r>
              <a:rPr lang="sk-SK" sz="2800" dirty="0" smtClean="0"/>
              <a:t>Kvapalné vzorky:</a:t>
            </a:r>
          </a:p>
          <a:p>
            <a:pPr marL="857250" lvl="1" indent="-457200"/>
            <a:r>
              <a:rPr lang="sk-SK" sz="2400" dirty="0" smtClean="0"/>
              <a:t>tenké kapilárne vrstvy,</a:t>
            </a:r>
          </a:p>
          <a:p>
            <a:pPr marL="857250" lvl="1" indent="-457200"/>
            <a:r>
              <a:rPr lang="sk-SK" sz="2400" dirty="0" smtClean="0"/>
              <a:t>roztoky,</a:t>
            </a:r>
          </a:p>
          <a:p>
            <a:pPr marL="857250" lvl="1" indent="-457200"/>
            <a:r>
              <a:rPr lang="sk-SK" sz="2400" dirty="0" smtClean="0"/>
              <a:t>kvapalné kyvety</a:t>
            </a:r>
          </a:p>
          <a:p>
            <a:pPr marL="457200" indent="-457200"/>
            <a:r>
              <a:rPr lang="sk-SK" sz="2800" dirty="0" smtClean="0"/>
              <a:t>Plynné vzorky</a:t>
            </a:r>
          </a:p>
          <a:p>
            <a:pPr marL="857250" lvl="1" indent="-457200"/>
            <a:r>
              <a:rPr lang="sk-SK" sz="2400" dirty="0" smtClean="0"/>
              <a:t>kvapalné kyvety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25</a:t>
            </a:fld>
            <a:endParaRPr lang="sk-SK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000108"/>
            <a:ext cx="26432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071678"/>
            <a:ext cx="1962151" cy="252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00372"/>
            <a:ext cx="2319337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literatúra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hlinkClick r:id="rId2"/>
              </a:rPr>
              <a:t>Doc. RNDr. Karol </a:t>
            </a:r>
            <a:r>
              <a:rPr lang="sk-SK" sz="2400" dirty="0" err="1" smtClean="0">
                <a:hlinkClick r:id="rId2"/>
              </a:rPr>
              <a:t>Hensel</a:t>
            </a:r>
            <a:r>
              <a:rPr lang="sk-SK" sz="2400" dirty="0" smtClean="0">
                <a:hlinkClick r:id="rId2"/>
              </a:rPr>
              <a:t>, </a:t>
            </a:r>
            <a:r>
              <a:rPr lang="sk-SK" sz="2400" dirty="0" err="1" smtClean="0">
                <a:hlinkClick r:id="rId2"/>
              </a:rPr>
              <a:t>PhD</a:t>
            </a:r>
            <a:r>
              <a:rPr lang="sk-SK" sz="2400" dirty="0" smtClean="0">
                <a:hlinkClick r:id="rId2"/>
              </a:rPr>
              <a:t> </a:t>
            </a:r>
            <a:r>
              <a:rPr lang="sk-SK" sz="2400" dirty="0" smtClean="0"/>
              <a:t>- Fyzikálne analytické metódy – 2007 -FMFI UK</a:t>
            </a:r>
          </a:p>
          <a:p>
            <a:r>
              <a:rPr lang="sk-SK" sz="2400" dirty="0" smtClean="0"/>
              <a:t>prof. RNDr. Libuša </a:t>
            </a:r>
            <a:r>
              <a:rPr lang="sk-SK" sz="2400" dirty="0" err="1" smtClean="0"/>
              <a:t>Šikurová</a:t>
            </a:r>
            <a:r>
              <a:rPr lang="sk-SK" sz="2400" dirty="0" smtClean="0"/>
              <a:t>, </a:t>
            </a:r>
            <a:r>
              <a:rPr lang="sk-SK" sz="2400" dirty="0" err="1" smtClean="0"/>
              <a:t>PhD</a:t>
            </a:r>
            <a:r>
              <a:rPr lang="sk-SK" sz="2400" dirty="0" smtClean="0"/>
              <a:t> – UV VIS </a:t>
            </a:r>
            <a:r>
              <a:rPr lang="sk-SK" sz="2400" dirty="0" err="1" smtClean="0"/>
              <a:t>spektroskopia</a:t>
            </a:r>
            <a:r>
              <a:rPr lang="sk-SK" sz="2400" dirty="0" smtClean="0"/>
              <a:t> - 2008 - FMFI UK</a:t>
            </a:r>
          </a:p>
          <a:p>
            <a:r>
              <a:rPr lang="sk-SK" sz="2400" dirty="0" smtClean="0"/>
              <a:t>Lukáš </a:t>
            </a:r>
            <a:r>
              <a:rPr lang="sk-SK" sz="2400" dirty="0" err="1" smtClean="0"/>
              <a:t>Dvonč</a:t>
            </a:r>
            <a:r>
              <a:rPr lang="sk-SK" sz="2400" dirty="0" smtClean="0"/>
              <a:t>  - </a:t>
            </a:r>
            <a:r>
              <a:rPr lang="sk-SK" sz="2400" dirty="0" smtClean="0">
                <a:hlinkClick r:id="rId3"/>
              </a:rPr>
              <a:t>Optické spektrometre a </a:t>
            </a:r>
            <a:r>
              <a:rPr lang="sk-SK" sz="2400" dirty="0" err="1" smtClean="0">
                <a:hlinkClick r:id="rId3"/>
              </a:rPr>
              <a:t>spektrometria</a:t>
            </a:r>
            <a:r>
              <a:rPr lang="sk-SK" sz="2400" dirty="0" smtClean="0"/>
              <a:t> -2007 - FMFI UK</a:t>
            </a:r>
          </a:p>
          <a:p>
            <a:r>
              <a:rPr lang="sk-SK" sz="2400" dirty="0" smtClean="0"/>
              <a:t>Pavol </a:t>
            </a:r>
            <a:r>
              <a:rPr lang="sk-SK" sz="2400" dirty="0" err="1" smtClean="0"/>
              <a:t>Stajanča</a:t>
            </a:r>
            <a:r>
              <a:rPr lang="sk-SK" sz="2400" dirty="0" smtClean="0"/>
              <a:t> - </a:t>
            </a:r>
            <a:r>
              <a:rPr lang="sk-SK" sz="2400" dirty="0" err="1" smtClean="0">
                <a:hlinkClick r:id="rId4"/>
              </a:rPr>
              <a:t>Spektroskopia</a:t>
            </a:r>
            <a:r>
              <a:rPr lang="sk-SK" sz="2400" dirty="0" smtClean="0"/>
              <a:t> – 2008 - FMFI UK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www.google.com</a:t>
            </a:r>
            <a:endParaRPr lang="sk-SK" sz="2400" dirty="0" smtClean="0"/>
          </a:p>
          <a:p>
            <a:endParaRPr lang="sk-SK" sz="240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Elektromagnetické žiarenie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Vlnová </a:t>
            </a:r>
            <a:r>
              <a:rPr lang="sk-SK" sz="2800" dirty="0"/>
              <a:t>dĺžka </a:t>
            </a:r>
            <a:r>
              <a:rPr lang="sk-SK" sz="2800" dirty="0" smtClean="0"/>
              <a:t>λ (nm)</a:t>
            </a:r>
          </a:p>
          <a:p>
            <a:r>
              <a:rPr lang="sk-SK" sz="2800" dirty="0" smtClean="0"/>
              <a:t>Frekvencia (</a:t>
            </a:r>
            <a:r>
              <a:rPr lang="sk-SK" sz="2800" dirty="0" err="1" smtClean="0"/>
              <a:t>THz</a:t>
            </a:r>
            <a:r>
              <a:rPr lang="sk-SK" sz="2800" dirty="0" smtClean="0"/>
              <a:t>)</a:t>
            </a:r>
          </a:p>
          <a:p>
            <a:r>
              <a:rPr lang="sk-SK" sz="2800" dirty="0" err="1" smtClean="0"/>
              <a:t>Vlnočet</a:t>
            </a:r>
            <a:r>
              <a:rPr lang="sk-SK" sz="2800" dirty="0" smtClean="0"/>
              <a:t> ν̃ (cm</a:t>
            </a:r>
            <a:r>
              <a:rPr lang="sk-SK" sz="2800" baseline="30000" dirty="0" smtClean="0"/>
              <a:t>-1</a:t>
            </a:r>
            <a:r>
              <a:rPr lang="sk-SK" sz="2800" dirty="0" smtClean="0"/>
              <a:t>)</a:t>
            </a:r>
          </a:p>
          <a:p>
            <a:pPr>
              <a:buNone/>
            </a:pPr>
            <a:endParaRPr lang="sk-SK" sz="2800" i="1" dirty="0"/>
          </a:p>
          <a:p>
            <a:pPr algn="ctr">
              <a:buNone/>
            </a:pPr>
            <a:r>
              <a:rPr lang="sk-SK" sz="2800" i="1" dirty="0" smtClean="0"/>
              <a:t>ν̃ </a:t>
            </a:r>
            <a:r>
              <a:rPr lang="sk-SK" sz="2800" i="1" dirty="0"/>
              <a:t>= 1/λ = </a:t>
            </a:r>
            <a:r>
              <a:rPr lang="sk-SK" sz="2800" i="1" dirty="0" smtClean="0"/>
              <a:t>v/c</a:t>
            </a:r>
          </a:p>
          <a:p>
            <a:pPr algn="ctr">
              <a:buNone/>
            </a:pPr>
            <a:r>
              <a:rPr lang="sk-SK" sz="2800" i="1" dirty="0" smtClean="0"/>
              <a:t>E= </a:t>
            </a:r>
            <a:r>
              <a:rPr lang="sk-SK" sz="2800" i="1" dirty="0" err="1" smtClean="0"/>
              <a:t>h.c</a:t>
            </a:r>
            <a:r>
              <a:rPr lang="sk-SK" sz="2800" i="1" dirty="0" smtClean="0"/>
              <a:t>/λ = </a:t>
            </a:r>
            <a:r>
              <a:rPr lang="sk-SK" sz="2800" i="1" dirty="0" err="1" smtClean="0"/>
              <a:t>h.c.ν̃</a:t>
            </a:r>
            <a:endParaRPr lang="sk-SK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4852" y="1357298"/>
            <a:ext cx="472342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Interakcia EM žiarenia sa látkou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1571612"/>
            <a:ext cx="7543824" cy="4900633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chemeClr val="tx2"/>
                </a:solidFill>
              </a:rPr>
              <a:t>Absorpcia</a:t>
            </a:r>
            <a:r>
              <a:rPr lang="sk-SK" sz="2800" dirty="0" smtClean="0"/>
              <a:t> - dopadajúce žiarenie </a:t>
            </a:r>
            <a:r>
              <a:rPr lang="sk-SK" sz="2800" dirty="0" err="1" smtClean="0"/>
              <a:t>excituje</a:t>
            </a:r>
            <a:r>
              <a:rPr lang="sk-SK" sz="2800" dirty="0" smtClean="0"/>
              <a:t> systém na vyššiu energetickú úroveň.</a:t>
            </a:r>
          </a:p>
          <a:p>
            <a:r>
              <a:rPr lang="sk-SK" sz="2800" dirty="0" smtClean="0">
                <a:solidFill>
                  <a:schemeClr val="tx2"/>
                </a:solidFill>
              </a:rPr>
              <a:t>Emisia</a:t>
            </a:r>
            <a:r>
              <a:rPr lang="sk-SK" sz="2800" dirty="0" smtClean="0"/>
              <a:t> - </a:t>
            </a:r>
            <a:r>
              <a:rPr lang="sk-SK" sz="2800" dirty="0" err="1" smtClean="0"/>
              <a:t>excitované</a:t>
            </a:r>
            <a:r>
              <a:rPr lang="sk-SK" sz="2800" dirty="0" smtClean="0"/>
              <a:t> na vyššie energetické hladiny emitujú žiarenie pri prechode na nižšie hladiny</a:t>
            </a:r>
          </a:p>
          <a:p>
            <a:r>
              <a:rPr lang="sk-SK" sz="2800" dirty="0" smtClean="0">
                <a:solidFill>
                  <a:schemeClr val="tx2"/>
                </a:solidFill>
              </a:rPr>
              <a:t>Rozptyl</a:t>
            </a:r>
            <a:r>
              <a:rPr lang="sk-SK" sz="2800" dirty="0" smtClean="0"/>
              <a:t> - zmena smeru šírenia sa žiarenia v dôsledku jeho interakcie s prostredím</a:t>
            </a:r>
            <a:endParaRPr lang="sk-SK" sz="28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sz="4000" dirty="0" smtClean="0"/>
              <a:t>spektrum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2857496"/>
            <a:ext cx="5786478" cy="3286148"/>
          </a:xfrm>
        </p:spPr>
        <p:txBody>
          <a:bodyPr>
            <a:normAutofit fontScale="92500" lnSpcReduction="10000"/>
          </a:bodyPr>
          <a:lstStyle/>
          <a:p>
            <a:r>
              <a:rPr lang="sk-SK" sz="2800" dirty="0" smtClean="0">
                <a:solidFill>
                  <a:schemeClr val="tx2"/>
                </a:solidFill>
              </a:rPr>
              <a:t>Emisné</a:t>
            </a:r>
          </a:p>
          <a:p>
            <a:endParaRPr lang="sk-SK" sz="2800" dirty="0" smtClean="0">
              <a:solidFill>
                <a:schemeClr val="tx2"/>
              </a:solidFill>
            </a:endParaRPr>
          </a:p>
          <a:p>
            <a:r>
              <a:rPr lang="sk-SK" sz="2800" dirty="0" err="1" smtClean="0">
                <a:solidFill>
                  <a:schemeClr val="tx2"/>
                </a:solidFill>
              </a:rPr>
              <a:t>Absorbčné</a:t>
            </a:r>
            <a:endParaRPr lang="sk-SK" sz="2800" dirty="0" smtClean="0">
              <a:solidFill>
                <a:schemeClr val="tx2"/>
              </a:solidFill>
            </a:endParaRPr>
          </a:p>
          <a:p>
            <a:endParaRPr lang="sk-SK" sz="2800" dirty="0">
              <a:solidFill>
                <a:schemeClr val="tx2"/>
              </a:solidFill>
            </a:endParaRPr>
          </a:p>
          <a:p>
            <a:endParaRPr lang="sk-SK" sz="2800" dirty="0" smtClean="0">
              <a:solidFill>
                <a:schemeClr val="tx2"/>
              </a:solidFill>
            </a:endParaRPr>
          </a:p>
          <a:p>
            <a:endParaRPr lang="sk-SK" sz="2800" dirty="0">
              <a:solidFill>
                <a:schemeClr val="tx2"/>
              </a:solidFill>
            </a:endParaRPr>
          </a:p>
          <a:p>
            <a:r>
              <a:rPr lang="sk-SK" sz="2800" dirty="0" smtClean="0">
                <a:solidFill>
                  <a:schemeClr val="tx2"/>
                </a:solidFill>
              </a:rPr>
              <a:t>Rozptylové</a:t>
            </a:r>
          </a:p>
          <a:p>
            <a:pPr>
              <a:buNone/>
            </a:pPr>
            <a:endParaRPr lang="sk-SK" sz="2800" dirty="0">
              <a:solidFill>
                <a:schemeClr val="tx2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428737"/>
            <a:ext cx="5429258" cy="289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643446"/>
            <a:ext cx="24574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k-SK" dirty="0" smtClean="0"/>
              <a:t>Transmisná </a:t>
            </a:r>
            <a:r>
              <a:rPr lang="sk-SK" i="1" dirty="0" err="1" smtClean="0"/>
              <a:t>spektroskopia</a:t>
            </a:r>
            <a:r>
              <a:rPr lang="sk-SK" sz="3600" i="1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/>
          <a:lstStyle/>
          <a:p>
            <a:r>
              <a:rPr lang="en-US" sz="2800" i="1" dirty="0" err="1" smtClean="0">
                <a:solidFill>
                  <a:schemeClr val="tx2"/>
                </a:solidFill>
              </a:rPr>
              <a:t>Absorp</a:t>
            </a:r>
            <a:r>
              <a:rPr lang="sk-SK" sz="2800" i="1" dirty="0" err="1" smtClean="0">
                <a:solidFill>
                  <a:schemeClr val="tx2"/>
                </a:solidFill>
              </a:rPr>
              <a:t>čná</a:t>
            </a:r>
            <a:r>
              <a:rPr lang="sk-SK" sz="2800" i="1" dirty="0" smtClean="0">
                <a:solidFill>
                  <a:schemeClr val="tx2"/>
                </a:solidFill>
              </a:rPr>
              <a:t> </a:t>
            </a:r>
            <a:r>
              <a:rPr lang="sk-SK" sz="2800" i="1" dirty="0" smtClean="0"/>
              <a:t>– svetlo pohltené pri prechode látkou</a:t>
            </a:r>
          </a:p>
          <a:p>
            <a:r>
              <a:rPr lang="sk-SK" sz="2400" u="sng" dirty="0" err="1" smtClean="0"/>
              <a:t>Lambert-Beer-Bouguerov</a:t>
            </a:r>
            <a:r>
              <a:rPr lang="sk-SK" sz="2400" u="sng" dirty="0" smtClean="0"/>
              <a:t> </a:t>
            </a:r>
            <a:r>
              <a:rPr lang="sk-SK" sz="2400" u="sng" dirty="0"/>
              <a:t>zákon </a:t>
            </a:r>
            <a:endParaRPr lang="sk-SK" sz="2400" u="sng" dirty="0" smtClean="0"/>
          </a:p>
          <a:p>
            <a:pPr algn="ctr">
              <a:buNone/>
            </a:pPr>
            <a:r>
              <a:rPr lang="sk-SK" sz="2400" i="1" dirty="0"/>
              <a:t>Φ = </a:t>
            </a:r>
            <a:r>
              <a:rPr lang="sk-SK" sz="2400" i="1" dirty="0" smtClean="0"/>
              <a:t>Φ</a:t>
            </a:r>
            <a:r>
              <a:rPr lang="sk-SK" sz="2400" i="1" baseline="-25000" dirty="0" smtClean="0"/>
              <a:t>0</a:t>
            </a:r>
            <a:r>
              <a:rPr lang="sk-SK" sz="2400" i="1" dirty="0" smtClean="0"/>
              <a:t>.10</a:t>
            </a:r>
            <a:r>
              <a:rPr lang="sk-SK" sz="2400" i="1" baseline="30000" dirty="0" smtClean="0"/>
              <a:t>-εcl </a:t>
            </a:r>
            <a:r>
              <a:rPr lang="sk-SK" sz="2400" i="1" dirty="0" smtClean="0"/>
              <a:t>= Φ</a:t>
            </a:r>
            <a:r>
              <a:rPr lang="sk-SK" sz="2400" i="1" baseline="-25000" dirty="0" smtClean="0"/>
              <a:t>0</a:t>
            </a:r>
            <a:r>
              <a:rPr lang="sk-SK" sz="2400" i="1" dirty="0" smtClean="0"/>
              <a:t>.10</a:t>
            </a:r>
            <a:r>
              <a:rPr lang="sk-SK" sz="2400" i="1" baseline="30000" dirty="0" smtClean="0"/>
              <a:t>-A </a:t>
            </a:r>
          </a:p>
          <a:p>
            <a:r>
              <a:rPr lang="sk-SK" sz="2400" dirty="0">
                <a:solidFill>
                  <a:schemeClr val="tx2"/>
                </a:solidFill>
              </a:rPr>
              <a:t>Φ</a:t>
            </a:r>
            <a:r>
              <a:rPr lang="sk-SK" sz="2400" baseline="-25000" dirty="0">
                <a:solidFill>
                  <a:schemeClr val="tx2"/>
                </a:solidFill>
              </a:rPr>
              <a:t>0</a:t>
            </a: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/>
              <a:t>je žiarivý </a:t>
            </a:r>
            <a:r>
              <a:rPr lang="sk-SK" sz="2400" dirty="0" smtClean="0"/>
              <a:t>tok (intenzita svetla) vstupujúci </a:t>
            </a:r>
            <a:r>
              <a:rPr lang="sk-SK" sz="2400" dirty="0"/>
              <a:t>do vzorky, </a:t>
            </a:r>
          </a:p>
          <a:p>
            <a:r>
              <a:rPr lang="sk-SK" sz="2400" dirty="0">
                <a:solidFill>
                  <a:schemeClr val="tx2"/>
                </a:solidFill>
              </a:rPr>
              <a:t>Φ</a:t>
            </a:r>
            <a:r>
              <a:rPr lang="sk-SK" sz="2400" dirty="0"/>
              <a:t> je žiarivý tok vystupujúci zo vzorky </a:t>
            </a:r>
            <a:r>
              <a:rPr lang="sk-SK" sz="2400" dirty="0" smtClean="0"/>
              <a:t>ε </a:t>
            </a:r>
            <a:r>
              <a:rPr lang="sk-SK" sz="2400" dirty="0"/>
              <a:t>je mólový absorpčný (zastaralo </a:t>
            </a:r>
            <a:r>
              <a:rPr lang="sk-SK" sz="2400" dirty="0" err="1"/>
              <a:t>extinkčný</a:t>
            </a:r>
            <a:r>
              <a:rPr lang="sk-SK" sz="2400" dirty="0"/>
              <a:t>) koeficient,</a:t>
            </a:r>
          </a:p>
          <a:p>
            <a:r>
              <a:rPr lang="sk-SK" sz="2400" dirty="0">
                <a:solidFill>
                  <a:schemeClr val="tx2"/>
                </a:solidFill>
              </a:rPr>
              <a:t>c</a:t>
            </a:r>
            <a:r>
              <a:rPr lang="sk-SK" sz="2400" dirty="0"/>
              <a:t> je mólová koncentrácia absorbujúcej látky vo vzorke,</a:t>
            </a:r>
          </a:p>
          <a:p>
            <a:r>
              <a:rPr lang="sk-SK" sz="2400" dirty="0">
                <a:solidFill>
                  <a:schemeClr val="tx2"/>
                </a:solidFill>
              </a:rPr>
              <a:t>l </a:t>
            </a:r>
            <a:r>
              <a:rPr lang="sk-SK" sz="2400" dirty="0"/>
              <a:t>je hrúbka absorbujúcej vrstvy. </a:t>
            </a:r>
          </a:p>
          <a:p>
            <a:r>
              <a:rPr lang="sk-SK" sz="2400" dirty="0">
                <a:solidFill>
                  <a:schemeClr val="tx2"/>
                </a:solidFill>
              </a:rPr>
              <a:t>A</a:t>
            </a:r>
            <a:r>
              <a:rPr lang="sk-SK" sz="2400" dirty="0"/>
              <a:t> je </a:t>
            </a:r>
            <a:r>
              <a:rPr lang="sk-SK" sz="2400" dirty="0" err="1" smtClean="0"/>
              <a:t>absorbancia</a:t>
            </a:r>
            <a:r>
              <a:rPr lang="sk-SK" sz="2400" dirty="0" smtClean="0"/>
              <a:t> (</a:t>
            </a:r>
            <a:r>
              <a:rPr lang="sk-SK" sz="2400" i="1" dirty="0" err="1" smtClean="0"/>
              <a:t>absorbance</a:t>
            </a:r>
            <a:r>
              <a:rPr lang="sk-SK" sz="2400" i="1" dirty="0" smtClean="0"/>
              <a:t>,</a:t>
            </a:r>
            <a:r>
              <a:rPr lang="sk-SK" sz="2400" dirty="0" smtClean="0"/>
              <a:t> </a:t>
            </a:r>
            <a:r>
              <a:rPr lang="sk-SK" sz="2400" i="1" dirty="0" err="1" smtClean="0"/>
              <a:t>extinction</a:t>
            </a:r>
            <a:r>
              <a:rPr lang="sk-SK" sz="2400" i="1" dirty="0"/>
              <a:t>)</a:t>
            </a:r>
            <a:r>
              <a:rPr lang="sk-SK" sz="2400" i="1" dirty="0" smtClean="0"/>
              <a:t> </a:t>
            </a:r>
            <a:endParaRPr lang="sk-SK" sz="2400" dirty="0"/>
          </a:p>
          <a:p>
            <a:pPr algn="ctr">
              <a:buNone/>
            </a:pPr>
            <a:r>
              <a:rPr lang="sk-SK" sz="2400" i="1" dirty="0" smtClean="0"/>
              <a:t>T</a:t>
            </a:r>
            <a:r>
              <a:rPr lang="sk-SK" sz="2400" i="1" dirty="0"/>
              <a:t>= Φ/Φ</a:t>
            </a:r>
            <a:r>
              <a:rPr lang="sk-SK" sz="2400" i="1" baseline="-25000" dirty="0"/>
              <a:t>0</a:t>
            </a:r>
            <a:r>
              <a:rPr lang="sk-SK" sz="2400" dirty="0"/>
              <a:t> </a:t>
            </a:r>
            <a:r>
              <a:rPr lang="sk-SK" sz="2400" dirty="0" smtClean="0"/>
              <a:t>  </a:t>
            </a:r>
            <a:r>
              <a:rPr lang="sk-SK" sz="2400" i="1" dirty="0" smtClean="0"/>
              <a:t>     A </a:t>
            </a:r>
            <a:r>
              <a:rPr lang="sk-SK" sz="2400" i="1" dirty="0"/>
              <a:t>= -log </a:t>
            </a:r>
            <a:r>
              <a:rPr lang="sk-SK" sz="2400" i="1" dirty="0" smtClean="0"/>
              <a:t>T      a </a:t>
            </a:r>
            <a:r>
              <a:rPr lang="sk-SK" sz="2400" i="1" dirty="0"/>
              <a:t>= 1-T</a:t>
            </a:r>
            <a:r>
              <a:rPr lang="sk-SK" sz="2400" dirty="0"/>
              <a:t> </a:t>
            </a:r>
            <a:endParaRPr lang="sk-SK" sz="2400" dirty="0" smtClean="0"/>
          </a:p>
          <a:p>
            <a:pPr marL="457200" indent="-457200"/>
            <a:r>
              <a:rPr lang="sk-SK" sz="2400" i="1" dirty="0" smtClean="0">
                <a:solidFill>
                  <a:schemeClr val="tx2"/>
                </a:solidFill>
              </a:rPr>
              <a:t>T</a:t>
            </a:r>
            <a:r>
              <a:rPr lang="sk-SK" sz="2400" i="1" dirty="0" smtClean="0"/>
              <a:t> je </a:t>
            </a:r>
            <a:r>
              <a:rPr lang="sk-SK" sz="2400" dirty="0" err="1"/>
              <a:t>transmitancia</a:t>
            </a:r>
            <a:r>
              <a:rPr lang="sk-SK" sz="2400" dirty="0"/>
              <a:t> (priepustnosť) </a:t>
            </a:r>
            <a:endParaRPr lang="sk-SK" sz="2400" dirty="0" smtClean="0"/>
          </a:p>
          <a:p>
            <a:pPr marL="457200" indent="-457200"/>
            <a:r>
              <a:rPr lang="sk-SK" sz="2400" i="1" dirty="0" smtClean="0">
                <a:solidFill>
                  <a:schemeClr val="tx2"/>
                </a:solidFill>
              </a:rPr>
              <a:t>a</a:t>
            </a:r>
            <a:r>
              <a:rPr lang="sk-SK" sz="2400" i="1" dirty="0" smtClean="0"/>
              <a:t> je </a:t>
            </a:r>
            <a:r>
              <a:rPr lang="sk-SK" sz="2400" dirty="0" err="1"/>
              <a:t>absorptancia</a:t>
            </a:r>
            <a:endParaRPr lang="sk-SK" sz="2400" i="1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풸Ϛ퓀Ϛ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33136"/>
            <a:ext cx="4714908" cy="346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躈ץ躐ץè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785794"/>
            <a:ext cx="5052217" cy="3571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Energia molekuly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2"/>
                </a:solidFill>
              </a:rPr>
              <a:t>Elektrónová</a:t>
            </a:r>
          </a:p>
          <a:p>
            <a:pPr>
              <a:buNone/>
            </a:pPr>
            <a:r>
              <a:rPr lang="sk-SK" sz="2400" dirty="0">
                <a:solidFill>
                  <a:schemeClr val="tx2"/>
                </a:solidFill>
              </a:rPr>
              <a:t> </a:t>
            </a:r>
            <a:r>
              <a:rPr lang="sk-SK" sz="2400" dirty="0" smtClean="0">
                <a:solidFill>
                  <a:schemeClr val="tx2"/>
                </a:solidFill>
              </a:rPr>
              <a:t>   </a:t>
            </a:r>
            <a:r>
              <a:rPr lang="sk-SK" sz="2400" dirty="0" smtClean="0"/>
              <a:t>(</a:t>
            </a:r>
            <a:r>
              <a:rPr lang="sk-SK" sz="2400" dirty="0" err="1" smtClean="0"/>
              <a:t>excitačná</a:t>
            </a:r>
            <a:r>
              <a:rPr lang="sk-SK" sz="2400" dirty="0" smtClean="0"/>
              <a:t>) – UV VIS</a:t>
            </a:r>
          </a:p>
          <a:p>
            <a:r>
              <a:rPr lang="sk-SK" sz="2400" dirty="0" smtClean="0">
                <a:solidFill>
                  <a:schemeClr val="tx2"/>
                </a:solidFill>
              </a:rPr>
              <a:t>Vibračná</a:t>
            </a:r>
            <a:r>
              <a:rPr lang="sk-SK" sz="2400" dirty="0" smtClean="0"/>
              <a:t> - IR</a:t>
            </a:r>
            <a:endParaRPr lang="sk-SK" sz="2400" dirty="0"/>
          </a:p>
          <a:p>
            <a:r>
              <a:rPr lang="sk-SK" sz="2400" dirty="0" smtClean="0">
                <a:solidFill>
                  <a:schemeClr val="tx2"/>
                </a:solidFill>
              </a:rPr>
              <a:t>Rotačná</a:t>
            </a:r>
            <a:r>
              <a:rPr lang="sk-SK" sz="2400" dirty="0" smtClean="0"/>
              <a:t>  - FIR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7</a:t>
            </a:fld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>
          <a:xfrm>
            <a:off x="6481762" y="6284912"/>
            <a:ext cx="2133600" cy="365125"/>
          </a:xfrm>
        </p:spPr>
        <p:txBody>
          <a:bodyPr/>
          <a:lstStyle/>
          <a:p>
            <a:fld id="{92C58F2C-B874-449A-ABF2-DC91B9874FAB}" type="slidenum">
              <a:rPr lang="sk-SK" sz="1800" smtClean="0"/>
              <a:pPr/>
              <a:t>8</a:t>
            </a:fld>
            <a:endParaRPr lang="sk-SK" sz="1800"/>
          </a:p>
        </p:txBody>
      </p:sp>
      <p:pic>
        <p:nvPicPr>
          <p:cNvPr id="35842" name="Picture 2" descr="ϡϡ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11031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71546"/>
            <a:ext cx="48031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7927854" cy="288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71472" y="285728"/>
            <a:ext cx="814393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k-SK" sz="4000" dirty="0" smtClean="0"/>
              <a:t>Ukážky </a:t>
            </a:r>
            <a:r>
              <a:rPr lang="sk-SK" sz="4000" dirty="0" err="1" smtClean="0"/>
              <a:t>spektiier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ikurovej druha uloha obr3 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3862396" cy="245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sk-SK" sz="4000" dirty="0" smtClean="0"/>
              <a:t>Fluorescenčná a luminiscenčná </a:t>
            </a:r>
            <a:r>
              <a:rPr lang="sk-SK" sz="4000" dirty="0" err="1" smtClean="0"/>
              <a:t>spektroskopia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14348" y="1643050"/>
            <a:ext cx="5186370" cy="2214578"/>
          </a:xfrm>
        </p:spPr>
        <p:txBody>
          <a:bodyPr>
            <a:normAutofit/>
          </a:bodyPr>
          <a:lstStyle/>
          <a:p>
            <a:r>
              <a:rPr lang="sk-SK" sz="2400" dirty="0"/>
              <a:t>Z – zdroj </a:t>
            </a:r>
            <a:r>
              <a:rPr lang="sk-SK" sz="2400" dirty="0" smtClean="0"/>
              <a:t>žiarenia </a:t>
            </a:r>
            <a:endParaRPr lang="sk-SK" sz="2400" dirty="0"/>
          </a:p>
          <a:p>
            <a:r>
              <a:rPr lang="sk-SK" sz="2400" dirty="0"/>
              <a:t>M</a:t>
            </a:r>
            <a:r>
              <a:rPr lang="sk-SK" sz="2400" baseline="-25000" dirty="0"/>
              <a:t>1</a:t>
            </a:r>
            <a:r>
              <a:rPr lang="sk-SK" sz="2400" dirty="0"/>
              <a:t> – </a:t>
            </a:r>
            <a:r>
              <a:rPr lang="sk-SK" sz="2400" dirty="0" err="1">
                <a:solidFill>
                  <a:schemeClr val="tx2"/>
                </a:solidFill>
              </a:rPr>
              <a:t>excitačný</a:t>
            </a:r>
            <a:r>
              <a:rPr lang="sk-SK" sz="2400" dirty="0"/>
              <a:t> </a:t>
            </a:r>
            <a:r>
              <a:rPr lang="sk-SK" sz="2400" dirty="0" err="1" smtClean="0"/>
              <a:t>monochromátor</a:t>
            </a:r>
            <a:endParaRPr lang="sk-SK" sz="2400" dirty="0" smtClean="0"/>
          </a:p>
          <a:p>
            <a:r>
              <a:rPr lang="sk-SK" sz="2400" dirty="0" smtClean="0"/>
              <a:t>V </a:t>
            </a:r>
            <a:r>
              <a:rPr lang="sk-SK" sz="2400" dirty="0"/>
              <a:t>– </a:t>
            </a:r>
            <a:r>
              <a:rPr lang="sk-SK" sz="2400" dirty="0" smtClean="0"/>
              <a:t>vzorka</a:t>
            </a:r>
          </a:p>
          <a:p>
            <a:r>
              <a:rPr lang="sk-SK" sz="2400" dirty="0" smtClean="0"/>
              <a:t>M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 </a:t>
            </a:r>
            <a:r>
              <a:rPr lang="sk-SK" sz="2400" dirty="0"/>
              <a:t>– </a:t>
            </a:r>
            <a:r>
              <a:rPr lang="sk-SK" sz="2400" dirty="0">
                <a:solidFill>
                  <a:schemeClr val="tx2"/>
                </a:solidFill>
              </a:rPr>
              <a:t>emisný</a:t>
            </a:r>
            <a:r>
              <a:rPr lang="sk-SK" sz="2400" dirty="0"/>
              <a:t> </a:t>
            </a:r>
            <a:r>
              <a:rPr lang="sk-SK" sz="2400" dirty="0" err="1" smtClean="0"/>
              <a:t>monochromátor</a:t>
            </a:r>
            <a:r>
              <a:rPr lang="sk-SK" sz="2400" dirty="0" smtClean="0"/>
              <a:t> </a:t>
            </a:r>
          </a:p>
          <a:p>
            <a:r>
              <a:rPr lang="sk-SK" sz="2400" dirty="0" smtClean="0"/>
              <a:t>D </a:t>
            </a:r>
            <a:r>
              <a:rPr lang="sk-SK" sz="2400" dirty="0"/>
              <a:t>– detektor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58F2C-B874-449A-ABF2-DC91B9874FAB}" type="slidenum">
              <a:rPr lang="sk-SK" smtClean="0"/>
              <a:pPr/>
              <a:t>9</a:t>
            </a:fld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357158" y="4000504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>
                <a:solidFill>
                  <a:schemeClr val="tx2"/>
                </a:solidFill>
              </a:rPr>
              <a:t>excitačné</a:t>
            </a:r>
            <a:r>
              <a:rPr lang="sk-SK" sz="2400" dirty="0">
                <a:solidFill>
                  <a:schemeClr val="tx2"/>
                </a:solidFill>
              </a:rPr>
              <a:t> fluorescenčné </a:t>
            </a:r>
            <a:r>
              <a:rPr lang="sk-SK" sz="2400" dirty="0" smtClean="0">
                <a:solidFill>
                  <a:schemeClr val="tx2"/>
                </a:solidFill>
              </a:rPr>
              <a:t>spektrum-</a:t>
            </a:r>
            <a:r>
              <a:rPr lang="sk-SK" sz="2400" dirty="0" smtClean="0"/>
              <a:t> závislosť </a:t>
            </a:r>
            <a:r>
              <a:rPr lang="sk-SK" sz="2400" dirty="0"/>
              <a:t>intenzity fluorescencie od vlnovej dĺžky (</a:t>
            </a:r>
            <a:r>
              <a:rPr lang="sk-SK" sz="2400" dirty="0" err="1"/>
              <a:t>vlnočtu</a:t>
            </a:r>
            <a:r>
              <a:rPr lang="sk-SK" sz="2400" dirty="0"/>
              <a:t>) </a:t>
            </a:r>
            <a:r>
              <a:rPr lang="sk-SK" sz="2400" dirty="0" err="1"/>
              <a:t>excitačného</a:t>
            </a:r>
            <a:r>
              <a:rPr lang="sk-SK" sz="2400" dirty="0"/>
              <a:t> svetla </a:t>
            </a:r>
            <a:endParaRPr lang="sk-SK" sz="2400" dirty="0" smtClean="0"/>
          </a:p>
          <a:p>
            <a:r>
              <a:rPr lang="sk-SK" sz="2400" dirty="0" smtClean="0"/>
              <a:t>pri </a:t>
            </a:r>
            <a:r>
              <a:rPr lang="sk-SK" sz="2400" dirty="0"/>
              <a:t>konštantnej vlnovej dĺžke (</a:t>
            </a:r>
            <a:r>
              <a:rPr lang="sk-SK" sz="2400" dirty="0" err="1"/>
              <a:t>vlnočte</a:t>
            </a:r>
            <a:r>
              <a:rPr lang="sk-SK" sz="2400" dirty="0"/>
              <a:t>) emitovaného svetla; </a:t>
            </a:r>
            <a:endParaRPr lang="sk-SK" sz="2400" dirty="0" smtClean="0"/>
          </a:p>
          <a:p>
            <a:r>
              <a:rPr lang="sk-SK" sz="2400" dirty="0" smtClean="0">
                <a:solidFill>
                  <a:schemeClr val="tx2"/>
                </a:solidFill>
              </a:rPr>
              <a:t>emisné </a:t>
            </a:r>
            <a:r>
              <a:rPr lang="sk-SK" sz="2400" dirty="0">
                <a:solidFill>
                  <a:schemeClr val="tx2"/>
                </a:solidFill>
              </a:rPr>
              <a:t>fluorescenčné </a:t>
            </a:r>
            <a:r>
              <a:rPr lang="sk-SK" sz="2400" dirty="0" smtClean="0">
                <a:solidFill>
                  <a:schemeClr val="tx2"/>
                </a:solidFill>
              </a:rPr>
              <a:t>spektrum-</a:t>
            </a:r>
            <a:r>
              <a:rPr lang="sk-SK" sz="2400" dirty="0" smtClean="0"/>
              <a:t> závislosť </a:t>
            </a:r>
            <a:r>
              <a:rPr lang="sk-SK" sz="2400" dirty="0"/>
              <a:t>intenzity fluorescencie od vlnovej dĺžky (</a:t>
            </a:r>
            <a:r>
              <a:rPr lang="sk-SK" sz="2400" dirty="0" err="1"/>
              <a:t>vlnočtu</a:t>
            </a:r>
            <a:r>
              <a:rPr lang="sk-SK" sz="2400" dirty="0"/>
              <a:t>) emitovaného svetla </a:t>
            </a:r>
            <a:endParaRPr lang="sk-SK" sz="2400" dirty="0" smtClean="0"/>
          </a:p>
          <a:p>
            <a:r>
              <a:rPr lang="sk-SK" sz="2400" dirty="0" smtClean="0"/>
              <a:t>pri </a:t>
            </a:r>
            <a:r>
              <a:rPr lang="sk-SK" sz="2400" dirty="0"/>
              <a:t>konštantnej vlnovej dĺžke (</a:t>
            </a:r>
            <a:r>
              <a:rPr lang="sk-SK" sz="2400" dirty="0" err="1"/>
              <a:t>vlnočte</a:t>
            </a:r>
            <a:r>
              <a:rPr lang="sk-SK" sz="2400" dirty="0"/>
              <a:t>) </a:t>
            </a:r>
            <a:r>
              <a:rPr lang="sk-SK" sz="2400" dirty="0" err="1"/>
              <a:t>excitačného</a:t>
            </a:r>
            <a:r>
              <a:rPr lang="sk-SK" sz="2400" dirty="0"/>
              <a:t> svetla.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980</Words>
  <Application>Microsoft Office PowerPoint</Application>
  <PresentationFormat>Prezentácia na obrazovke (4:3)</PresentationFormat>
  <Paragraphs>157</Paragraphs>
  <Slides>26</Slides>
  <Notes>2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8" baseType="lpstr">
      <vt:lpstr>Motív Office</vt:lpstr>
      <vt:lpstr>Rovnica</vt:lpstr>
      <vt:lpstr>Optická spektroskopia</vt:lpstr>
      <vt:lpstr>Optická  Spektrometria</vt:lpstr>
      <vt:lpstr>Elektromagnetické žiarenie</vt:lpstr>
      <vt:lpstr>Interakcia EM žiarenia sa látkou</vt:lpstr>
      <vt:lpstr>spektrum</vt:lpstr>
      <vt:lpstr>Transmisná spektroskopia </vt:lpstr>
      <vt:lpstr>Energia molekuly</vt:lpstr>
      <vt:lpstr>Snímka 8</vt:lpstr>
      <vt:lpstr>Fluorescenčná a luminiscenčná spektroskopia</vt:lpstr>
      <vt:lpstr>Excitačné a emisné spektrum</vt:lpstr>
      <vt:lpstr>Kvantový výťažok fluorescencie</vt:lpstr>
      <vt:lpstr>Snímka 12</vt:lpstr>
      <vt:lpstr>Snímka 13</vt:lpstr>
      <vt:lpstr>Optický spektrometer</vt:lpstr>
      <vt:lpstr>Zdroje žiarenia</vt:lpstr>
      <vt:lpstr>Snímka 16</vt:lpstr>
      <vt:lpstr>Snímka 17</vt:lpstr>
      <vt:lpstr>Disperzný systém</vt:lpstr>
      <vt:lpstr>Interferometer</vt:lpstr>
      <vt:lpstr>Detektor</vt:lpstr>
      <vt:lpstr>Typy detektorov</vt:lpstr>
      <vt:lpstr>Snímka 22</vt:lpstr>
      <vt:lpstr>Ramanovská (rozptylová) spektroskopia</vt:lpstr>
      <vt:lpstr>Reflexná spektrometria</vt:lpstr>
      <vt:lpstr>Čo vlastne môžem merať ?</vt:lpstr>
      <vt:lpstr>literatúra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Spektroskopia</dc:title>
  <dc:creator>HP</dc:creator>
  <cp:lastModifiedBy>HP</cp:lastModifiedBy>
  <cp:revision>52</cp:revision>
  <dcterms:created xsi:type="dcterms:W3CDTF">2009-11-10T21:49:07Z</dcterms:created>
  <dcterms:modified xsi:type="dcterms:W3CDTF">2009-11-12T00:24:08Z</dcterms:modified>
</cp:coreProperties>
</file>