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9" r:id="rId3"/>
    <p:sldId id="274" r:id="rId4"/>
    <p:sldId id="261" r:id="rId5"/>
    <p:sldId id="260" r:id="rId6"/>
    <p:sldId id="262" r:id="rId7"/>
    <p:sldId id="275" r:id="rId8"/>
    <p:sldId id="264" r:id="rId9"/>
    <p:sldId id="267" r:id="rId10"/>
    <p:sldId id="268" r:id="rId11"/>
    <p:sldId id="266" r:id="rId12"/>
    <p:sldId id="269" r:id="rId13"/>
    <p:sldId id="270" r:id="rId14"/>
    <p:sldId id="272" r:id="rId15"/>
    <p:sldId id="276" r:id="rId16"/>
    <p:sldId id="273" r:id="rId17"/>
    <p:sldId id="277" r:id="rId18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C5B7-6FE8-47A9-B437-61E2E4A084C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E5B5-FDE9-4DB2-9D05-C0146D1BBD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A3B2-2496-44C9-AE0D-9AC5B069872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01E2-BA04-4E48-A747-734F5CE5A84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39A7-9E4C-43A3-A55E-875E9DEAAD1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0BAF-ED5A-4923-AD0C-927583BE80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7390-DDD4-43CF-B719-0890E85259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9B61C4-D26D-454D-A824-E153E81D780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E05D-1015-4B51-B118-D633FC71280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2FE054-ABDC-4337-9BD6-9B00F7EF691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F09B-0863-488C-BD64-AE08CAA046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A4D3332-92BA-4819-8E02-B170883547B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http://upload.wikimedia.org/wikipedia/commons/d/dd/CCDshift1.png" TargetMode="External"/><Relationship Id="rId7" Type="http://schemas.openxmlformats.org/officeDocument/2006/relationships/image" Target="http://upload.wikimedia.org/wikipedia/commons/4/45/CCDshift3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http://upload.wikimedia.org/wikipedia/commons/e/e1/CCDshift2.png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CCD vs. APS-CMOS</a:t>
            </a:r>
            <a:endParaRPr lang="sk-SK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86512" y="5929330"/>
            <a:ext cx="2571768" cy="642942"/>
          </a:xfrm>
        </p:spPr>
        <p:txBody>
          <a:bodyPr/>
          <a:lstStyle/>
          <a:p>
            <a:r>
              <a:rPr lang="sk-SK" sz="2400" dirty="0" smtClean="0"/>
              <a:t>Milan Macko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-26988"/>
            <a:ext cx="7158037" cy="1412876"/>
          </a:xfrm>
        </p:spPr>
        <p:txBody>
          <a:bodyPr>
            <a:normAutofit/>
          </a:bodyPr>
          <a:lstStyle/>
          <a:p>
            <a:r>
              <a:rPr lang="sk-SK" sz="3200" dirty="0" smtClean="0"/>
              <a:t>Vlastnosti a chyby CCD snímačov</a:t>
            </a:r>
            <a:endParaRPr lang="sk-SK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5860"/>
            <a:ext cx="7467600" cy="528641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sk-SK" sz="2000" dirty="0" smtClean="0"/>
              <a:t>Šum: spôsobený tepelnými pohybmi atómov v mriežke polovodiča,  negatívne ovplyvňuje dynamický rozsah snímača (4 – 5 expozičných stupňov – kinofilm: 6 – 7)</a:t>
            </a:r>
          </a:p>
          <a:p>
            <a:pPr>
              <a:buFont typeface="Wingdings" pitchFamily="2" charset="2"/>
              <a:buNone/>
            </a:pPr>
            <a:endParaRPr lang="sk-SK" sz="2000" dirty="0" smtClean="0"/>
          </a:p>
          <a:p>
            <a:pPr>
              <a:buFont typeface="Wingdings" pitchFamily="2" charset="2"/>
              <a:buNone/>
            </a:pPr>
            <a:r>
              <a:rPr lang="sk-SK" sz="2000" dirty="0" smtClean="0"/>
              <a:t>Potlačenie:</a:t>
            </a:r>
          </a:p>
          <a:p>
            <a:pPr>
              <a:buFontTx/>
              <a:buChar char="-"/>
            </a:pPr>
            <a:r>
              <a:rPr lang="sk-SK" sz="2000" dirty="0" smtClean="0"/>
              <a:t>Schladenie snímača </a:t>
            </a:r>
          </a:p>
          <a:p>
            <a:pPr>
              <a:buNone/>
            </a:pPr>
            <a:r>
              <a:rPr lang="sk-SK" sz="2000" dirty="0" smtClean="0"/>
              <a:t>      (tekutý dusík)</a:t>
            </a:r>
          </a:p>
          <a:p>
            <a:pPr>
              <a:buFontTx/>
              <a:buChar char="-"/>
            </a:pPr>
            <a:r>
              <a:rPr lang="sk-SK" sz="2000" dirty="0" smtClean="0"/>
              <a:t>Zväčšenie buniek snímača</a:t>
            </a:r>
          </a:p>
          <a:p>
            <a:pPr>
              <a:buFontTx/>
              <a:buChar char="-"/>
            </a:pP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Citlivosť:</a:t>
            </a:r>
          </a:p>
          <a:p>
            <a:pPr>
              <a:buFontTx/>
              <a:buChar char="-"/>
            </a:pPr>
            <a:r>
              <a:rPr lang="sk-SK" sz="2000" dirty="0" smtClean="0"/>
              <a:t>Zosilnenie výsledného </a:t>
            </a:r>
          </a:p>
          <a:p>
            <a:pPr>
              <a:buNone/>
            </a:pPr>
            <a:r>
              <a:rPr lang="sk-SK" sz="2000" dirty="0" smtClean="0"/>
              <a:t>signálu pomocou zosilňovača</a:t>
            </a:r>
          </a:p>
          <a:p>
            <a:pPr>
              <a:buFontTx/>
              <a:buChar char="-"/>
            </a:pPr>
            <a:r>
              <a:rPr lang="sk-SK" sz="2000" dirty="0" smtClean="0"/>
              <a:t>Udáva sa v číslach ISO</a:t>
            </a:r>
          </a:p>
          <a:p>
            <a:pPr>
              <a:buNone/>
            </a:pPr>
            <a:r>
              <a:rPr lang="sk-SK" sz="2000" dirty="0" smtClean="0"/>
              <a:t>( pr. ISO 50 – ISO 12800)</a:t>
            </a:r>
          </a:p>
          <a:p>
            <a:pPr>
              <a:buFontTx/>
              <a:buChar char="-"/>
            </a:pPr>
            <a:r>
              <a:rPr lang="sk-SK" sz="2000" dirty="0" smtClean="0"/>
              <a:t>Ekvivalent s kinofilmom</a:t>
            </a:r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endParaRPr lang="sk-SK" sz="2000" dirty="0"/>
          </a:p>
        </p:txBody>
      </p:sp>
      <p:pic>
        <p:nvPicPr>
          <p:cNvPr id="40965" name="Picture 5" descr="rom_svetlo_9_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4180" y="2492375"/>
            <a:ext cx="5048414" cy="3937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-26988"/>
            <a:ext cx="7158037" cy="1412876"/>
          </a:xfrm>
        </p:spPr>
        <p:txBody>
          <a:bodyPr>
            <a:normAutofit/>
          </a:bodyPr>
          <a:lstStyle/>
          <a:p>
            <a:r>
              <a:rPr lang="sk-SK" sz="3200" dirty="0" smtClean="0"/>
              <a:t>Vlastnosti a chyby CCD snímačov</a:t>
            </a:r>
            <a:endParaRPr lang="sk-SK" sz="3200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sk-SK" sz="2000" b="1" dirty="0"/>
              <a:t>Problém</a:t>
            </a:r>
            <a:r>
              <a:rPr lang="sk-SK" sz="2000" dirty="0"/>
              <a:t>: hlinikové </a:t>
            </a:r>
            <a:r>
              <a:rPr lang="sk-SK" sz="2000" dirty="0" smtClean="0"/>
              <a:t>elektródy na povrchu snímača, efektívna plocha sa zväčšuje použitím mikrošošoviek</a:t>
            </a:r>
          </a:p>
          <a:p>
            <a:pPr>
              <a:buFont typeface="Wingdings" pitchFamily="2" charset="2"/>
              <a:buNone/>
            </a:pPr>
            <a:r>
              <a:rPr lang="sk-SK" sz="2000" dirty="0" smtClean="0"/>
              <a:t>Mikrošošovky: vzniká problém vinetácie </a:t>
            </a:r>
            <a:endParaRPr lang="sk-SK" sz="2000" dirty="0"/>
          </a:p>
        </p:txBody>
      </p:sp>
      <p:pic>
        <p:nvPicPr>
          <p:cNvPr id="38916" name="Picture 4" descr="CCD-buň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719411"/>
            <a:ext cx="5183188" cy="3995737"/>
          </a:xfrm>
          <a:prstGeom prst="rect">
            <a:avLst/>
          </a:prstGeom>
          <a:noFill/>
        </p:spPr>
      </p:pic>
      <p:pic>
        <p:nvPicPr>
          <p:cNvPr id="38917" name="Picture 5" descr="Illustra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786190"/>
            <a:ext cx="5545138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-26988"/>
            <a:ext cx="7158037" cy="1412876"/>
          </a:xfrm>
        </p:spPr>
        <p:txBody>
          <a:bodyPr>
            <a:normAutofit/>
          </a:bodyPr>
          <a:lstStyle/>
          <a:p>
            <a:r>
              <a:rPr lang="sk-SK" sz="3200" dirty="0" smtClean="0"/>
              <a:t>Vlastnosti a chyby CCD snímačov</a:t>
            </a:r>
            <a:endParaRPr lang="sk-SK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543428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k-SK" sz="2000" dirty="0" smtClean="0"/>
              <a:t>Vinetácia:</a:t>
            </a:r>
          </a:p>
          <a:p>
            <a:pPr>
              <a:buFont typeface="Wingdings" pitchFamily="2" charset="2"/>
              <a:buNone/>
            </a:pPr>
            <a:r>
              <a:rPr lang="sk-SK" sz="2000" dirty="0" smtClean="0"/>
              <a:t>Stmavnutie na okrajoch obrazu</a:t>
            </a:r>
          </a:p>
          <a:p>
            <a:pPr>
              <a:buFont typeface="Wingdings" pitchFamily="2" charset="2"/>
              <a:buNone/>
            </a:pPr>
            <a:r>
              <a:rPr lang="sk-SK" sz="2000" dirty="0" smtClean="0"/>
              <a:t>Je spôsobená mikrošošovkami umiestnenými nad pixelmi</a:t>
            </a:r>
            <a:endParaRPr lang="sk-SK" sz="2000" dirty="0"/>
          </a:p>
        </p:txBody>
      </p:sp>
      <p:pic>
        <p:nvPicPr>
          <p:cNvPr id="41989" name="Picture 5" descr="n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786190"/>
            <a:ext cx="3859238" cy="2582955"/>
          </a:xfrm>
          <a:prstGeom prst="rect">
            <a:avLst/>
          </a:prstGeom>
          <a:noFill/>
        </p:spPr>
      </p:pic>
      <p:pic>
        <p:nvPicPr>
          <p:cNvPr id="41990" name="Picture 6" descr="img_63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786190"/>
            <a:ext cx="3889375" cy="2592387"/>
          </a:xfrm>
          <a:prstGeom prst="rect">
            <a:avLst/>
          </a:prstGeom>
          <a:noFill/>
        </p:spPr>
      </p:pic>
      <p:pic>
        <p:nvPicPr>
          <p:cNvPr id="6" name="Picture 5" descr="Illustrations"/>
          <p:cNvPicPr>
            <a:picLocks noChangeAspect="1" noChangeArrowheads="1"/>
          </p:cNvPicPr>
          <p:nvPr/>
        </p:nvPicPr>
        <p:blipFill>
          <a:blip r:embed="rId4" cstate="print"/>
          <a:srcRect l="35413" t="18716" b="13322"/>
          <a:stretch>
            <a:fillRect/>
          </a:stretch>
        </p:blipFill>
        <p:spPr bwMode="auto">
          <a:xfrm>
            <a:off x="5072066" y="1428736"/>
            <a:ext cx="3837233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dirty="0"/>
              <a:t>CMOS – Complementary Metal-Oxide-Semiconductor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sk-SK" sz="2000" dirty="0" smtClean="0"/>
              <a:t>Elektronický integrovaný obvod, ktorý sa využíva aj ako obrazový snímač</a:t>
            </a:r>
          </a:p>
          <a:p>
            <a:pPr>
              <a:buFont typeface="Wingdings" pitchFamily="2" charset="2"/>
              <a:buNone/>
            </a:pPr>
            <a:r>
              <a:rPr lang="sk-SK" sz="2000" dirty="0" smtClean="0"/>
              <a:t>Výhody</a:t>
            </a:r>
            <a:r>
              <a:rPr lang="sk-SK" sz="2000" dirty="0"/>
              <a:t>: redukcia šumu, nízka spotreba energie, vyššia hustota prvkov na čipe a nižšie náklady na výrobu</a:t>
            </a:r>
          </a:p>
          <a:p>
            <a:pPr>
              <a:buFont typeface="Wingdings" pitchFamily="2" charset="2"/>
              <a:buNone/>
            </a:pPr>
            <a:r>
              <a:rPr lang="sk-SK" sz="2000" dirty="0"/>
              <a:t>Frank </a:t>
            </a:r>
            <a:r>
              <a:rPr lang="sk-SK" sz="2000" dirty="0" smtClean="0"/>
              <a:t>Wanlass (Fairchild Semiconductor) </a:t>
            </a:r>
            <a:r>
              <a:rPr lang="sk-SK" sz="2000" dirty="0"/>
              <a:t>- 1963</a:t>
            </a:r>
          </a:p>
        </p:txBody>
      </p:sp>
      <p:pic>
        <p:nvPicPr>
          <p:cNvPr id="44037" name="Picture 5" descr="nikon-d3-cm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429000"/>
            <a:ext cx="4319587" cy="2879725"/>
          </a:xfrm>
          <a:prstGeom prst="rect">
            <a:avLst/>
          </a:prstGeom>
          <a:noFill/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5900740" y="6357958"/>
            <a:ext cx="21002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 dirty="0"/>
              <a:t>CMOS APS snímač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/>
              <a:t>Active Pixel Sensor - APS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sk-SK" sz="2000" dirty="0"/>
              <a:t>Pojem APS definoval Tsutomu Nakamura (Olympus) a Eric Fossum v roku 1993 </a:t>
            </a:r>
            <a:endParaRPr lang="sk-SK" sz="2000" dirty="0" smtClean="0"/>
          </a:p>
          <a:p>
            <a:pPr>
              <a:buFont typeface="Wingdings" pitchFamily="2" charset="2"/>
              <a:buNone/>
            </a:pPr>
            <a:endParaRPr lang="sk-SK" sz="2000" dirty="0" smtClean="0"/>
          </a:p>
          <a:p>
            <a:pPr>
              <a:buFont typeface="Wingdings" pitchFamily="2" charset="2"/>
              <a:buNone/>
            </a:pPr>
            <a:r>
              <a:rPr lang="sk-SK" sz="2000" dirty="0" smtClean="0"/>
              <a:t>Výhodou je schopnosť zachytávať a súčasne spracovávať obrazovú informáciu priamo </a:t>
            </a:r>
          </a:p>
          <a:p>
            <a:pPr>
              <a:buFont typeface="Wingdings" pitchFamily="2" charset="2"/>
              <a:buNone/>
            </a:pPr>
            <a:r>
              <a:rPr lang="sk-SK" sz="2000" dirty="0" smtClean="0"/>
              <a:t>      pomoocu integrovaného obvodu</a:t>
            </a:r>
            <a:endParaRPr lang="sk-SK" sz="2000" dirty="0"/>
          </a:p>
        </p:txBody>
      </p:sp>
      <p:pic>
        <p:nvPicPr>
          <p:cNvPr id="46084" name="Picture 4" descr="200px-Matrix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8905" y="3387748"/>
            <a:ext cx="3960813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MOS_sensor_dia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14752"/>
            <a:ext cx="4418012" cy="2944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20967" y="857232"/>
            <a:ext cx="5643602" cy="56436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Stavba pixelu: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600" dirty="0" smtClean="0"/>
              <a:t>JFET photogate/pinned </a:t>
            </a:r>
          </a:p>
          <a:p>
            <a:pPr>
              <a:buNone/>
            </a:pPr>
            <a:r>
              <a:rPr lang="sk-SK" sz="1600" dirty="0" smtClean="0"/>
              <a:t>	photodiode</a:t>
            </a:r>
          </a:p>
          <a:p>
            <a:r>
              <a:rPr lang="sk-SK" sz="1600" dirty="0" smtClean="0"/>
              <a:t>Transfer gate</a:t>
            </a:r>
          </a:p>
          <a:p>
            <a:r>
              <a:rPr lang="sk-SK" sz="1600" dirty="0" smtClean="0"/>
              <a:t>Reset gate</a:t>
            </a:r>
          </a:p>
          <a:p>
            <a:r>
              <a:rPr lang="sk-SK" sz="1600" dirty="0" smtClean="0"/>
              <a:t>Source-follower readout T</a:t>
            </a:r>
          </a:p>
          <a:p>
            <a:endParaRPr lang="sk-SK" sz="1600" dirty="0" smtClean="0"/>
          </a:p>
          <a:p>
            <a:r>
              <a:rPr lang="sk-SK" sz="1600" dirty="0" smtClean="0"/>
              <a:t>3T (3 tranzistory)</a:t>
            </a:r>
          </a:p>
          <a:p>
            <a:pPr>
              <a:buNone/>
            </a:pPr>
            <a:r>
              <a:rPr lang="sk-SK" sz="1600" dirty="0" smtClean="0"/>
              <a:t>	M</a:t>
            </a:r>
            <a:r>
              <a:rPr lang="sk-SK" sz="1600" baseline="-25000" dirty="0" smtClean="0"/>
              <a:t>RST, </a:t>
            </a:r>
            <a:r>
              <a:rPr lang="sk-SK" sz="1600" dirty="0" smtClean="0"/>
              <a:t>M</a:t>
            </a:r>
            <a:r>
              <a:rPr lang="sk-SK" sz="1600" baseline="-25000" dirty="0" smtClean="0"/>
              <a:t>SF, </a:t>
            </a:r>
            <a:r>
              <a:rPr lang="sk-SK" sz="1600" dirty="0" smtClean="0"/>
              <a:t>M</a:t>
            </a:r>
            <a:r>
              <a:rPr lang="sk-SK" sz="1600" baseline="-25000" dirty="0" smtClean="0"/>
              <a:t>SEL</a:t>
            </a:r>
          </a:p>
          <a:p>
            <a:r>
              <a:rPr lang="sk-SK" sz="1600" dirty="0" smtClean="0"/>
              <a:t>Napájania</a:t>
            </a:r>
          </a:p>
          <a:p>
            <a:pPr>
              <a:buNone/>
            </a:pPr>
            <a:r>
              <a:rPr lang="sk-SK" sz="1600" dirty="0" smtClean="0"/>
              <a:t>	V</a:t>
            </a:r>
            <a:r>
              <a:rPr lang="sk-SK" sz="1600" baseline="-25000" dirty="0" smtClean="0"/>
              <a:t>RST, </a:t>
            </a:r>
            <a:r>
              <a:rPr lang="sk-SK" sz="1600" dirty="0" smtClean="0"/>
              <a:t>V</a:t>
            </a:r>
            <a:r>
              <a:rPr lang="sk-SK" sz="1600" baseline="-25000" dirty="0" smtClean="0"/>
              <a:t>DD</a:t>
            </a:r>
          </a:p>
          <a:p>
            <a:r>
              <a:rPr lang="sk-SK" sz="1600" dirty="0" smtClean="0"/>
              <a:t>Farebné snímanie:</a:t>
            </a:r>
          </a:p>
          <a:p>
            <a:pPr>
              <a:buNone/>
            </a:pPr>
            <a:r>
              <a:rPr lang="sk-SK" sz="1600" dirty="0" smtClean="0"/>
              <a:t>	Pomocou troch vrstiev,</a:t>
            </a:r>
          </a:p>
          <a:p>
            <a:pPr>
              <a:buNone/>
            </a:pPr>
            <a:r>
              <a:rPr lang="sk-SK" sz="1600" dirty="0" smtClean="0"/>
              <a:t>	alebo využívajúc bayerovo</a:t>
            </a:r>
          </a:p>
          <a:p>
            <a:pPr>
              <a:buNone/>
            </a:pPr>
            <a:r>
              <a:rPr lang="sk-SK" sz="1600" dirty="0" smtClean="0"/>
              <a:t>	usporiadanie RGB filtrov</a:t>
            </a:r>
          </a:p>
          <a:p>
            <a:endParaRPr lang="sk-SK" sz="1600" dirty="0"/>
          </a:p>
        </p:txBody>
      </p:sp>
      <p:pic>
        <p:nvPicPr>
          <p:cNvPr id="4" name="Picture 5" descr="250px-Aps_pd_pixel_schemat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714357"/>
            <a:ext cx="5859400" cy="578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/>
              <a:t>CCD vs. CMOS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7108" name="Picture 4" descr="CCD_sensor_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876"/>
            <a:ext cx="4929186" cy="3286124"/>
          </a:xfrm>
          <a:prstGeom prst="rect">
            <a:avLst/>
          </a:prstGeom>
          <a:noFill/>
        </p:spPr>
      </p:pic>
      <p:pic>
        <p:nvPicPr>
          <p:cNvPr id="47109" name="Picture 5" descr="CMOS_sensor_dia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14289"/>
            <a:ext cx="5632458" cy="3754299"/>
          </a:xfrm>
          <a:prstGeom prst="rect">
            <a:avLst/>
          </a:prstGeom>
          <a:noFill/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115085" y="4124332"/>
            <a:ext cx="274319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 dirty="0"/>
              <a:t>CMOS APS snímač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329267" y="6357958"/>
            <a:ext cx="3529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 dirty="0"/>
              <a:t>CCD snímač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50"/>
          </a:xfrm>
        </p:spPr>
        <p:txBody>
          <a:bodyPr/>
          <a:lstStyle/>
          <a:p>
            <a:pPr algn="ctr">
              <a:buNone/>
            </a:pPr>
            <a:endParaRPr lang="sk-SK" dirty="0" smtClean="0"/>
          </a:p>
          <a:p>
            <a:pPr algn="ctr">
              <a:buNone/>
            </a:pPr>
            <a:endParaRPr lang="sk-SK" dirty="0" smtClean="0"/>
          </a:p>
          <a:p>
            <a:pPr algn="ctr">
              <a:buNone/>
            </a:pPr>
            <a:endParaRPr lang="sk-SK" dirty="0" smtClean="0"/>
          </a:p>
          <a:p>
            <a:pPr algn="ctr">
              <a:buNone/>
            </a:pPr>
            <a:endParaRPr lang="sk-SK" dirty="0" smtClean="0"/>
          </a:p>
          <a:p>
            <a:pPr algn="ctr">
              <a:buNone/>
            </a:pPr>
            <a:r>
              <a:rPr lang="sk-SK" dirty="0" smtClean="0"/>
              <a:t>Ďakujem za pozornosť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CCD – Charge-Coupled Device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sk-SK" sz="2000" dirty="0"/>
              <a:t>1969 – Willard Boyle a George Smith – Bellové laboratóriá </a:t>
            </a:r>
            <a:endParaRPr lang="sk-SK" sz="2000" dirty="0" smtClean="0"/>
          </a:p>
          <a:p>
            <a:pPr>
              <a:buFont typeface="Wingdings" pitchFamily="2" charset="2"/>
              <a:buNone/>
            </a:pPr>
            <a:r>
              <a:rPr lang="sk-SK" sz="2000" dirty="0" smtClean="0"/>
              <a:t>            (7. </a:t>
            </a:r>
            <a:r>
              <a:rPr lang="sk-SK" sz="2000" dirty="0"/>
              <a:t>október 2009 dostali Nobelovu Cenu za Fyziku)</a:t>
            </a:r>
          </a:p>
          <a:p>
            <a:pPr>
              <a:buFont typeface="Wingdings" pitchFamily="2" charset="2"/>
              <a:buNone/>
            </a:pPr>
            <a:endParaRPr lang="sk-SK" sz="2000" dirty="0"/>
          </a:p>
          <a:p>
            <a:pPr>
              <a:buFont typeface="Wingdings" pitchFamily="2" charset="2"/>
              <a:buNone/>
            </a:pPr>
            <a:r>
              <a:rPr lang="sk-SK" sz="2000" dirty="0"/>
              <a:t>Princíp činnosti: </a:t>
            </a:r>
            <a:r>
              <a:rPr lang="sk-SK" sz="2000" dirty="0" smtClean="0"/>
              <a:t>vnútorný fotoelektrický </a:t>
            </a:r>
            <a:r>
              <a:rPr lang="sk-SK" sz="2000" dirty="0"/>
              <a:t>efekt</a:t>
            </a:r>
          </a:p>
          <a:p>
            <a:pPr>
              <a:buFont typeface="Wingdings" pitchFamily="2" charset="2"/>
              <a:buNone/>
            </a:pPr>
            <a:endParaRPr lang="sk-SK" sz="2000" dirty="0"/>
          </a:p>
          <a:p>
            <a:pPr>
              <a:buFont typeface="Wingdings" pitchFamily="2" charset="2"/>
              <a:buNone/>
            </a:pPr>
            <a:endParaRPr lang="sk-SK" sz="2000" dirty="0"/>
          </a:p>
          <a:p>
            <a:pPr>
              <a:buFont typeface="Wingdings" pitchFamily="2" charset="2"/>
              <a:buNone/>
            </a:pPr>
            <a:endParaRPr lang="sk-SK" sz="2000" dirty="0"/>
          </a:p>
          <a:p>
            <a:pPr>
              <a:buFont typeface="Wingdings" pitchFamily="2" charset="2"/>
              <a:buNone/>
            </a:pPr>
            <a:endParaRPr lang="sk-SK" sz="2000" dirty="0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k-SK"/>
          </a:p>
        </p:txBody>
      </p:sp>
      <p:pic>
        <p:nvPicPr>
          <p:cNvPr id="21513" name="Picture 9" descr="fuji_cc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214686"/>
            <a:ext cx="4143719" cy="3415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Architektúra a princíp činnosti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Architektúry:</a:t>
            </a:r>
          </a:p>
          <a:p>
            <a:r>
              <a:rPr lang="sk-SK" sz="2400" dirty="0" smtClean="0"/>
              <a:t>- full-frame</a:t>
            </a:r>
          </a:p>
          <a:p>
            <a:r>
              <a:rPr lang="sk-SK" sz="2400" dirty="0" smtClean="0"/>
              <a:t>- frame-transfer</a:t>
            </a:r>
          </a:p>
          <a:p>
            <a:r>
              <a:rPr lang="sk-SK" sz="2400" dirty="0" smtClean="0"/>
              <a:t>- interline</a:t>
            </a:r>
          </a:p>
        </p:txBody>
      </p:sp>
      <p:pic>
        <p:nvPicPr>
          <p:cNvPr id="5" name="Picture 4" descr="fullframecc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051" y="3929066"/>
            <a:ext cx="4044928" cy="2714644"/>
          </a:xfrm>
          <a:prstGeom prst="rect">
            <a:avLst/>
          </a:prstGeom>
        </p:spPr>
      </p:pic>
      <p:pic>
        <p:nvPicPr>
          <p:cNvPr id="6" name="Picture 5" descr="imagingdetectorsfigure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929066"/>
            <a:ext cx="4514850" cy="2724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3438" y="1571612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Kvantová účinnosť:</a:t>
            </a:r>
          </a:p>
          <a:p>
            <a:r>
              <a:rPr lang="sk-SK" dirty="0" smtClean="0"/>
              <a:t>Zachytávajú 70% dopadajúceho svetla – film iba 2%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200900" cy="114300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Princíp činnosti</a:t>
            </a:r>
            <a:endParaRPr lang="sk-SK" sz="32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949325" y="1357298"/>
            <a:ext cx="7661275" cy="445771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k-SK" sz="2000" dirty="0" smtClean="0"/>
              <a:t>Pozostáva z troch častí:</a:t>
            </a:r>
          </a:p>
          <a:p>
            <a:pPr>
              <a:buFont typeface="Wingdings" pitchFamily="2" charset="2"/>
              <a:buNone/>
            </a:pPr>
            <a:r>
              <a:rPr lang="sk-SK" sz="2000" dirty="0" smtClean="0"/>
              <a:t>Príprava </a:t>
            </a:r>
            <a:r>
              <a:rPr lang="sk-SK" sz="2000" dirty="0"/>
              <a:t>CCD, Expozícia obrazu, </a:t>
            </a:r>
            <a:r>
              <a:rPr lang="sk-SK" sz="2000" dirty="0" smtClean="0"/>
              <a:t>Spracovanie </a:t>
            </a:r>
            <a:r>
              <a:rPr lang="sk-SK" sz="2000" dirty="0"/>
              <a:t>informácie</a:t>
            </a:r>
          </a:p>
          <a:p>
            <a:endParaRPr lang="sk-SK" sz="2000" dirty="0"/>
          </a:p>
          <a:p>
            <a:r>
              <a:rPr lang="sk-SK" sz="2000" dirty="0"/>
              <a:t>Príprava CCD: vymazanie zvyškov predošlého obrazu</a:t>
            </a:r>
          </a:p>
          <a:p>
            <a:r>
              <a:rPr lang="sk-SK" sz="2000" dirty="0"/>
              <a:t>Expozícia obrazu: otvorenie uzávierky a prísun svetla na CCD čip, </a:t>
            </a:r>
            <a:r>
              <a:rPr lang="sk-SK" sz="2000" dirty="0" smtClean="0"/>
              <a:t>nastáva vnútorný </a:t>
            </a:r>
            <a:r>
              <a:rPr lang="sk-SK" sz="2000" dirty="0"/>
              <a:t>fotoelektrický efekt (pixely sú ohraničené zvislými čiarami):</a:t>
            </a:r>
          </a:p>
        </p:txBody>
      </p:sp>
      <p:pic>
        <p:nvPicPr>
          <p:cNvPr id="32772" name="Picture 4" descr="Expozice CCD světl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933825"/>
            <a:ext cx="7913687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466850" y="4098925"/>
            <a:ext cx="7453313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622425" y="5227638"/>
            <a:ext cx="7008813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1622425" y="6035675"/>
            <a:ext cx="7008813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7" name="Picture 9" descr="CCDshift1.pn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54063" y="1984375"/>
            <a:ext cx="7921625" cy="1589088"/>
          </a:xfrm>
          <a:prstGeom prst="rect">
            <a:avLst/>
          </a:prstGeom>
          <a:noFill/>
        </p:spPr>
      </p:pic>
      <p:pic>
        <p:nvPicPr>
          <p:cNvPr id="22536" name="Picture 8" descr="CCDshift2.pn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754063" y="3640138"/>
            <a:ext cx="7921625" cy="1589087"/>
          </a:xfrm>
          <a:prstGeom prst="rect">
            <a:avLst/>
          </a:prstGeom>
          <a:noFill/>
        </p:spPr>
      </p:pic>
      <p:pic>
        <p:nvPicPr>
          <p:cNvPr id="22535" name="Picture 7" descr="CCDshift3.pn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754063" y="5224463"/>
            <a:ext cx="7921625" cy="1589087"/>
          </a:xfrm>
          <a:prstGeom prst="rect">
            <a:avLst/>
          </a:prstGeom>
          <a:noFill/>
        </p:spPr>
      </p:pic>
      <p:sp>
        <p:nvSpPr>
          <p:cNvPr id="22542" name="Rectangle 14"/>
          <p:cNvSpPr>
            <a:spLocks noGrp="1" noChangeArrowheads="1"/>
          </p:cNvSpPr>
          <p:nvPr>
            <p:ph type="title"/>
          </p:nvPr>
        </p:nvSpPr>
        <p:spPr>
          <a:xfrm>
            <a:off x="931863" y="117475"/>
            <a:ext cx="7158037" cy="86360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Princíp činnosti</a:t>
            </a:r>
            <a:endParaRPr lang="sk-SK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44" name="Rectangle 16"/>
          <p:cNvSpPr>
            <a:spLocks noGrp="1" noChangeArrowheads="1"/>
          </p:cNvSpPr>
          <p:nvPr>
            <p:ph idx="1"/>
          </p:nvPr>
        </p:nvSpPr>
        <p:spPr>
          <a:xfrm>
            <a:off x="900113" y="981075"/>
            <a:ext cx="8229600" cy="4525963"/>
          </a:xfrm>
        </p:spPr>
        <p:txBody>
          <a:bodyPr/>
          <a:lstStyle/>
          <a:p>
            <a:r>
              <a:rPr lang="sk-SK" sz="2000" dirty="0"/>
              <a:t>Spracovanie informácie:</a:t>
            </a: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755650" y="1773238"/>
            <a:ext cx="66960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pic>
        <p:nvPicPr>
          <p:cNvPr id="10" name="Picture 9" descr="CCD_charge_transfer_animation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8" y="71414"/>
            <a:ext cx="2971800" cy="1609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-26988"/>
            <a:ext cx="7158037" cy="1412876"/>
          </a:xfrm>
        </p:spPr>
        <p:txBody>
          <a:bodyPr>
            <a:normAutofit/>
          </a:bodyPr>
          <a:lstStyle/>
          <a:p>
            <a:r>
              <a:rPr lang="sk-SK" sz="3200" dirty="0"/>
              <a:t>Lineárne a plošné CCD snímače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17615"/>
            <a:ext cx="7467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k-SK" sz="1800" dirty="0"/>
              <a:t>Lineárne CCD snímače: čítačky čiarových kódov, fax, </a:t>
            </a:r>
            <a:r>
              <a:rPr lang="sk-SK" sz="1800" dirty="0" smtClean="0"/>
              <a:t>skener</a:t>
            </a:r>
          </a:p>
          <a:p>
            <a:pPr>
              <a:buFont typeface="Wingdings" pitchFamily="2" charset="2"/>
              <a:buNone/>
            </a:pPr>
            <a:r>
              <a:rPr lang="sk-SK" sz="1800" dirty="0" smtClean="0"/>
              <a:t>Plošné CCD snímače: fotoaparáty a videokamery</a:t>
            </a:r>
            <a:endParaRPr lang="sk-SK" sz="1800" dirty="0"/>
          </a:p>
        </p:txBody>
      </p:sp>
      <p:pic>
        <p:nvPicPr>
          <p:cNvPr id="34821" name="Picture 5" descr="Barcode_rea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4314228" cy="3071834"/>
          </a:xfrm>
          <a:prstGeom prst="rect">
            <a:avLst/>
          </a:prstGeom>
          <a:noFill/>
        </p:spPr>
      </p:pic>
      <p:pic>
        <p:nvPicPr>
          <p:cNvPr id="7" name="Picture 5" descr="Plošné_CC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4717" y="1857364"/>
            <a:ext cx="3944647" cy="3071833"/>
          </a:xfrm>
          <a:prstGeom prst="rect">
            <a:avLst/>
          </a:prstGeom>
          <a:noFill/>
        </p:spPr>
      </p:pic>
      <p:pic>
        <p:nvPicPr>
          <p:cNvPr id="6" name="Picture 5" descr="CCD_line_sens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1" y="5143512"/>
            <a:ext cx="4286279" cy="1450839"/>
          </a:xfrm>
          <a:prstGeom prst="rect">
            <a:avLst/>
          </a:prstGeom>
        </p:spPr>
      </p:pic>
      <p:pic>
        <p:nvPicPr>
          <p:cNvPr id="8" name="Picture 7" descr="Ccd-sens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7302828" y="5055890"/>
            <a:ext cx="1582512" cy="1757757"/>
          </a:xfrm>
          <a:prstGeom prst="rect">
            <a:avLst/>
          </a:prstGeom>
        </p:spPr>
      </p:pic>
      <p:pic>
        <p:nvPicPr>
          <p:cNvPr id="9" name="Picture 8" descr="fuji_cc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8" y="5143512"/>
            <a:ext cx="1901166" cy="1566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Snímanie farebného obrazu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sk-SK" sz="2800" dirty="0" smtClean="0"/>
              <a:t>Dve metódy:</a:t>
            </a:r>
          </a:p>
          <a:p>
            <a:pPr>
              <a:buFontTx/>
              <a:buChar char="-"/>
            </a:pPr>
            <a:r>
              <a:rPr lang="sk-SK" sz="2000" dirty="0" smtClean="0"/>
              <a:t>Použitie 3 CCD snímačov s farebnými filtrami RGB</a:t>
            </a:r>
          </a:p>
          <a:p>
            <a:pPr>
              <a:buFontTx/>
              <a:buChar char="-"/>
            </a:pPr>
            <a:r>
              <a:rPr lang="sk-SK" sz="2000" dirty="0" smtClean="0"/>
              <a:t>Použitie 1 CCD snímača s RGB filtrami pred každým pixelom</a:t>
            </a:r>
          </a:p>
          <a:p>
            <a:r>
              <a:rPr lang="sk-SK" dirty="0" smtClean="0"/>
              <a:t>1. Metóda: používaná v profesionálnych zariadeniach</a:t>
            </a:r>
            <a:endParaRPr lang="sk-SK" dirty="0"/>
          </a:p>
        </p:txBody>
      </p:sp>
      <p:pic>
        <p:nvPicPr>
          <p:cNvPr id="4" name="Picture 3" descr="Color_Separation_Pri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4171968"/>
            <a:ext cx="2231136" cy="1828800"/>
          </a:xfrm>
          <a:prstGeom prst="rect">
            <a:avLst/>
          </a:prstGeom>
        </p:spPr>
      </p:pic>
      <p:pic>
        <p:nvPicPr>
          <p:cNvPr id="5" name="Picture 4" descr="250px-Dichroic-prism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3910032"/>
            <a:ext cx="2381250" cy="2305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7620" y="6274378"/>
            <a:ext cx="292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dichroic beam splitter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-26988"/>
            <a:ext cx="7158037" cy="1412876"/>
          </a:xfrm>
        </p:spPr>
        <p:txBody>
          <a:bodyPr>
            <a:normAutofit/>
          </a:bodyPr>
          <a:lstStyle/>
          <a:p>
            <a:r>
              <a:rPr lang="sk-SK" sz="3200" dirty="0" smtClean="0"/>
              <a:t>Snímanie farebného obrazu</a:t>
            </a:r>
            <a:endParaRPr lang="sk-SK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000100" y="1142984"/>
            <a:ext cx="7661275" cy="4114800"/>
          </a:xfrm>
        </p:spPr>
        <p:txBody>
          <a:bodyPr/>
          <a:lstStyle/>
          <a:p>
            <a:r>
              <a:rPr lang="sk-SK" dirty="0" smtClean="0"/>
              <a:t>2. metóda:</a:t>
            </a:r>
          </a:p>
          <a:p>
            <a:pPr>
              <a:buFontTx/>
              <a:buChar char="-"/>
            </a:pPr>
            <a:r>
              <a:rPr lang="sk-SK" sz="1800" dirty="0" smtClean="0"/>
              <a:t>Umiestnenie farebných filtrov (RGB) pred pixely – tzv. Bayerovské usporiadanie (Bryce Bayer z Eastman Kodak – patent v roku 1976)</a:t>
            </a:r>
          </a:p>
          <a:p>
            <a:pPr>
              <a:buFontTx/>
              <a:buChar char="-"/>
            </a:pPr>
            <a:r>
              <a:rPr lang="sk-SK" sz="1800" dirty="0" smtClean="0"/>
              <a:t>Využíva faktu, že oko je najcitlivejšie na žlto-zelenú farbu </a:t>
            </a:r>
          </a:p>
          <a:p>
            <a:pPr>
              <a:buFontTx/>
              <a:buChar char="-"/>
            </a:pPr>
            <a:r>
              <a:rPr lang="sk-SK" sz="1800" dirty="0" smtClean="0"/>
              <a:t>Zvyšovanie efektívnej plochy pomocou mikrošošoviek </a:t>
            </a:r>
            <a:endParaRPr lang="sk-SK" sz="1800" dirty="0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843213" y="6267472"/>
            <a:ext cx="4392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 dirty="0"/>
              <a:t>Bayerovské usporiadanie RGB filtrov pred pixelmi</a:t>
            </a:r>
          </a:p>
        </p:txBody>
      </p:sp>
      <p:pic>
        <p:nvPicPr>
          <p:cNvPr id="36871" name="Picture 7" descr="Bayerův_filt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273443"/>
            <a:ext cx="4319587" cy="2655887"/>
          </a:xfrm>
          <a:prstGeom prst="rect">
            <a:avLst/>
          </a:prstGeom>
          <a:noFill/>
        </p:spPr>
      </p:pic>
      <p:pic>
        <p:nvPicPr>
          <p:cNvPr id="7" name="Picture 6" descr="photodio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493" y="3286125"/>
            <a:ext cx="3132340" cy="2643206"/>
          </a:xfrm>
          <a:prstGeom prst="rect">
            <a:avLst/>
          </a:prstGeom>
        </p:spPr>
      </p:pic>
      <p:pic>
        <p:nvPicPr>
          <p:cNvPr id="36868" name="Picture 4" descr="Bayer_interpola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279793"/>
            <a:ext cx="3311525" cy="2649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-26988"/>
            <a:ext cx="7158037" cy="1412876"/>
          </a:xfrm>
        </p:spPr>
        <p:txBody>
          <a:bodyPr>
            <a:normAutofit/>
          </a:bodyPr>
          <a:lstStyle/>
          <a:p>
            <a:r>
              <a:rPr lang="sk-SK" sz="3200" dirty="0" smtClean="0"/>
              <a:t>Vlastnosti a chyby CCD snímačov</a:t>
            </a:r>
            <a:endParaRPr lang="sk-SK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22"/>
            <a:ext cx="4972056" cy="528641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sk-SK" sz="2000" dirty="0"/>
              <a:t>Veľkosť CCD</a:t>
            </a:r>
            <a:r>
              <a:rPr lang="sk-SK" sz="2000" dirty="0" smtClean="0"/>
              <a:t>:</a:t>
            </a:r>
          </a:p>
          <a:p>
            <a:pPr>
              <a:buFontTx/>
              <a:buChar char="-"/>
            </a:pPr>
            <a:r>
              <a:rPr lang="sk-SK" sz="2000" dirty="0" smtClean="0"/>
              <a:t>Porovnáva sa s kinofilmovým políčkom</a:t>
            </a:r>
          </a:p>
          <a:p>
            <a:pPr>
              <a:buFontTx/>
              <a:buChar char="-"/>
            </a:pPr>
            <a:r>
              <a:rPr lang="sk-SK" sz="2000" dirty="0" smtClean="0"/>
              <a:t>Rozlíšenie sa udáva v megapixeloch</a:t>
            </a:r>
            <a:endParaRPr lang="sk-SK" sz="2000" dirty="0"/>
          </a:p>
          <a:p>
            <a:pPr>
              <a:buFont typeface="Wingdings" pitchFamily="2" charset="2"/>
              <a:buNone/>
            </a:pPr>
            <a:endParaRPr lang="sk-SK" sz="2000" dirty="0"/>
          </a:p>
          <a:p>
            <a:pPr>
              <a:buFont typeface="Wingdings" pitchFamily="2" charset="2"/>
              <a:buNone/>
            </a:pPr>
            <a:endParaRPr lang="sk-SK" sz="2000" dirty="0"/>
          </a:p>
          <a:p>
            <a:pPr>
              <a:buFont typeface="Wingdings" pitchFamily="2" charset="2"/>
              <a:buNone/>
            </a:pPr>
            <a:endParaRPr lang="sk-SK" sz="2000" dirty="0"/>
          </a:p>
          <a:p>
            <a:pPr>
              <a:buFont typeface="Wingdings" pitchFamily="2" charset="2"/>
              <a:buNone/>
            </a:pPr>
            <a:endParaRPr lang="sk-SK" sz="2000" dirty="0"/>
          </a:p>
          <a:p>
            <a:pPr>
              <a:buFont typeface="Wingdings" pitchFamily="2" charset="2"/>
              <a:buNone/>
            </a:pPr>
            <a:endParaRPr lang="sk-SK" sz="2000" dirty="0"/>
          </a:p>
          <a:p>
            <a:pPr>
              <a:buFont typeface="Wingdings" pitchFamily="2" charset="2"/>
              <a:buNone/>
            </a:pPr>
            <a:endParaRPr lang="sk-SK" sz="2000" dirty="0"/>
          </a:p>
          <a:p>
            <a:pPr>
              <a:buFont typeface="Wingdings" pitchFamily="2" charset="2"/>
              <a:buNone/>
            </a:pPr>
            <a:endParaRPr lang="sk-SK" sz="2000" dirty="0"/>
          </a:p>
          <a:p>
            <a:pPr>
              <a:buFont typeface="Wingdings" pitchFamily="2" charset="2"/>
              <a:buNone/>
            </a:pPr>
            <a:endParaRPr lang="sk-SK" sz="2000" dirty="0"/>
          </a:p>
          <a:p>
            <a:pPr>
              <a:buFont typeface="Wingdings" pitchFamily="2" charset="2"/>
              <a:buNone/>
            </a:pPr>
            <a:endParaRPr lang="sk-SK" sz="2000" dirty="0" smtClean="0"/>
          </a:p>
          <a:p>
            <a:pPr>
              <a:buFont typeface="Wingdings" pitchFamily="2" charset="2"/>
              <a:buNone/>
            </a:pPr>
            <a:endParaRPr lang="sk-SK" sz="2000" dirty="0"/>
          </a:p>
          <a:p>
            <a:pPr>
              <a:buFont typeface="Wingdings" pitchFamily="2" charset="2"/>
              <a:buNone/>
            </a:pPr>
            <a:r>
              <a:rPr lang="sk-SK" sz="2000" dirty="0"/>
              <a:t>Dynamický rozsah</a:t>
            </a:r>
            <a:r>
              <a:rPr lang="sk-SK" sz="2000" dirty="0" smtClean="0"/>
              <a:t>:</a:t>
            </a:r>
          </a:p>
          <a:p>
            <a:pPr>
              <a:buFont typeface="Wingdings" pitchFamily="2" charset="2"/>
              <a:buNone/>
            </a:pPr>
            <a:r>
              <a:rPr lang="sk-SK" sz="2000" dirty="0" smtClean="0"/>
              <a:t>Limitovaný kapacitou bunky a hladinou šumu bunky</a:t>
            </a:r>
            <a:endParaRPr lang="sk-SK" sz="2000" dirty="0"/>
          </a:p>
          <a:p>
            <a:pPr>
              <a:buFont typeface="Wingdings" pitchFamily="2" charset="2"/>
              <a:buNone/>
            </a:pPr>
            <a:endParaRPr lang="sk-SK" sz="2000" dirty="0"/>
          </a:p>
        </p:txBody>
      </p:sp>
      <p:pic>
        <p:nvPicPr>
          <p:cNvPr id="39940" name="Picture 4" descr="Dynamický_rozsa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0213" y="1628775"/>
            <a:ext cx="3454400" cy="5113338"/>
          </a:xfrm>
          <a:prstGeom prst="rect">
            <a:avLst/>
          </a:prstGeom>
          <a:noFill/>
        </p:spPr>
      </p:pic>
      <p:pic>
        <p:nvPicPr>
          <p:cNvPr id="39941" name="Picture 5" descr="Velikosti_CC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241563"/>
            <a:ext cx="4105275" cy="304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392</TotalTime>
  <Words>438</Words>
  <Application>Microsoft Office PowerPoint</Application>
  <PresentationFormat>On-screen Show (4:3)</PresentationFormat>
  <Paragraphs>109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Technic</vt:lpstr>
      <vt:lpstr>CCD vs. APS-CMOS</vt:lpstr>
      <vt:lpstr>CCD – Charge-Coupled Device</vt:lpstr>
      <vt:lpstr>Architektúra a princíp činnosti</vt:lpstr>
      <vt:lpstr>Princíp činnosti</vt:lpstr>
      <vt:lpstr>Princíp činnosti</vt:lpstr>
      <vt:lpstr>Lineárne a plošné CCD snímače</vt:lpstr>
      <vt:lpstr>Snímanie farebného obrazu</vt:lpstr>
      <vt:lpstr>Snímanie farebného obrazu</vt:lpstr>
      <vt:lpstr>Vlastnosti a chyby CCD snímačov</vt:lpstr>
      <vt:lpstr>Vlastnosti a chyby CCD snímačov</vt:lpstr>
      <vt:lpstr>Vlastnosti a chyby CCD snímačov</vt:lpstr>
      <vt:lpstr>Vlastnosti a chyby CCD snímačov</vt:lpstr>
      <vt:lpstr>CMOS – Complementary Metal-Oxide-Semiconductor</vt:lpstr>
      <vt:lpstr>Active Pixel Sensor - APS </vt:lpstr>
      <vt:lpstr>Stavba pixelu:</vt:lpstr>
      <vt:lpstr>CCD vs. CMOS</vt:lpstr>
      <vt:lpstr>Slide 17</vt:lpstr>
    </vt:vector>
  </TitlesOfParts>
  <Company>N/A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miMec</dc:creator>
  <cp:lastModifiedBy>miMec</cp:lastModifiedBy>
  <cp:revision>77</cp:revision>
  <dcterms:created xsi:type="dcterms:W3CDTF">2009-10-17T16:52:52Z</dcterms:created>
  <dcterms:modified xsi:type="dcterms:W3CDTF">2009-11-19T01:40:24Z</dcterms:modified>
</cp:coreProperties>
</file>