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58" r:id="rId5"/>
    <p:sldId id="261" r:id="rId6"/>
    <p:sldId id="259" r:id="rId7"/>
    <p:sldId id="264" r:id="rId8"/>
    <p:sldId id="265" r:id="rId9"/>
    <p:sldId id="266" r:id="rId10"/>
    <p:sldId id="268" r:id="rId11"/>
    <p:sldId id="257" r:id="rId12"/>
    <p:sldId id="270" r:id="rId13"/>
    <p:sldId id="278" r:id="rId14"/>
    <p:sldId id="272" r:id="rId15"/>
    <p:sldId id="273" r:id="rId16"/>
    <p:sldId id="274" r:id="rId17"/>
    <p:sldId id="277" r:id="rId18"/>
    <p:sldId id="275" r:id="rId19"/>
    <p:sldId id="276" r:id="rId20"/>
    <p:sldId id="279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E023-132A-4D56-B799-6152C4E93535}" type="datetimeFigureOut">
              <a:rPr lang="sk-SK" smtClean="0"/>
              <a:pPr/>
              <a:t>18. 11. 2009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DD5C-B3D0-45D9-94FB-15A9FC296CC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E023-132A-4D56-B799-6152C4E93535}" type="datetimeFigureOut">
              <a:rPr lang="sk-SK" smtClean="0"/>
              <a:pPr/>
              <a:t>18. 11. 2009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DD5C-B3D0-45D9-94FB-15A9FC296CC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E023-132A-4D56-B799-6152C4E93535}" type="datetimeFigureOut">
              <a:rPr lang="sk-SK" smtClean="0"/>
              <a:pPr/>
              <a:t>18. 11. 2009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DD5C-B3D0-45D9-94FB-15A9FC296CC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E023-132A-4D56-B799-6152C4E93535}" type="datetimeFigureOut">
              <a:rPr lang="sk-SK" smtClean="0"/>
              <a:pPr/>
              <a:t>18. 11. 2009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DD5C-B3D0-45D9-94FB-15A9FC296CC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E023-132A-4D56-B799-6152C4E93535}" type="datetimeFigureOut">
              <a:rPr lang="sk-SK" smtClean="0"/>
              <a:pPr/>
              <a:t>18. 11. 2009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DD5C-B3D0-45D9-94FB-15A9FC296CC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E023-132A-4D56-B799-6152C4E93535}" type="datetimeFigureOut">
              <a:rPr lang="sk-SK" smtClean="0"/>
              <a:pPr/>
              <a:t>18. 11. 2009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DD5C-B3D0-45D9-94FB-15A9FC296CC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E023-132A-4D56-B799-6152C4E93535}" type="datetimeFigureOut">
              <a:rPr lang="sk-SK" smtClean="0"/>
              <a:pPr/>
              <a:t>18. 11. 2009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DD5C-B3D0-45D9-94FB-15A9FC296CC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E023-132A-4D56-B799-6152C4E93535}" type="datetimeFigureOut">
              <a:rPr lang="sk-SK" smtClean="0"/>
              <a:pPr/>
              <a:t>18. 11. 2009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DD5C-B3D0-45D9-94FB-15A9FC296CC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E023-132A-4D56-B799-6152C4E93535}" type="datetimeFigureOut">
              <a:rPr lang="sk-SK" smtClean="0"/>
              <a:pPr/>
              <a:t>18. 11. 2009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DD5C-B3D0-45D9-94FB-15A9FC296CC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E023-132A-4D56-B799-6152C4E93535}" type="datetimeFigureOut">
              <a:rPr lang="sk-SK" smtClean="0"/>
              <a:pPr/>
              <a:t>18. 11. 2009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DD5C-B3D0-45D9-94FB-15A9FC296CC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E023-132A-4D56-B799-6152C4E93535}" type="datetimeFigureOut">
              <a:rPr lang="sk-SK" smtClean="0"/>
              <a:pPr/>
              <a:t>18. 11. 2009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DD5C-B3D0-45D9-94FB-15A9FC296CC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4E023-132A-4D56-B799-6152C4E93535}" type="datetimeFigureOut">
              <a:rPr lang="sk-SK" smtClean="0"/>
              <a:pPr/>
              <a:t>18. 11. 2009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1DD5C-B3D0-45D9-94FB-15A9FC296CC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/>
              <a:t>Elektrické výboje na generáciu plazmy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14370"/>
          </a:xfrm>
        </p:spPr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Ladislav Moravský</a:t>
            </a:r>
            <a:endParaRPr lang="sk-SK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1116013" y="404813"/>
            <a:ext cx="6795236" cy="648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sk-SK" sz="3600" b="1" dirty="0"/>
              <a:t>DIELEKTRICKÉ BARIEROVÉ VÝBOJE 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5292725" y="1844675"/>
            <a:ext cx="3807750" cy="10178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sk-SK" sz="2000" b="0" dirty="0" err="1">
                <a:latin typeface="Comic Sans MS" pitchFamily="66" charset="0"/>
              </a:rPr>
              <a:t>a,b,c</a:t>
            </a:r>
            <a:r>
              <a:rPr lang="sk-SK" sz="2000" b="0" dirty="0">
                <a:latin typeface="Comic Sans MS" pitchFamily="66" charset="0"/>
              </a:rPr>
              <a:t> – objemové DBD</a:t>
            </a:r>
          </a:p>
          <a:p>
            <a:r>
              <a:rPr lang="sk-SK" sz="2000" b="0" dirty="0">
                <a:latin typeface="Comic Sans MS" pitchFamily="66" charset="0"/>
              </a:rPr>
              <a:t>c – povrchový DBD</a:t>
            </a:r>
          </a:p>
          <a:p>
            <a:r>
              <a:rPr lang="sk-SK" sz="2000" b="0" dirty="0">
                <a:latin typeface="Comic Sans MS" pitchFamily="66" charset="0"/>
              </a:rPr>
              <a:t>e -  </a:t>
            </a:r>
            <a:r>
              <a:rPr lang="sk-SK" sz="2000" b="0" dirty="0" err="1">
                <a:latin typeface="Comic Sans MS" pitchFamily="66" charset="0"/>
              </a:rPr>
              <a:t>koplanárny</a:t>
            </a:r>
            <a:r>
              <a:rPr lang="sk-SK" sz="2000" b="0" dirty="0">
                <a:latin typeface="Comic Sans MS" pitchFamily="66" charset="0"/>
              </a:rPr>
              <a:t> povrchový DBD</a:t>
            </a:r>
          </a:p>
        </p:txBody>
      </p:sp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4727575"/>
            <a:ext cx="8913812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412875"/>
            <a:ext cx="4800600" cy="275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524000" y="304800"/>
            <a:ext cx="617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3600" b="1" dirty="0"/>
              <a:t>Iónové zdroje</a:t>
            </a:r>
            <a:endParaRPr lang="en-GB" sz="3600" b="1" dirty="0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500166" y="1214422"/>
            <a:ext cx="6019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000" dirty="0" smtClean="0">
                <a:latin typeface="Comic Sans MS" pitchFamily="66" charset="0"/>
              </a:rPr>
              <a:t>Ako </a:t>
            </a:r>
            <a:r>
              <a:rPr lang="sk-SK" sz="2000" dirty="0">
                <a:latin typeface="Comic Sans MS" pitchFamily="66" charset="0"/>
              </a:rPr>
              <a:t>generovať plazmu pri nízkych tlakoch </a:t>
            </a:r>
          </a:p>
          <a:p>
            <a:pPr algn="ctr">
              <a:spcBef>
                <a:spcPct val="50000"/>
              </a:spcBef>
            </a:pPr>
            <a:r>
              <a:rPr lang="sk-SK" sz="2000" dirty="0">
                <a:solidFill>
                  <a:srgbClr val="FFFF00"/>
                </a:solidFill>
                <a:latin typeface="Comic Sans MS" pitchFamily="66" charset="0"/>
              </a:rPr>
              <a:t>10</a:t>
            </a:r>
            <a:r>
              <a:rPr lang="sk-SK" sz="2000" baseline="30000" dirty="0">
                <a:solidFill>
                  <a:srgbClr val="FFFF00"/>
                </a:solidFill>
                <a:latin typeface="Comic Sans MS" pitchFamily="66" charset="0"/>
              </a:rPr>
              <a:t>-7</a:t>
            </a:r>
            <a:r>
              <a:rPr lang="sk-SK" sz="2000" dirty="0">
                <a:solidFill>
                  <a:srgbClr val="FFFF00"/>
                </a:solidFill>
                <a:latin typeface="Comic Sans MS" pitchFamily="66" charset="0"/>
              </a:rPr>
              <a:t> torr (1,33.10</a:t>
            </a:r>
            <a:r>
              <a:rPr lang="sk-SK" sz="2000" baseline="30000" dirty="0">
                <a:solidFill>
                  <a:srgbClr val="FFFF00"/>
                </a:solidFill>
                <a:latin typeface="Comic Sans MS" pitchFamily="66" charset="0"/>
              </a:rPr>
              <a:t>-5</a:t>
            </a:r>
            <a:r>
              <a:rPr lang="sk-SK" sz="20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sk-SK" sz="2000" dirty="0" err="1">
                <a:solidFill>
                  <a:srgbClr val="FFFF00"/>
                </a:solidFill>
                <a:latin typeface="Comic Sans MS" pitchFamily="66" charset="0"/>
              </a:rPr>
              <a:t>Pa</a:t>
            </a:r>
            <a:r>
              <a:rPr lang="sk-SK" sz="2000" dirty="0">
                <a:solidFill>
                  <a:srgbClr val="FFFF00"/>
                </a:solidFill>
                <a:latin typeface="Comic Sans MS" pitchFamily="66" charset="0"/>
              </a:rPr>
              <a:t>)</a:t>
            </a:r>
            <a:endParaRPr lang="en-GB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142976" y="2143116"/>
            <a:ext cx="670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800" dirty="0" err="1"/>
              <a:t>Penningov</a:t>
            </a:r>
            <a:r>
              <a:rPr lang="sk-SK" sz="2800" dirty="0"/>
              <a:t> iónový zdroj</a:t>
            </a:r>
            <a:endParaRPr lang="en-GB" sz="2800" dirty="0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524000" y="43434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k-SK"/>
          </a:p>
        </p:txBody>
      </p:sp>
      <p:pic>
        <p:nvPicPr>
          <p:cNvPr id="43015" name="Picture 7" descr="C:\Documents and Settings\Anna\Desktop\VybojePred\Penn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786058"/>
            <a:ext cx="4286250" cy="3725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rummy\Desktop\Plazma\iskrov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3929090" cy="2786082"/>
          </a:xfrm>
          <a:prstGeom prst="rect">
            <a:avLst/>
          </a:prstGeom>
          <a:noFill/>
        </p:spPr>
      </p:pic>
      <p:pic>
        <p:nvPicPr>
          <p:cNvPr id="4099" name="Picture 3" descr="C:\Users\Brummy\Desktop\Plazma\Oblúkový výbo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58075"/>
            <a:ext cx="2928958" cy="2742297"/>
          </a:xfrm>
          <a:prstGeom prst="rect">
            <a:avLst/>
          </a:prstGeom>
          <a:noFill/>
        </p:spPr>
      </p:pic>
      <p:pic>
        <p:nvPicPr>
          <p:cNvPr id="4100" name="Picture 4" descr="C:\Users\Brummy\Desktop\Plazma\barierov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000504"/>
            <a:ext cx="4857784" cy="2390957"/>
          </a:xfrm>
          <a:prstGeom prst="rect">
            <a:avLst/>
          </a:prstGeom>
          <a:noFill/>
        </p:spPr>
      </p:pic>
      <p:sp>
        <p:nvSpPr>
          <p:cNvPr id="11" name="Zástupný symbol textu 10"/>
          <p:cNvSpPr>
            <a:spLocks noGrp="1"/>
          </p:cNvSpPr>
          <p:nvPr>
            <p:ph type="body" sz="half" idx="2"/>
          </p:nvPr>
        </p:nvSpPr>
        <p:spPr>
          <a:xfrm>
            <a:off x="285720" y="3286124"/>
            <a:ext cx="8501122" cy="500066"/>
          </a:xfrm>
        </p:spPr>
        <p:txBody>
          <a:bodyPr>
            <a:normAutofit/>
          </a:bodyPr>
          <a:lstStyle/>
          <a:p>
            <a:r>
              <a:rPr lang="sk-SK" sz="1600" dirty="0" smtClean="0">
                <a:latin typeface="Comic Sans MS" pitchFamily="66" charset="0"/>
              </a:rPr>
              <a:t>                     </a:t>
            </a:r>
            <a:r>
              <a:rPr lang="sk-SK" sz="1600" b="1" dirty="0" smtClean="0">
                <a:latin typeface="Comic Sans MS" pitchFamily="66" charset="0"/>
              </a:rPr>
              <a:t>Iskrový výboj                                Oblúkový výboj              </a:t>
            </a:r>
            <a:endParaRPr lang="sk-SK" sz="1600" b="1" dirty="0">
              <a:latin typeface="Comic Sans MS" pitchFamily="66" charset="0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28596" y="4857760"/>
            <a:ext cx="3286148" cy="566738"/>
          </a:xfrm>
        </p:spPr>
        <p:txBody>
          <a:bodyPr>
            <a:normAutofit/>
          </a:bodyPr>
          <a:lstStyle/>
          <a:p>
            <a:pPr algn="ctr"/>
            <a:r>
              <a:rPr lang="sk-SK" sz="1600" dirty="0" err="1" smtClean="0">
                <a:latin typeface="Comic Sans MS" pitchFamily="66" charset="0"/>
              </a:rPr>
              <a:t>Barierový</a:t>
            </a:r>
            <a:r>
              <a:rPr lang="sk-SK" sz="1600" dirty="0" smtClean="0">
                <a:latin typeface="Comic Sans MS" pitchFamily="66" charset="0"/>
              </a:rPr>
              <a:t> výboj</a:t>
            </a:r>
            <a:endParaRPr lang="sk-SK" sz="1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8"/>
          <p:cNvSpPr txBox="1">
            <a:spLocks/>
          </p:cNvSpPr>
          <p:nvPr/>
        </p:nvSpPr>
        <p:spPr>
          <a:xfrm>
            <a:off x="428596" y="5214950"/>
            <a:ext cx="8215370" cy="35719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 </a:t>
            </a: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Farebný výboj                                       Korónový výboj   </a:t>
            </a:r>
          </a:p>
        </p:txBody>
      </p:sp>
      <p:pic>
        <p:nvPicPr>
          <p:cNvPr id="5" name="Picture 5" descr="C:\Users\Brummy\Desktop\Plazma\farebný víboj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4218603" cy="3571900"/>
          </a:xfrm>
          <a:prstGeom prst="rect">
            <a:avLst/>
          </a:prstGeom>
          <a:noFill/>
        </p:spPr>
      </p:pic>
      <p:pic>
        <p:nvPicPr>
          <p:cNvPr id="6" name="Picture 6" descr="C:\Users\Brummy\Desktop\Plazma\Korónový výbo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642918"/>
            <a:ext cx="4102614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/>
              <a:t>Užitočnosť výbojov</a:t>
            </a:r>
            <a:endParaRPr lang="sk-SK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sk-SK" sz="2400" dirty="0">
                <a:latin typeface="Comic Sans MS" pitchFamily="66" charset="0"/>
              </a:rPr>
              <a:t>g</a:t>
            </a:r>
            <a:r>
              <a:rPr lang="sk-SK" sz="2400" dirty="0" smtClean="0">
                <a:latin typeface="Comic Sans MS" pitchFamily="66" charset="0"/>
              </a:rPr>
              <a:t>enerácia plazmy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sk-SK" sz="2400" dirty="0" smtClean="0">
                <a:latin typeface="Comic Sans MS" pitchFamily="66" charset="0"/>
              </a:rPr>
              <a:t>nanášanie vrstiev 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sk-SK" sz="2400" dirty="0" smtClean="0">
                <a:latin typeface="Comic Sans MS" pitchFamily="66" charset="0"/>
              </a:rPr>
              <a:t> opracovanie povrchov</a:t>
            </a:r>
            <a:endParaRPr lang="en-US" sz="24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sk-SK" sz="2400" dirty="0" smtClean="0">
                <a:latin typeface="Comic Sans MS" pitchFamily="66" charset="0"/>
              </a:rPr>
              <a:t> xerografia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214290"/>
            <a:ext cx="5410200" cy="863600"/>
          </a:xfrm>
        </p:spPr>
        <p:txBody>
          <a:bodyPr>
            <a:normAutofit/>
          </a:bodyPr>
          <a:lstStyle/>
          <a:p>
            <a:r>
              <a:rPr lang="sk-SK" sz="3600" b="1" dirty="0"/>
              <a:t>Generácia plazmy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sk-SK" sz="2400" dirty="0"/>
              <a:t>ohriatím plynu na vysoké teploty – </a:t>
            </a:r>
            <a:r>
              <a:rPr lang="sk-SK" sz="2400" dirty="0" smtClean="0"/>
              <a:t> </a:t>
            </a:r>
            <a:r>
              <a:rPr lang="sk-SK" sz="2400" dirty="0"/>
              <a:t>rovnovážna plazma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sk-SK" sz="2400" dirty="0"/>
              <a:t>využitím elektrických výbojov – </a:t>
            </a:r>
            <a:r>
              <a:rPr lang="sk-SK" sz="2400" dirty="0" smtClean="0"/>
              <a:t> </a:t>
            </a:r>
            <a:r>
              <a:rPr lang="sk-SK" sz="2400" dirty="0"/>
              <a:t>nerovnovážna plazma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sz="2400" dirty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sz="2400" dirty="0"/>
              <a:t>					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sz="2400" dirty="0"/>
              <a:t>			</a:t>
            </a:r>
          </a:p>
        </p:txBody>
      </p:sp>
      <p:sp>
        <p:nvSpPr>
          <p:cNvPr id="4" name="Obdĺžnik 3"/>
          <p:cNvSpPr/>
          <p:nvPr/>
        </p:nvSpPr>
        <p:spPr>
          <a:xfrm>
            <a:off x="714348" y="4143380"/>
            <a:ext cx="75009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sk-SK" sz="2000" dirty="0" smtClean="0">
                <a:latin typeface="Comic Sans MS" pitchFamily="66" charset="0"/>
              </a:rPr>
              <a:t>- koncentrácia nabitých častíc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sk-SK" sz="2000" dirty="0" smtClean="0">
                <a:latin typeface="Comic Sans MS" pitchFamily="66" charset="0"/>
              </a:rPr>
              <a:t>- stredná kinetická energia nabitých častíc (teplota)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sk-SK" sz="2000" dirty="0" smtClean="0">
                <a:latin typeface="Comic Sans MS" pitchFamily="66" charset="0"/>
              </a:rPr>
              <a:t>- chemické zloženie plazmy – druhy a koncentrácie iónov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sk-SK" sz="2000" dirty="0" smtClean="0">
                <a:latin typeface="Comic Sans MS" pitchFamily="66" charset="0"/>
              </a:rPr>
              <a:t>- druhy a koncentrácie </a:t>
            </a:r>
            <a:r>
              <a:rPr lang="sk-SK" sz="2000" dirty="0" err="1" smtClean="0">
                <a:latin typeface="Comic Sans MS" pitchFamily="66" charset="0"/>
              </a:rPr>
              <a:t>excitovaných</a:t>
            </a:r>
            <a:r>
              <a:rPr lang="sk-SK" sz="2000" dirty="0" smtClean="0">
                <a:latin typeface="Comic Sans MS" pitchFamily="66" charset="0"/>
              </a:rPr>
              <a:t> stavov molekúl a iónov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sk-SK" sz="2000" dirty="0" smtClean="0">
                <a:latin typeface="Comic Sans MS" pitchFamily="66" charset="0"/>
              </a:rPr>
              <a:t>- intenzita elektrického a magnetického poľa v plazme</a:t>
            </a:r>
            <a:endParaRPr lang="sk-SK" sz="2000" dirty="0">
              <a:latin typeface="Comic Sans MS" pitchFamily="66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714348" y="3286124"/>
            <a:ext cx="7286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b="1" dirty="0" smtClean="0">
                <a:latin typeface="Comic Sans MS" pitchFamily="66" charset="0"/>
              </a:rPr>
              <a:t>Dôležité parametre plazmy</a:t>
            </a:r>
            <a:endParaRPr lang="sk-SK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rummy\Desktop\Plazma\491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5143536" cy="3189862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643314"/>
            <a:ext cx="3214710" cy="30409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125" name="Picture 5" descr="C:\Users\Brummy\Desktop\Plazma\elektrický výbo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85728"/>
            <a:ext cx="2540000" cy="628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rummy\Desktop\Plazma\barrie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86190"/>
            <a:ext cx="3571900" cy="2839999"/>
          </a:xfrm>
          <a:prstGeom prst="rect">
            <a:avLst/>
          </a:prstGeom>
          <a:noFill/>
        </p:spPr>
      </p:pic>
      <p:pic>
        <p:nvPicPr>
          <p:cNvPr id="5" name="Picture 3" descr="C:\Users\Brummy\Desktop\Plazma\barri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357562"/>
            <a:ext cx="3500462" cy="334509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85728"/>
            <a:ext cx="2776527" cy="31908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4000496" y="214290"/>
          <a:ext cx="4392620" cy="3001169"/>
        </p:xfrm>
        <a:graphic>
          <a:graphicData uri="http://schemas.openxmlformats.org/presentationml/2006/ole">
            <p:oleObj spid="_x0000_s8194" r:id="rId6" imgW="6171429" imgH="4219048" progId="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/>
              <a:t>Diagnostika plazmy</a:t>
            </a:r>
            <a:endParaRPr lang="sk-SK" sz="3600" b="1" dirty="0"/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sk-SK" sz="2400" b="1" dirty="0" smtClean="0">
                <a:latin typeface="Comic Sans MS" pitchFamily="66" charset="0"/>
              </a:rPr>
              <a:t>korpuskulárna diagnostika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sk-SK" sz="2400" b="1" dirty="0" smtClean="0">
                <a:latin typeface="Comic Sans MS" pitchFamily="66" charset="0"/>
              </a:rPr>
              <a:t>elektrostatickou sondou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sk-SK" sz="2400" b="1" dirty="0" smtClean="0">
                <a:latin typeface="Comic Sans MS" pitchFamily="66" charset="0"/>
              </a:rPr>
              <a:t>bezkontaktné metódy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357166"/>
            <a:ext cx="6275387" cy="863600"/>
          </a:xfrm>
        </p:spPr>
        <p:txBody>
          <a:bodyPr>
            <a:normAutofit/>
          </a:bodyPr>
          <a:lstStyle/>
          <a:p>
            <a:r>
              <a:rPr lang="sk-SK" sz="3600" b="1" dirty="0"/>
              <a:t>Korpuskulárna diagnostika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357298"/>
            <a:ext cx="8229600" cy="4929188"/>
          </a:xfrm>
        </p:spPr>
        <p:txBody>
          <a:bodyPr/>
          <a:lstStyle/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sk-SK" sz="2400" dirty="0" smtClean="0">
                <a:latin typeface="Comic Sans MS" pitchFamily="66" charset="0"/>
              </a:rPr>
              <a:t>- na zistenie chemického zloženia častíc plazmy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sk-SK" sz="2400" dirty="0" smtClean="0">
                <a:latin typeface="Comic Sans MS" pitchFamily="66" charset="0"/>
              </a:rPr>
              <a:t>- možno ich identifikovať pomocou hmotnostnej </a:t>
            </a:r>
            <a:r>
              <a:rPr lang="sk-SK" sz="2400" dirty="0" err="1" smtClean="0">
                <a:latin typeface="Comic Sans MS" pitchFamily="66" charset="0"/>
              </a:rPr>
              <a:t>spektroskopie</a:t>
            </a:r>
            <a:endParaRPr lang="sk-SK" sz="2400" dirty="0" smtClean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sk-SK" sz="2400" dirty="0"/>
              <a:t>	</a:t>
            </a:r>
            <a:r>
              <a:rPr lang="sk-SK" sz="2400" dirty="0" smtClean="0"/>
              <a:t> </a:t>
            </a:r>
            <a:r>
              <a:rPr lang="sk-SK" sz="2400" dirty="0"/>
              <a:t>	     											</a:t>
            </a:r>
            <a:endParaRPr lang="sk-SK" dirty="0"/>
          </a:p>
        </p:txBody>
      </p:sp>
      <p:pic>
        <p:nvPicPr>
          <p:cNvPr id="6146" name="Picture 2" descr="C:\Users\Brummy\Desktop\Plazma\hmotnostný spektrome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429000"/>
            <a:ext cx="4164460" cy="3119446"/>
          </a:xfrm>
          <a:prstGeom prst="rect">
            <a:avLst/>
          </a:prstGeom>
          <a:noFill/>
        </p:spPr>
      </p:pic>
      <p:pic>
        <p:nvPicPr>
          <p:cNvPr id="6147" name="Picture 3" descr="C:\Users\Brummy\Desktop\Plazma\hmotnostný spektromete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429000"/>
            <a:ext cx="4095757" cy="30718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8" name="AutoShape 26"/>
          <p:cNvSpPr>
            <a:spLocks noChangeArrowheads="1"/>
          </p:cNvSpPr>
          <p:nvPr/>
        </p:nvSpPr>
        <p:spPr bwMode="auto">
          <a:xfrm>
            <a:off x="857224" y="4429132"/>
            <a:ext cx="2520950" cy="6207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 dirty="0">
              <a:solidFill>
                <a:srgbClr val="FFC000"/>
              </a:solidFill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447800" y="357188"/>
            <a:ext cx="6580188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3600" b="1" dirty="0" smtClean="0"/>
              <a:t>Vznik </a:t>
            </a:r>
            <a:r>
              <a:rPr lang="sk-SK" sz="3600" b="1" dirty="0"/>
              <a:t>elektrických výbojov</a:t>
            </a:r>
            <a:endParaRPr lang="en-US" sz="3600" b="1" dirty="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00034" y="1000108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dirty="0" smtClean="0">
                <a:latin typeface="Comic Sans MS" pitchFamily="66" charset="0"/>
              </a:rPr>
              <a:t> </a:t>
            </a:r>
            <a:r>
              <a:rPr lang="sk-SK" sz="2400" dirty="0" err="1">
                <a:solidFill>
                  <a:srgbClr val="FFFF00"/>
                </a:solidFill>
              </a:rPr>
              <a:t>Townsendov</a:t>
            </a:r>
            <a:r>
              <a:rPr lang="sk-SK" sz="2400" dirty="0">
                <a:solidFill>
                  <a:srgbClr val="FFFF00"/>
                </a:solidFill>
              </a:rPr>
              <a:t> mechanizmus </a:t>
            </a:r>
            <a:r>
              <a:rPr lang="sk-SK" sz="2400" dirty="0"/>
              <a:t>- p</a:t>
            </a:r>
            <a:r>
              <a:rPr lang="sk-SK" sz="2400" dirty="0">
                <a:cs typeface="Times New Roman" pitchFamily="18" charset="0"/>
              </a:rPr>
              <a:t>ri nízkych tlakoch  (približne do </a:t>
            </a:r>
            <a:r>
              <a:rPr lang="sk-SK" sz="2400" dirty="0">
                <a:solidFill>
                  <a:srgbClr val="FFFF00"/>
                </a:solidFill>
                <a:cs typeface="Times New Roman" pitchFamily="18" charset="0"/>
              </a:rPr>
              <a:t>10 </a:t>
            </a:r>
            <a:r>
              <a:rPr lang="sk-SK" sz="2400" dirty="0" err="1">
                <a:solidFill>
                  <a:srgbClr val="FFFF00"/>
                </a:solidFill>
                <a:cs typeface="Times New Roman" pitchFamily="18" charset="0"/>
              </a:rPr>
              <a:t>Pa</a:t>
            </a:r>
            <a:r>
              <a:rPr lang="sk-SK" sz="1600" dirty="0">
                <a:cs typeface="Times New Roman" pitchFamily="18" charset="0"/>
              </a:rPr>
              <a:t>) </a:t>
            </a:r>
            <a:endParaRPr lang="en-US" sz="1600" dirty="0">
              <a:cs typeface="Times New Roman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71472" y="2143116"/>
            <a:ext cx="8056562" cy="133882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indent="-190500" algn="just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US" dirty="0" err="1">
                <a:latin typeface="Comic Sans MS" pitchFamily="66" charset="0"/>
                <a:cs typeface="Times New Roman" pitchFamily="18" charset="0"/>
              </a:rPr>
              <a:t>významnú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úlohu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hrajú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procesy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sekundárnej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emisie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elektrónov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z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katódy</a:t>
            </a:r>
            <a:r>
              <a:rPr lang="en-US" dirty="0">
                <a:latin typeface="Comic Sans MS" pitchFamily="66" charset="0"/>
              </a:rPr>
              <a:t> </a:t>
            </a:r>
            <a:endParaRPr lang="sk-SK" dirty="0">
              <a:latin typeface="Comic Sans MS" pitchFamily="66" charset="0"/>
            </a:endParaRPr>
          </a:p>
          <a:p>
            <a:pPr marL="190500" indent="-190500" algn="just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US" dirty="0">
                <a:latin typeface="Comic Sans MS" pitchFamily="66" charset="0"/>
              </a:rPr>
              <a:t>intenzita el</a:t>
            </a:r>
            <a:r>
              <a:rPr lang="sk-SK" dirty="0">
                <a:latin typeface="Comic Sans MS" pitchFamily="66" charset="0"/>
              </a:rPr>
              <a:t>.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poľa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od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priestorového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náboja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Comic Sans MS" pitchFamily="66" charset="0"/>
              </a:rPr>
              <a:t>E</a:t>
            </a:r>
            <a:r>
              <a:rPr lang="en-US" i="1" baseline="-30000" dirty="0" err="1">
                <a:solidFill>
                  <a:srgbClr val="FFFF00"/>
                </a:solidFill>
                <a:latin typeface="Comic Sans MS" pitchFamily="66" charset="0"/>
              </a:rPr>
              <a:t>p</a:t>
            </a:r>
            <a:r>
              <a:rPr lang="en-US" dirty="0">
                <a:latin typeface="Comic Sans MS" pitchFamily="66" charset="0"/>
              </a:rPr>
              <a:t> je </a:t>
            </a:r>
            <a:r>
              <a:rPr lang="en-US" dirty="0" err="1">
                <a:latin typeface="Comic Sans MS" pitchFamily="66" charset="0"/>
              </a:rPr>
              <a:t>podstatne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menšia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sk-SK" dirty="0">
                <a:latin typeface="Comic Sans MS" pitchFamily="66" charset="0"/>
              </a:rPr>
              <a:t>ako</a:t>
            </a:r>
            <a:r>
              <a:rPr lang="en-US" dirty="0">
                <a:latin typeface="Comic Sans MS" pitchFamily="66" charset="0"/>
              </a:rPr>
              <a:t> intenzita “</a:t>
            </a:r>
            <a:r>
              <a:rPr lang="en-US" dirty="0" err="1">
                <a:latin typeface="Comic Sans MS" pitchFamily="66" charset="0"/>
              </a:rPr>
              <a:t>laplaciánskeho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poľa</a:t>
            </a:r>
            <a:r>
              <a:rPr lang="en-US" dirty="0">
                <a:latin typeface="Comic Sans MS" pitchFamily="66" charset="0"/>
              </a:rPr>
              <a:t>” </a:t>
            </a:r>
            <a:r>
              <a:rPr lang="en-US" i="1" dirty="0">
                <a:solidFill>
                  <a:srgbClr val="FFFF00"/>
                </a:solidFill>
                <a:latin typeface="Comic Sans MS" pitchFamily="66" charset="0"/>
              </a:rPr>
              <a:t>E</a:t>
            </a:r>
            <a:r>
              <a:rPr lang="en-US" i="1" baseline="-30000" dirty="0">
                <a:solidFill>
                  <a:srgbClr val="FFFF00"/>
                </a:solidFill>
                <a:latin typeface="Comic Sans MS" pitchFamily="66" charset="0"/>
              </a:rPr>
              <a:t>0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t.j</a:t>
            </a:r>
            <a:r>
              <a:rPr lang="en-US" dirty="0">
                <a:latin typeface="Comic Sans MS" pitchFamily="66" charset="0"/>
              </a:rPr>
              <a:t>. </a:t>
            </a:r>
            <a:r>
              <a:rPr lang="en-US" dirty="0" err="1">
                <a:latin typeface="Comic Sans MS" pitchFamily="66" charset="0"/>
              </a:rPr>
              <a:t>poľa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daného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geometriou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elektród</a:t>
            </a:r>
            <a:r>
              <a:rPr lang="en-US" dirty="0">
                <a:latin typeface="Comic Sans MS" pitchFamily="66" charset="0"/>
              </a:rPr>
              <a:t> a </a:t>
            </a:r>
            <a:r>
              <a:rPr lang="en-US" dirty="0" err="1">
                <a:latin typeface="Comic Sans MS" pitchFamily="66" charset="0"/>
              </a:rPr>
              <a:t>napätím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sk-SK" dirty="0">
                <a:latin typeface="Comic Sans MS" pitchFamily="66" charset="0"/>
              </a:rPr>
              <a:t>na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elektródach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bez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započítania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vplyvu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priestorového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náboja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119563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000496" y="4929198"/>
            <a:ext cx="42672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Symbol" pitchFamily="18" charset="2"/>
              <a:buChar char="a"/>
            </a:pPr>
            <a:r>
              <a:rPr lang="en-US" sz="1600" dirty="0">
                <a:latin typeface="Comic Sans MS" pitchFamily="66" charset="0"/>
              </a:rPr>
              <a:t>- </a:t>
            </a:r>
            <a:r>
              <a:rPr lang="sk-SK" sz="1600" dirty="0">
                <a:latin typeface="Comic Sans MS" pitchFamily="66" charset="0"/>
              </a:rPr>
              <a:t> </a:t>
            </a:r>
            <a:r>
              <a:rPr lang="en-US" sz="1600" dirty="0">
                <a:latin typeface="Comic Sans MS" pitchFamily="66" charset="0"/>
              </a:rPr>
              <a:t>p</a:t>
            </a:r>
            <a:r>
              <a:rPr lang="sk-SK" sz="1600" dirty="0" err="1">
                <a:latin typeface="Comic Sans MS" pitchFamily="66" charset="0"/>
              </a:rPr>
              <a:t>rvý</a:t>
            </a:r>
            <a:r>
              <a:rPr lang="sk-SK" sz="1600" b="1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  <a:cs typeface="Times New Roman" pitchFamily="18" charset="0"/>
              </a:rPr>
              <a:t>Townsendov</a:t>
            </a:r>
            <a:r>
              <a:rPr lang="en-US" sz="16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cs typeface="Times New Roman" pitchFamily="18" charset="0"/>
              </a:rPr>
              <a:t>ionizačný</a:t>
            </a:r>
            <a:r>
              <a:rPr lang="en-US" sz="16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cs typeface="Times New Roman" pitchFamily="18" charset="0"/>
              </a:rPr>
              <a:t>koeficient</a:t>
            </a:r>
            <a:r>
              <a:rPr lang="en-US" sz="1600" dirty="0">
                <a:latin typeface="Comic Sans MS" pitchFamily="66" charset="0"/>
              </a:rPr>
              <a:t> </a:t>
            </a:r>
            <a:endParaRPr lang="sk-SK" sz="1600" dirty="0">
              <a:latin typeface="Comic Sans MS" pitchFamily="66" charset="0"/>
            </a:endParaRPr>
          </a:p>
          <a:p>
            <a:pPr marL="285750" indent="-285750">
              <a:spcBef>
                <a:spcPct val="50000"/>
              </a:spcBef>
              <a:buFont typeface="Symbol" pitchFamily="18" charset="2"/>
              <a:buNone/>
            </a:pPr>
            <a:r>
              <a:rPr lang="sk-SK" sz="1600" dirty="0">
                <a:latin typeface="Comic Sans MS" pitchFamily="66" charset="0"/>
              </a:rPr>
              <a:t>d   </a:t>
            </a:r>
            <a:r>
              <a:rPr lang="en-US" sz="1600" dirty="0">
                <a:latin typeface="Comic Sans MS" pitchFamily="66" charset="0"/>
              </a:rPr>
              <a:t>-</a:t>
            </a:r>
            <a:r>
              <a:rPr lang="sk-SK" sz="1600" dirty="0">
                <a:latin typeface="Comic Sans MS" pitchFamily="66" charset="0"/>
              </a:rPr>
              <a:t>  vzdialenosť elektród</a:t>
            </a:r>
          </a:p>
          <a:p>
            <a:pPr marL="285750" indent="-285750">
              <a:spcBef>
                <a:spcPct val="50000"/>
              </a:spcBef>
              <a:buFont typeface="Symbol" pitchFamily="18" charset="2"/>
              <a:buNone/>
            </a:pPr>
            <a:r>
              <a:rPr lang="en-US" sz="1600" i="1" dirty="0">
                <a:latin typeface="Comic Sans MS" pitchFamily="66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en-US" sz="1600" i="1" baseline="-30000" dirty="0">
                <a:latin typeface="Comic Sans MS" pitchFamily="66" charset="0"/>
                <a:cs typeface="Times New Roman" pitchFamily="18" charset="0"/>
              </a:rPr>
              <a:t>T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sk-SK" sz="1600" dirty="0">
                <a:latin typeface="Comic Sans MS" pitchFamily="66" charset="0"/>
              </a:rPr>
              <a:t> - </a:t>
            </a:r>
            <a:r>
              <a:rPr lang="en-US" sz="1600" dirty="0" err="1">
                <a:latin typeface="Comic Sans MS" pitchFamily="66" charset="0"/>
                <a:cs typeface="Times New Roman" pitchFamily="18" charset="0"/>
              </a:rPr>
              <a:t>celkový</a:t>
            </a:r>
            <a:r>
              <a:rPr lang="en-US" sz="16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cs typeface="Times New Roman" pitchFamily="18" charset="0"/>
              </a:rPr>
              <a:t>Townsendov</a:t>
            </a:r>
            <a:r>
              <a:rPr lang="en-US" sz="16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cs typeface="Times New Roman" pitchFamily="18" charset="0"/>
              </a:rPr>
              <a:t>koeficient</a:t>
            </a:r>
            <a:r>
              <a:rPr lang="sk-SK" sz="1600" dirty="0">
                <a:latin typeface="Comic Sans MS" pitchFamily="66" charset="0"/>
              </a:rPr>
              <a:t> </a:t>
            </a:r>
            <a:r>
              <a:rPr lang="en-US" sz="1600" dirty="0">
                <a:latin typeface="Comic Sans MS" pitchFamily="66" charset="0"/>
              </a:rPr>
              <a:t>            </a:t>
            </a:r>
            <a:r>
              <a:rPr lang="en-US" sz="1600" dirty="0" err="1">
                <a:latin typeface="Comic Sans MS" pitchFamily="66" charset="0"/>
              </a:rPr>
              <a:t>s</a:t>
            </a:r>
            <a:r>
              <a:rPr lang="en-US" sz="1600" dirty="0" err="1">
                <a:latin typeface="Comic Sans MS" pitchFamily="66" charset="0"/>
                <a:cs typeface="Times New Roman" pitchFamily="18" charset="0"/>
              </a:rPr>
              <a:t>ekundárnej</a:t>
            </a:r>
            <a:r>
              <a:rPr lang="en-US" sz="16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sk-SK" sz="1600" dirty="0">
                <a:latin typeface="Comic Sans MS" pitchFamily="66" charset="0"/>
              </a:rPr>
              <a:t>  </a:t>
            </a:r>
            <a:r>
              <a:rPr lang="en-US" sz="1600" dirty="0" err="1">
                <a:latin typeface="Comic Sans MS" pitchFamily="66" charset="0"/>
                <a:cs typeface="Times New Roman" pitchFamily="18" charset="0"/>
              </a:rPr>
              <a:t>emisie</a:t>
            </a:r>
            <a:r>
              <a:rPr lang="en-US" sz="1600" dirty="0">
                <a:latin typeface="Comic Sans MS" pitchFamily="66" charset="0"/>
                <a:cs typeface="Times New Roman" pitchFamily="18" charset="0"/>
              </a:rPr>
              <a:t> z </a:t>
            </a:r>
            <a:r>
              <a:rPr lang="en-US" sz="1600" dirty="0" err="1">
                <a:latin typeface="Comic Sans MS" pitchFamily="66" charset="0"/>
                <a:cs typeface="Times New Roman" pitchFamily="18" charset="0"/>
              </a:rPr>
              <a:t>katódy</a:t>
            </a:r>
            <a:r>
              <a:rPr lang="sk-SK" sz="1600" dirty="0">
                <a:latin typeface="Comic Sans MS" pitchFamily="66" charset="0"/>
              </a:rPr>
              <a:t> 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110038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k-SK"/>
          </a:p>
        </p:txBody>
      </p:sp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1000100" y="4500570"/>
          <a:ext cx="2232025" cy="509588"/>
        </p:xfrm>
        <a:graphic>
          <a:graphicData uri="http://schemas.openxmlformats.org/presentationml/2006/ole">
            <p:oleObj spid="_x0000_s3074" name="Rovnica" r:id="rId3" imgW="927000" imgH="228600" progId="Equation.3">
              <p:embed/>
            </p:oleObj>
          </a:graphicData>
        </a:graphic>
      </p:graphicFrame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611188" y="5734050"/>
            <a:ext cx="216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k-SK" sz="2400"/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4071934" y="3786190"/>
            <a:ext cx="48593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 err="1">
                <a:latin typeface="Comic Sans MS" pitchFamily="66" charset="0"/>
                <a:cs typeface="Times New Roman" pitchFamily="18" charset="0"/>
              </a:rPr>
              <a:t>Townsendovo</a:t>
            </a:r>
            <a:r>
              <a:rPr lang="de-DE"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de-DE" sz="2000" dirty="0" err="1">
                <a:latin typeface="Comic Sans MS" pitchFamily="66" charset="0"/>
                <a:cs typeface="Times New Roman" pitchFamily="18" charset="0"/>
              </a:rPr>
              <a:t>kritérium</a:t>
            </a:r>
            <a:r>
              <a:rPr lang="de-DE"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de-DE" sz="2000" dirty="0" err="1">
                <a:latin typeface="Comic Sans MS" pitchFamily="66" charset="0"/>
                <a:cs typeface="Times New Roman" pitchFamily="18" charset="0"/>
              </a:rPr>
              <a:t>existencie</a:t>
            </a:r>
            <a:r>
              <a:rPr lang="de-DE"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de-DE" sz="2000" dirty="0" err="1">
                <a:latin typeface="Comic Sans MS" pitchFamily="66" charset="0"/>
                <a:cs typeface="Times New Roman" pitchFamily="18" charset="0"/>
              </a:rPr>
              <a:t>výboja</a:t>
            </a:r>
            <a:r>
              <a:rPr lang="de-DE" sz="2000" dirty="0">
                <a:latin typeface="Comic Sans MS" pitchFamily="66" charset="0"/>
                <a:cs typeface="Times New Roman" pitchFamily="18" charset="0"/>
              </a:rPr>
              <a:t> (</a:t>
            </a:r>
            <a:r>
              <a:rPr lang="de-DE" sz="2000" dirty="0" err="1">
                <a:latin typeface="Comic Sans MS" pitchFamily="66" charset="0"/>
                <a:cs typeface="Times New Roman" pitchFamily="18" charset="0"/>
              </a:rPr>
              <a:t>kritérium</a:t>
            </a:r>
            <a:r>
              <a:rPr lang="de-DE"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de-DE" sz="2000" dirty="0" err="1">
                <a:latin typeface="Comic Sans MS" pitchFamily="66" charset="0"/>
                <a:cs typeface="Times New Roman" pitchFamily="18" charset="0"/>
              </a:rPr>
              <a:t>samostatnosti</a:t>
            </a:r>
            <a:r>
              <a:rPr lang="de-DE"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de-DE" sz="2000" dirty="0" err="1">
                <a:latin typeface="Comic Sans MS" pitchFamily="66" charset="0"/>
                <a:cs typeface="Times New Roman" pitchFamily="18" charset="0"/>
              </a:rPr>
              <a:t>výboja</a:t>
            </a:r>
            <a:r>
              <a:rPr lang="de-DE" sz="2000" dirty="0">
                <a:latin typeface="Comic Sans MS" pitchFamily="66" charset="0"/>
                <a:cs typeface="Times New Roman" pitchFamily="18" charset="0"/>
              </a:rPr>
              <a:t>)</a:t>
            </a:r>
            <a:endParaRPr lang="en-US" sz="2000" dirty="0">
              <a:latin typeface="Comic Sans MS" pitchFamily="66" charset="0"/>
              <a:cs typeface="Times New Roman" pitchFamily="18" charset="0"/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483100" y="3333750"/>
          <a:ext cx="177800" cy="190500"/>
        </p:xfrm>
        <a:graphic>
          <a:graphicData uri="http://schemas.openxmlformats.org/presentationml/2006/ole">
            <p:oleObj spid="_x0000_s3075" name="Rovnica" r:id="rId4" imgW="177480" imgH="19044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483100" y="3333750"/>
          <a:ext cx="177800" cy="190500"/>
        </p:xfrm>
        <a:graphic>
          <a:graphicData uri="http://schemas.openxmlformats.org/presentationml/2006/ole">
            <p:oleObj spid="_x0000_s3076" name="Rovnica" r:id="rId5" imgW="17748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rummy\Desktop\Plazma\mikroskop-elekt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4396111" cy="5189561"/>
          </a:xfrm>
          <a:prstGeom prst="rect">
            <a:avLst/>
          </a:prstGeom>
          <a:noFill/>
        </p:spPr>
      </p:pic>
      <p:pic>
        <p:nvPicPr>
          <p:cNvPr id="7171" name="Picture 3" descr="C:\Users\Brummy\Desktop\Plazma\elektron microsc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428736"/>
            <a:ext cx="3741328" cy="5143536"/>
          </a:xfrm>
          <a:prstGeom prst="rect">
            <a:avLst/>
          </a:prstGeom>
          <a:noFill/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000" b="1" dirty="0"/>
              <a:t>E</a:t>
            </a:r>
            <a:r>
              <a:rPr lang="sk-SK" sz="4000" b="1" dirty="0" smtClean="0"/>
              <a:t>lektrónový mikroskop</a:t>
            </a:r>
            <a:r>
              <a:rPr lang="sk-SK" b="1" i="1" dirty="0" smtClean="0"/>
              <a:t/>
            </a:r>
            <a:br>
              <a:rPr lang="sk-SK" b="1" i="1" dirty="0" smtClean="0"/>
            </a:br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828800" y="500042"/>
            <a:ext cx="67056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3600" b="1" dirty="0"/>
              <a:t>Teória elektrónových lavín</a:t>
            </a:r>
            <a:endParaRPr lang="en-GB" sz="3600" b="1" dirty="0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914400" y="38100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k-SK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 flipV="1">
            <a:off x="5486400" y="1524000"/>
            <a:ext cx="33528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dirty="0"/>
              <a:t>prvá teória popisujúca pomery v plynnom el. výboji</a:t>
            </a:r>
            <a:r>
              <a:rPr lang="en-US" sz="2400" dirty="0"/>
              <a:t> </a:t>
            </a:r>
            <a:r>
              <a:rPr lang="sk-SK" sz="2400" dirty="0"/>
              <a:t>– </a:t>
            </a:r>
            <a:r>
              <a:rPr lang="sk-SK" sz="2400" dirty="0" err="1">
                <a:solidFill>
                  <a:srgbClr val="FFFF00"/>
                </a:solidFill>
              </a:rPr>
              <a:t>Townsendova</a:t>
            </a:r>
            <a:r>
              <a:rPr lang="sk-SK" sz="2400" dirty="0">
                <a:solidFill>
                  <a:srgbClr val="FFFF00"/>
                </a:solidFill>
              </a:rPr>
              <a:t> teória lavín</a:t>
            </a:r>
          </a:p>
          <a:p>
            <a:pPr>
              <a:spcBef>
                <a:spcPct val="50000"/>
              </a:spcBef>
            </a:pPr>
            <a:r>
              <a:rPr lang="sk-SK" sz="2400" dirty="0"/>
              <a:t>- nech e opúšťajú katódu v dôsledku </a:t>
            </a:r>
            <a:r>
              <a:rPr lang="sk-SK" sz="2400" dirty="0" err="1">
                <a:solidFill>
                  <a:srgbClr val="FFFF00"/>
                </a:solidFill>
              </a:rPr>
              <a:t>fotoemisie</a:t>
            </a:r>
            <a:r>
              <a:rPr lang="sk-SK" sz="2400" dirty="0">
                <a:solidFill>
                  <a:srgbClr val="FFFF00"/>
                </a:solidFill>
              </a:rPr>
              <a:t> </a:t>
            </a:r>
            <a:endParaRPr lang="en-GB" sz="2400" dirty="0">
              <a:solidFill>
                <a:srgbClr val="FFFF00"/>
              </a:solidFill>
            </a:endParaRPr>
          </a:p>
        </p:txBody>
      </p:sp>
      <p:graphicFrame>
        <p:nvGraphicFramePr>
          <p:cNvPr id="45056" name="Object 0"/>
          <p:cNvGraphicFramePr>
            <a:graphicFrameLocks noChangeAspect="1"/>
          </p:cNvGraphicFramePr>
          <p:nvPr/>
        </p:nvGraphicFramePr>
        <p:xfrm>
          <a:off x="914400" y="1371600"/>
          <a:ext cx="4083050" cy="1892300"/>
        </p:xfrm>
        <a:graphic>
          <a:graphicData uri="http://schemas.openxmlformats.org/presentationml/2006/ole">
            <p:oleObj spid="_x0000_s2050" name="Obrázok" r:id="rId3" imgW="2971800" imgH="1375920" progId="Word.Picture.8">
              <p:embed/>
            </p:oleObj>
          </a:graphicData>
        </a:graphic>
      </p:graphicFrame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785786" y="4643446"/>
            <a:ext cx="762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60000"/>
              </a:spcBef>
            </a:pPr>
            <a:r>
              <a:rPr lang="sk-SK" sz="2400" dirty="0" smtClean="0"/>
              <a:t>každý </a:t>
            </a:r>
            <a:r>
              <a:rPr lang="sk-SK" sz="2400" dirty="0"/>
              <a:t>e pri svojom pohybe k anóde ionizuje neutrálnu časticu plynu, vznikne ďalší e, ktorý je tiež urýchľovaný el. poľom, tieto e tiež nárazom ionizujú, vznikne lavína</a:t>
            </a:r>
            <a:endParaRPr lang="en-GB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371600" y="533400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3600" b="1" dirty="0"/>
              <a:t>Zápalné napätie</a:t>
            </a:r>
            <a:endParaRPr lang="en-GB" sz="3600" b="1" dirty="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600200" y="1219200"/>
            <a:ext cx="7010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>
                <a:latin typeface="Comic Sans MS" pitchFamily="66" charset="0"/>
              </a:rPr>
              <a:t>Koeficienty </a:t>
            </a:r>
            <a:r>
              <a:rPr lang="sk-SK" dirty="0"/>
              <a:t>  </a:t>
            </a:r>
            <a:r>
              <a:rPr lang="cs-CZ" sz="2800" dirty="0">
                <a:solidFill>
                  <a:srgbClr val="FFFF00"/>
                </a:solidFill>
                <a:cs typeface="Times New Roman" pitchFamily="18" charset="0"/>
              </a:rPr>
              <a:t>α</a:t>
            </a:r>
            <a:r>
              <a:rPr lang="sk-SK" dirty="0"/>
              <a:t> </a:t>
            </a:r>
            <a:r>
              <a:rPr lang="sk-SK" dirty="0">
                <a:latin typeface="Comic Sans MS" pitchFamily="66" charset="0"/>
              </a:rPr>
              <a:t> a</a:t>
            </a:r>
            <a:r>
              <a:rPr lang="sk-SK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sk-SK" sz="2800" dirty="0">
                <a:solidFill>
                  <a:srgbClr val="FFFF00"/>
                </a:solidFill>
                <a:cs typeface="Times New Roman" pitchFamily="18" charset="0"/>
              </a:rPr>
              <a:t>γ</a:t>
            </a:r>
            <a:r>
              <a:rPr lang="sk-SK" sz="2000" dirty="0">
                <a:latin typeface="Comic Sans MS" pitchFamily="66" charset="0"/>
              </a:rPr>
              <a:t> závisia od napätia medzi elektródami</a:t>
            </a:r>
          </a:p>
          <a:p>
            <a:pPr>
              <a:spcBef>
                <a:spcPct val="50000"/>
              </a:spcBef>
            </a:pPr>
            <a:r>
              <a:rPr lang="sk-SK" sz="2000" dirty="0">
                <a:latin typeface="Comic Sans MS" pitchFamily="66" charset="0"/>
              </a:rPr>
              <a:t>zápalné napätie </a:t>
            </a:r>
            <a:r>
              <a:rPr lang="sk-SK" sz="2800" dirty="0" err="1">
                <a:solidFill>
                  <a:srgbClr val="FFFF00"/>
                </a:solidFill>
              </a:rPr>
              <a:t>U</a:t>
            </a:r>
            <a:r>
              <a:rPr lang="sk-SK" sz="2800" baseline="-25000" dirty="0" err="1">
                <a:solidFill>
                  <a:srgbClr val="FFFF00"/>
                </a:solidFill>
              </a:rPr>
              <a:t>z</a:t>
            </a:r>
            <a:endParaRPr lang="sk-SK" sz="2800" baseline="-25000" dirty="0">
              <a:solidFill>
                <a:srgbClr val="FFFF00"/>
              </a:solidFill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524000" y="4724400"/>
            <a:ext cx="6096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800" dirty="0">
                <a:solidFill>
                  <a:srgbClr val="FFFF00"/>
                </a:solidFill>
              </a:rPr>
              <a:t>zápalné napätie je funkciou súčinu tlaku plynu a vzdialenosti elektród!</a:t>
            </a:r>
          </a:p>
          <a:p>
            <a:pPr algn="ctr">
              <a:spcBef>
                <a:spcPct val="50000"/>
              </a:spcBef>
            </a:pPr>
            <a:r>
              <a:rPr lang="sk-SK" sz="2800" dirty="0" err="1"/>
              <a:t>Paschenov</a:t>
            </a:r>
            <a:r>
              <a:rPr lang="sk-SK" sz="2800" dirty="0"/>
              <a:t> zákon</a:t>
            </a:r>
            <a:endParaRPr lang="en-GB" sz="2800" dirty="0"/>
          </a:p>
          <a:p>
            <a:pPr>
              <a:spcBef>
                <a:spcPct val="50000"/>
              </a:spcBef>
            </a:pPr>
            <a:endParaRPr lang="en-GB" dirty="0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209800" y="34290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k-SK"/>
          </a:p>
        </p:txBody>
      </p:sp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4554538" y="3395663"/>
          <a:ext cx="74612" cy="141287"/>
        </p:xfrm>
        <a:graphic>
          <a:graphicData uri="http://schemas.openxmlformats.org/presentationml/2006/ole">
            <p:oleObj spid="_x0000_s1026" name="Equation" r:id="rId3" imgW="114120" imgH="215640" progId="Equation.3">
              <p:embed/>
            </p:oleObj>
          </a:graphicData>
        </a:graphic>
      </p:graphicFrame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3743325" y="2947988"/>
          <a:ext cx="2573338" cy="1658937"/>
        </p:xfrm>
        <a:graphic>
          <a:graphicData uri="http://schemas.openxmlformats.org/presentationml/2006/ole">
            <p:oleObj spid="_x0000_s1027" name="Rovnica" r:id="rId4" imgW="1714320" imgH="1104840" progId="Equation.3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57200"/>
            <a:ext cx="6502400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914400" y="3962400"/>
            <a:ext cx="7848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 err="1">
                <a:latin typeface="Comic Sans MS" pitchFamily="66" charset="0"/>
                <a:cs typeface="Times New Roman" pitchFamily="18" charset="0"/>
              </a:rPr>
              <a:t>Paschenova</a:t>
            </a:r>
            <a:r>
              <a:rPr lang="cs-CZ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cs-CZ" dirty="0" err="1">
                <a:latin typeface="Comic Sans MS" pitchFamily="66" charset="0"/>
                <a:cs typeface="Times New Roman" pitchFamily="18" charset="0"/>
              </a:rPr>
              <a:t>krivka</a:t>
            </a:r>
            <a:r>
              <a:rPr lang="cs-CZ" dirty="0">
                <a:latin typeface="Comic Sans MS" pitchFamily="66" charset="0"/>
                <a:cs typeface="Times New Roman" pitchFamily="18" charset="0"/>
              </a:rPr>
              <a:t> je </a:t>
            </a:r>
            <a:r>
              <a:rPr lang="cs-CZ" dirty="0" err="1">
                <a:latin typeface="Comic Sans MS" pitchFamily="66" charset="0"/>
                <a:cs typeface="Times New Roman" pitchFamily="18" charset="0"/>
              </a:rPr>
              <a:t>experimentálne</a:t>
            </a:r>
            <a:r>
              <a:rPr lang="cs-CZ" dirty="0">
                <a:latin typeface="Comic Sans MS" pitchFamily="66" charset="0"/>
                <a:cs typeface="Times New Roman" pitchFamily="18" charset="0"/>
              </a:rPr>
              <a:t> určená </a:t>
            </a:r>
            <a:r>
              <a:rPr lang="cs-CZ" dirty="0" err="1">
                <a:latin typeface="Comic Sans MS" pitchFamily="66" charset="0"/>
                <a:cs typeface="Times New Roman" pitchFamily="18" charset="0"/>
              </a:rPr>
              <a:t>závislosť</a:t>
            </a:r>
            <a:r>
              <a:rPr lang="cs-CZ" dirty="0">
                <a:latin typeface="Comic Sans MS" pitchFamily="66" charset="0"/>
                <a:cs typeface="Times New Roman" pitchFamily="18" charset="0"/>
              </a:rPr>
              <a:t> zápalného </a:t>
            </a:r>
            <a:r>
              <a:rPr lang="cs-CZ" dirty="0" err="1">
                <a:latin typeface="Comic Sans MS" pitchFamily="66" charset="0"/>
                <a:cs typeface="Times New Roman" pitchFamily="18" charset="0"/>
              </a:rPr>
              <a:t>napatia</a:t>
            </a:r>
            <a:r>
              <a:rPr lang="cs-CZ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cs-CZ" i="1" dirty="0" err="1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U</a:t>
            </a:r>
            <a:r>
              <a:rPr lang="cs-CZ" i="1" baseline="-25000" dirty="0" err="1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z</a:t>
            </a:r>
            <a:r>
              <a:rPr lang="cs-CZ" i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cs-CZ" dirty="0">
                <a:latin typeface="Comic Sans MS" pitchFamily="66" charset="0"/>
              </a:rPr>
              <a:t>od</a:t>
            </a:r>
            <a:r>
              <a:rPr lang="cs-CZ" dirty="0">
                <a:latin typeface="Comic Sans MS" pitchFamily="66" charset="0"/>
                <a:cs typeface="Times New Roman" pitchFamily="18" charset="0"/>
              </a:rPr>
              <a:t> tlaku plynu </a:t>
            </a:r>
            <a:r>
              <a:rPr lang="cs-CZ" i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p</a:t>
            </a:r>
            <a:r>
              <a:rPr lang="cs-CZ" i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cs-CZ" dirty="0">
                <a:latin typeface="Comic Sans MS" pitchFamily="66" charset="0"/>
                <a:cs typeface="Times New Roman" pitchFamily="18" charset="0"/>
              </a:rPr>
              <a:t>a </a:t>
            </a:r>
            <a:r>
              <a:rPr lang="cs-CZ" dirty="0" err="1">
                <a:latin typeface="Comic Sans MS" pitchFamily="66" charset="0"/>
                <a:cs typeface="Times New Roman" pitchFamily="18" charset="0"/>
              </a:rPr>
              <a:t>vzdialenosti</a:t>
            </a:r>
            <a:r>
              <a:rPr lang="cs-CZ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cs-CZ" dirty="0" err="1">
                <a:latin typeface="Comic Sans MS" pitchFamily="66" charset="0"/>
                <a:cs typeface="Times New Roman" pitchFamily="18" charset="0"/>
              </a:rPr>
              <a:t>elektród</a:t>
            </a:r>
            <a:r>
              <a:rPr lang="cs-CZ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cs-CZ" i="1" dirty="0" err="1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d</a:t>
            </a:r>
            <a:r>
              <a:rPr lang="cs-CZ" dirty="0">
                <a:latin typeface="Comic Sans MS" pitchFamily="66" charset="0"/>
                <a:cs typeface="Times New Roman" pitchFamily="18" charset="0"/>
              </a:rPr>
              <a:t>. </a:t>
            </a:r>
            <a:r>
              <a:rPr lang="cs-CZ" dirty="0" err="1">
                <a:latin typeface="Comic Sans MS" pitchFamily="66" charset="0"/>
                <a:cs typeface="Times New Roman" pitchFamily="18" charset="0"/>
              </a:rPr>
              <a:t>Pri</a:t>
            </a:r>
            <a:r>
              <a:rPr lang="cs-CZ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cs-CZ" dirty="0" err="1">
                <a:latin typeface="Comic Sans MS" pitchFamily="66" charset="0"/>
                <a:cs typeface="Times New Roman" pitchFamily="18" charset="0"/>
              </a:rPr>
              <a:t>atmosférickom</a:t>
            </a:r>
            <a:r>
              <a:rPr lang="cs-CZ" dirty="0">
                <a:latin typeface="Comic Sans MS" pitchFamily="66" charset="0"/>
                <a:cs typeface="Times New Roman" pitchFamily="18" charset="0"/>
              </a:rPr>
              <a:t> tlaku a </a:t>
            </a:r>
            <a:r>
              <a:rPr lang="cs-CZ" dirty="0" err="1">
                <a:latin typeface="Comic Sans MS" pitchFamily="66" charset="0"/>
                <a:cs typeface="Times New Roman" pitchFamily="18" charset="0"/>
              </a:rPr>
              <a:t>vzdialenosti</a:t>
            </a:r>
            <a:r>
              <a:rPr lang="cs-CZ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cs-CZ" i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d </a:t>
            </a:r>
            <a:r>
              <a:rPr lang="cs-CZ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= 1mm</a:t>
            </a:r>
            <a:r>
              <a:rPr lang="cs-CZ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cs-CZ" dirty="0">
                <a:latin typeface="Comic Sans MS" pitchFamily="66" charset="0"/>
                <a:cs typeface="Times New Roman" pitchFamily="18" charset="0"/>
              </a:rPr>
              <a:t>je </a:t>
            </a:r>
            <a:r>
              <a:rPr lang="cs-CZ" dirty="0" err="1">
                <a:latin typeface="Comic Sans MS" pitchFamily="66" charset="0"/>
                <a:cs typeface="Times New Roman" pitchFamily="18" charset="0"/>
              </a:rPr>
              <a:t>prierazné</a:t>
            </a:r>
            <a:r>
              <a:rPr lang="cs-CZ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cs-CZ" dirty="0" err="1">
                <a:latin typeface="Comic Sans MS" pitchFamily="66" charset="0"/>
                <a:cs typeface="Times New Roman" pitchFamily="18" charset="0"/>
              </a:rPr>
              <a:t>nap</a:t>
            </a:r>
            <a:r>
              <a:rPr lang="cs-CZ" dirty="0" err="1">
                <a:latin typeface="Comic Sans MS" pitchFamily="66" charset="0"/>
              </a:rPr>
              <a:t>ä</a:t>
            </a:r>
            <a:r>
              <a:rPr lang="cs-CZ" dirty="0" err="1">
                <a:latin typeface="Comic Sans MS" pitchFamily="66" charset="0"/>
                <a:cs typeface="Times New Roman" pitchFamily="18" charset="0"/>
              </a:rPr>
              <a:t>tie</a:t>
            </a:r>
            <a:r>
              <a:rPr lang="cs-CZ" dirty="0">
                <a:latin typeface="Comic Sans MS" pitchFamily="66" charset="0"/>
                <a:cs typeface="Times New Roman" pitchFamily="18" charset="0"/>
              </a:rPr>
              <a:t> ve vzduchu asi </a:t>
            </a:r>
            <a:r>
              <a:rPr lang="cs-CZ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1 </a:t>
            </a:r>
            <a:r>
              <a:rPr lang="cs-CZ" dirty="0" err="1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kV</a:t>
            </a:r>
            <a:r>
              <a:rPr lang="cs-CZ" dirty="0">
                <a:latin typeface="Comic Sans MS" pitchFamily="66" charset="0"/>
                <a:cs typeface="Times New Roman" pitchFamily="18" charset="0"/>
              </a:rPr>
              <a:t>. Nejmenší </a:t>
            </a:r>
            <a:r>
              <a:rPr lang="cs-CZ" dirty="0" err="1">
                <a:latin typeface="Comic Sans MS" pitchFamily="66" charset="0"/>
                <a:cs typeface="Times New Roman" pitchFamily="18" charset="0"/>
              </a:rPr>
              <a:t>prierazné</a:t>
            </a:r>
            <a:r>
              <a:rPr lang="cs-CZ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cs-CZ" dirty="0" err="1">
                <a:latin typeface="Comic Sans MS" pitchFamily="66" charset="0"/>
                <a:cs typeface="Times New Roman" pitchFamily="18" charset="0"/>
              </a:rPr>
              <a:t>napatie</a:t>
            </a:r>
            <a:r>
              <a:rPr lang="cs-CZ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cs-CZ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300 V </a:t>
            </a:r>
            <a:r>
              <a:rPr lang="cs-CZ" dirty="0" err="1">
                <a:latin typeface="Comic Sans MS" pitchFamily="66" charset="0"/>
                <a:cs typeface="Times New Roman" pitchFamily="18" charset="0"/>
              </a:rPr>
              <a:t>odpovedá</a:t>
            </a:r>
            <a:r>
              <a:rPr lang="cs-CZ" dirty="0">
                <a:latin typeface="Comic Sans MS" pitchFamily="66" charset="0"/>
                <a:cs typeface="Times New Roman" pitchFamily="18" charset="0"/>
              </a:rPr>
              <a:t> tlaku</a:t>
            </a:r>
            <a:r>
              <a:rPr lang="cs-CZ" dirty="0">
                <a:latin typeface="Comic Sans MS" pitchFamily="66" charset="0"/>
              </a:rPr>
              <a:t> </a:t>
            </a:r>
            <a:r>
              <a:rPr lang="cs-CZ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1 torr</a:t>
            </a:r>
            <a:r>
              <a:rPr lang="cs-CZ" dirty="0">
                <a:latin typeface="Comic Sans MS" pitchFamily="66" charset="0"/>
                <a:cs typeface="Times New Roman" pitchFamily="18" charset="0"/>
              </a:rPr>
              <a:t>u</a:t>
            </a:r>
            <a:r>
              <a:rPr lang="cs-CZ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cs-CZ" dirty="0">
                <a:latin typeface="Comic Sans MS" pitchFamily="66" charset="0"/>
                <a:cs typeface="Times New Roman" pitchFamily="18" charset="0"/>
              </a:rPr>
              <a:t>a </a:t>
            </a:r>
            <a:r>
              <a:rPr lang="cs-CZ" dirty="0" err="1">
                <a:latin typeface="Comic Sans MS" pitchFamily="66" charset="0"/>
                <a:cs typeface="Times New Roman" pitchFamily="18" charset="0"/>
              </a:rPr>
              <a:t>vzd</a:t>
            </a:r>
            <a:r>
              <a:rPr lang="cs-CZ" dirty="0" err="1">
                <a:latin typeface="Comic Sans MS" pitchFamily="66" charset="0"/>
              </a:rPr>
              <a:t>ia</a:t>
            </a:r>
            <a:r>
              <a:rPr lang="cs-CZ" dirty="0" err="1">
                <a:latin typeface="Comic Sans MS" pitchFamily="66" charset="0"/>
                <a:cs typeface="Times New Roman" pitchFamily="18" charset="0"/>
              </a:rPr>
              <a:t>lenosti</a:t>
            </a:r>
            <a:r>
              <a:rPr lang="cs-CZ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cs-CZ" dirty="0" err="1">
                <a:latin typeface="Comic Sans MS" pitchFamily="66" charset="0"/>
                <a:cs typeface="Times New Roman" pitchFamily="18" charset="0"/>
              </a:rPr>
              <a:t>elektr</a:t>
            </a:r>
            <a:r>
              <a:rPr lang="cs-CZ" dirty="0" err="1">
                <a:latin typeface="Comic Sans MS" pitchFamily="66" charset="0"/>
              </a:rPr>
              <a:t>ó</a:t>
            </a:r>
            <a:r>
              <a:rPr lang="cs-CZ" dirty="0" err="1">
                <a:latin typeface="Comic Sans MS" pitchFamily="66" charset="0"/>
                <a:cs typeface="Times New Roman" pitchFamily="18" charset="0"/>
              </a:rPr>
              <a:t>d</a:t>
            </a:r>
            <a:r>
              <a:rPr lang="cs-CZ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cs-CZ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1 cm</a:t>
            </a:r>
            <a:r>
              <a:rPr lang="cs-CZ" dirty="0">
                <a:latin typeface="Comic Sans MS" pitchFamily="66" charset="0"/>
                <a:cs typeface="Times New Roman" pitchFamily="18" charset="0"/>
              </a:rPr>
              <a:t>.  </a:t>
            </a: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285852" y="571480"/>
            <a:ext cx="67056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3600" b="1" dirty="0"/>
              <a:t>Rozdelenie</a:t>
            </a:r>
            <a:r>
              <a:rPr lang="sk-SK" sz="2800" b="1" dirty="0"/>
              <a:t> </a:t>
            </a:r>
            <a:r>
              <a:rPr lang="sk-SK" sz="3600" b="1" dirty="0"/>
              <a:t>výbojov</a:t>
            </a:r>
            <a:endParaRPr lang="en-GB" sz="3600" b="1" dirty="0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57224" y="1500174"/>
            <a:ext cx="78486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76250" lvl="1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sk-SK" sz="2400" i="1" dirty="0">
                <a:solidFill>
                  <a:srgbClr val="FFFF00"/>
                </a:solidFill>
              </a:rPr>
              <a:t> </a:t>
            </a:r>
            <a:r>
              <a:rPr lang="sk-SK" sz="2400" b="1" i="1" dirty="0">
                <a:solidFill>
                  <a:srgbClr val="FFFF00"/>
                </a:solidFill>
              </a:rPr>
              <a:t>podľa doby trvania : </a:t>
            </a:r>
            <a:r>
              <a:rPr lang="sk-SK" sz="2400" i="1" dirty="0"/>
              <a:t>	prechodné </a:t>
            </a:r>
            <a:r>
              <a:rPr lang="sk-SK" sz="2800" i="1" dirty="0"/>
              <a:t>(napr. iskra)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sk-SK" sz="2400" i="1" dirty="0"/>
              <a:t>				ustálené </a:t>
            </a:r>
            <a:r>
              <a:rPr lang="sk-SK" sz="2800" i="1" dirty="0"/>
              <a:t>(napr. tlecí výboj)</a:t>
            </a:r>
          </a:p>
          <a:p>
            <a:pPr marL="190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sk-SK" sz="2400" i="1" dirty="0" smtClean="0">
                <a:solidFill>
                  <a:srgbClr val="FFFF00"/>
                </a:solidFill>
              </a:rPr>
              <a:t>   podľa </a:t>
            </a:r>
            <a:r>
              <a:rPr lang="sk-SK" sz="2400" i="1" dirty="0">
                <a:solidFill>
                  <a:srgbClr val="FFFF00"/>
                </a:solidFill>
              </a:rPr>
              <a:t>toho, či je potrebné k tvorbe nabitých častíc </a:t>
            </a:r>
            <a:r>
              <a:rPr lang="sk-SK" sz="2400" i="1" dirty="0" smtClean="0">
                <a:solidFill>
                  <a:srgbClr val="FFFF00"/>
                </a:solidFill>
              </a:rPr>
              <a:t>       vonkajšie </a:t>
            </a:r>
            <a:r>
              <a:rPr lang="sk-SK" sz="2400" i="1" dirty="0">
                <a:solidFill>
                  <a:srgbClr val="FFFF00"/>
                </a:solidFill>
              </a:rPr>
              <a:t>činidlo </a:t>
            </a:r>
            <a:r>
              <a:rPr lang="sk-SK" sz="2800" i="1" dirty="0"/>
              <a:t>(tzv. ionizačné činidlo, napr. UV žiarenie, prúd e z katódy, </a:t>
            </a:r>
            <a:r>
              <a:rPr lang="sk-SK" sz="2800" i="1" dirty="0" smtClean="0"/>
              <a:t>rtg. </a:t>
            </a:r>
            <a:r>
              <a:rPr lang="sk-SK" sz="2800" i="1" dirty="0"/>
              <a:t>žiarenie</a:t>
            </a:r>
            <a:r>
              <a:rPr lang="sk-SK" sz="2400" i="1" dirty="0"/>
              <a:t>):</a:t>
            </a:r>
          </a:p>
          <a:p>
            <a:pPr marL="476250" lvl="1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sk-SK" sz="2400" b="1" i="1" dirty="0">
                <a:solidFill>
                  <a:srgbClr val="FFFF00"/>
                </a:solidFill>
              </a:rPr>
              <a:t>nesamostatné</a:t>
            </a:r>
          </a:p>
          <a:p>
            <a:pPr marL="476250" lvl="1" indent="-285750">
              <a:buFont typeface="Wingdings" pitchFamily="2" charset="2"/>
              <a:buChar char="v"/>
            </a:pPr>
            <a:r>
              <a:rPr lang="sk-SK" sz="2400" b="1" i="1" dirty="0">
                <a:solidFill>
                  <a:srgbClr val="FFFF00"/>
                </a:solidFill>
              </a:rPr>
              <a:t>samostatné  :  </a:t>
            </a:r>
            <a:r>
              <a:rPr lang="sk-SK" sz="2400" i="1" dirty="0"/>
              <a:t>	tlecí výboj</a:t>
            </a:r>
          </a:p>
          <a:p>
            <a:pPr>
              <a:buFont typeface="Wingdings" pitchFamily="2" charset="2"/>
              <a:buNone/>
            </a:pPr>
            <a:r>
              <a:rPr lang="sk-SK" sz="2400" i="1" dirty="0"/>
              <a:t>			oblúkový výboj</a:t>
            </a:r>
          </a:p>
          <a:p>
            <a:pPr>
              <a:buFont typeface="Wingdings" pitchFamily="2" charset="2"/>
              <a:buNone/>
            </a:pPr>
            <a:r>
              <a:rPr lang="sk-SK" sz="2400" i="1" dirty="0"/>
              <a:t>			iskrový výboj</a:t>
            </a:r>
          </a:p>
          <a:p>
            <a:pPr>
              <a:buFont typeface="Wingdings" pitchFamily="2" charset="2"/>
              <a:buNone/>
            </a:pPr>
            <a:r>
              <a:rPr lang="sk-SK" sz="2400" i="1" dirty="0"/>
              <a:t>			korónový výboj</a:t>
            </a:r>
          </a:p>
          <a:p>
            <a:pPr>
              <a:buFont typeface="Wingdings" pitchFamily="2" charset="2"/>
              <a:buNone/>
            </a:pPr>
            <a:r>
              <a:rPr lang="sk-SK" sz="2400" i="1" dirty="0"/>
              <a:t>			vysokofrekvenčný výboj</a:t>
            </a:r>
            <a:endParaRPr lang="en-GB" sz="24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845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3600" b="1" dirty="0"/>
              <a:t>Vznik iskrového a oblúkového výboja</a:t>
            </a:r>
            <a:endParaRPr lang="en-GB" sz="3600" b="1" dirty="0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685800" y="1219200"/>
            <a:ext cx="8001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 dirty="0" smtClean="0"/>
              <a:t> </a:t>
            </a:r>
            <a:r>
              <a:rPr lang="cs-CZ" sz="2000" b="1" dirty="0">
                <a:latin typeface="Comic Sans MS" pitchFamily="66" charset="0"/>
                <a:cs typeface="Times New Roman" pitchFamily="18" charset="0"/>
              </a:rPr>
              <a:t>Vznik kritického </a:t>
            </a:r>
            <a:r>
              <a:rPr lang="cs-CZ" sz="2000" b="1" dirty="0" err="1">
                <a:latin typeface="Comic Sans MS" pitchFamily="66" charset="0"/>
                <a:cs typeface="Times New Roman" pitchFamily="18" charset="0"/>
              </a:rPr>
              <a:t>náboj</a:t>
            </a:r>
            <a:r>
              <a:rPr lang="cs-CZ" sz="2000" b="1" dirty="0" err="1">
                <a:latin typeface="Comic Sans MS" pitchFamily="66" charset="0"/>
              </a:rPr>
              <a:t>a</a:t>
            </a:r>
            <a:r>
              <a:rPr lang="cs-CZ" sz="20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cs-CZ" sz="2000" b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10</a:t>
            </a:r>
            <a:r>
              <a:rPr lang="cs-CZ" sz="2000" b="1" baseline="30000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8</a:t>
            </a:r>
            <a:r>
              <a:rPr lang="cs-CZ" sz="2000" b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cs-CZ" sz="2000" b="1" dirty="0" err="1">
                <a:solidFill>
                  <a:srgbClr val="FFFF00"/>
                </a:solidFill>
                <a:latin typeface="Comic Sans MS" pitchFamily="66" charset="0"/>
              </a:rPr>
              <a:t>iónov</a:t>
            </a:r>
            <a:r>
              <a:rPr lang="cs-CZ" sz="20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cs-CZ" sz="2000" b="1" dirty="0">
                <a:latin typeface="Comic Sans MS" pitchFamily="66" charset="0"/>
                <a:cs typeface="Times New Roman" pitchFamily="18" charset="0"/>
              </a:rPr>
              <a:t>v čele </a:t>
            </a:r>
            <a:r>
              <a:rPr lang="cs-CZ" sz="2000" b="1" dirty="0" err="1">
                <a:latin typeface="Comic Sans MS" pitchFamily="66" charset="0"/>
                <a:cs typeface="Times New Roman" pitchFamily="18" charset="0"/>
              </a:rPr>
              <a:t>elektrónové</a:t>
            </a:r>
            <a:r>
              <a:rPr lang="cs-CZ" sz="20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cs-CZ" sz="2000" b="1" dirty="0" err="1">
                <a:latin typeface="Comic Sans MS" pitchFamily="66" charset="0"/>
                <a:cs typeface="Times New Roman" pitchFamily="18" charset="0"/>
              </a:rPr>
              <a:t>lav</a:t>
            </a:r>
            <a:r>
              <a:rPr lang="cs-CZ" sz="2000" b="1" dirty="0" err="1">
                <a:latin typeface="Comic Sans MS" pitchFamily="66" charset="0"/>
              </a:rPr>
              <a:t>í</a:t>
            </a:r>
            <a:r>
              <a:rPr lang="cs-CZ" sz="2000" b="1" dirty="0" err="1">
                <a:latin typeface="Comic Sans MS" pitchFamily="66" charset="0"/>
                <a:cs typeface="Times New Roman" pitchFamily="18" charset="0"/>
              </a:rPr>
              <a:t>ny</a:t>
            </a:r>
            <a:r>
              <a:rPr lang="cs-CZ" sz="2000" b="1" dirty="0">
                <a:latin typeface="Comic Sans MS" pitchFamily="66" charset="0"/>
                <a:cs typeface="Times New Roman" pitchFamily="18" charset="0"/>
              </a:rPr>
              <a:t> (</a:t>
            </a:r>
            <a:r>
              <a:rPr lang="cs-CZ" sz="2000" b="1" dirty="0" err="1">
                <a:latin typeface="Comic Sans MS" pitchFamily="66" charset="0"/>
              </a:rPr>
              <a:t>alebo</a:t>
            </a:r>
            <a:r>
              <a:rPr lang="cs-CZ" sz="2000" b="1" dirty="0">
                <a:latin typeface="Comic Sans MS" pitchFamily="66" charset="0"/>
              </a:rPr>
              <a:t> </a:t>
            </a:r>
            <a:r>
              <a:rPr lang="cs-CZ" sz="2000" b="1" dirty="0" err="1">
                <a:latin typeface="Comic Sans MS" pitchFamily="66" charset="0"/>
                <a:cs typeface="Times New Roman" pitchFamily="18" charset="0"/>
              </a:rPr>
              <a:t>superpozic</a:t>
            </a:r>
            <a:r>
              <a:rPr lang="cs-CZ" sz="2000" b="1" dirty="0" err="1">
                <a:latin typeface="Comic Sans MS" pitchFamily="66" charset="0"/>
              </a:rPr>
              <a:t>iou</a:t>
            </a:r>
            <a:r>
              <a:rPr lang="cs-CZ" sz="2000" b="1" dirty="0">
                <a:latin typeface="Comic Sans MS" pitchFamily="66" charset="0"/>
                <a:cs typeface="Times New Roman" pitchFamily="18" charset="0"/>
              </a:rPr>
              <a:t> náboje </a:t>
            </a:r>
            <a:r>
              <a:rPr lang="cs-CZ" sz="2000" b="1" dirty="0" err="1">
                <a:latin typeface="Comic Sans MS" pitchFamily="66" charset="0"/>
              </a:rPr>
              <a:t>niekoľkých</a:t>
            </a:r>
            <a:r>
              <a:rPr lang="cs-CZ" sz="2000" b="1" dirty="0">
                <a:latin typeface="Comic Sans MS" pitchFamily="66" charset="0"/>
              </a:rPr>
              <a:t> </a:t>
            </a:r>
            <a:r>
              <a:rPr lang="cs-CZ" sz="2000" b="1" dirty="0" err="1">
                <a:latin typeface="Comic Sans MS" pitchFamily="66" charset="0"/>
              </a:rPr>
              <a:t>lavín</a:t>
            </a:r>
            <a:r>
              <a:rPr lang="cs-CZ" sz="2000" b="1" dirty="0">
                <a:latin typeface="Comic Sans MS" pitchFamily="66" charset="0"/>
                <a:cs typeface="Times New Roman" pitchFamily="18" charset="0"/>
              </a:rPr>
              <a:t>) → vznik </a:t>
            </a:r>
            <a:r>
              <a:rPr lang="cs-CZ" sz="2000" b="1" dirty="0">
                <a:latin typeface="Comic Sans MS" pitchFamily="66" charset="0"/>
              </a:rPr>
              <a:t>plazmy</a:t>
            </a:r>
            <a:r>
              <a:rPr lang="cs-CZ" sz="2000" b="1" dirty="0">
                <a:latin typeface="Comic Sans MS" pitchFamily="66" charset="0"/>
                <a:cs typeface="Times New Roman" pitchFamily="18" charset="0"/>
              </a:rPr>
              <a:t> → </a:t>
            </a:r>
            <a:r>
              <a:rPr lang="cs-CZ" sz="2000" b="1" dirty="0" err="1">
                <a:latin typeface="Comic Sans MS" pitchFamily="66" charset="0"/>
              </a:rPr>
              <a:t>miestne</a:t>
            </a:r>
            <a:r>
              <a:rPr lang="cs-CZ" sz="2000" b="1" dirty="0">
                <a:latin typeface="Comic Sans MS" pitchFamily="66" charset="0"/>
              </a:rPr>
              <a:t> </a:t>
            </a:r>
            <a:r>
              <a:rPr lang="cs-CZ" sz="2000" b="1" dirty="0" err="1">
                <a:latin typeface="Comic Sans MS" pitchFamily="66" charset="0"/>
              </a:rPr>
              <a:t>zosilenie</a:t>
            </a:r>
            <a:r>
              <a:rPr lang="cs-CZ" sz="2000" b="1" dirty="0">
                <a:latin typeface="Comic Sans MS" pitchFamily="66" charset="0"/>
                <a:cs typeface="Times New Roman" pitchFamily="18" charset="0"/>
              </a:rPr>
              <a:t> pole</a:t>
            </a:r>
            <a:r>
              <a:rPr lang="cs-CZ" b="1" dirty="0">
                <a:latin typeface="Comic Sans MS" pitchFamily="66" charset="0"/>
                <a:cs typeface="Times New Roman" pitchFamily="18" charset="0"/>
              </a:rPr>
              <a:t> </a:t>
            </a:r>
            <a:endParaRPr lang="en-GB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371600" y="2667000"/>
            <a:ext cx="6172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438400"/>
            <a:ext cx="25241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762000" y="533400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 dirty="0">
                <a:cs typeface="Times New Roman" pitchFamily="18" charset="0"/>
              </a:rPr>
              <a:t> </a:t>
            </a:r>
            <a:r>
              <a:rPr lang="cs-CZ" sz="2000" b="1" dirty="0"/>
              <a:t>     </a:t>
            </a:r>
            <a:r>
              <a:rPr lang="cs-CZ" sz="2000" b="1" dirty="0" err="1" smtClean="0">
                <a:latin typeface="Comic Sans MS" pitchFamily="66" charset="0"/>
              </a:rPr>
              <a:t>Naštartovanie</a:t>
            </a:r>
            <a:r>
              <a:rPr lang="cs-CZ" sz="2000" b="1" dirty="0" smtClean="0">
                <a:latin typeface="Comic Sans MS" pitchFamily="66" charset="0"/>
              </a:rPr>
              <a:t> </a:t>
            </a:r>
            <a:r>
              <a:rPr lang="cs-CZ" sz="2000" b="1" dirty="0" err="1">
                <a:latin typeface="Comic Sans MS" pitchFamily="66" charset="0"/>
              </a:rPr>
              <a:t>šírenia</a:t>
            </a:r>
            <a:r>
              <a:rPr lang="cs-CZ" sz="2000" b="1" dirty="0">
                <a:latin typeface="Comic Sans MS" pitchFamily="66" charset="0"/>
              </a:rPr>
              <a:t> kladného, </a:t>
            </a:r>
            <a:r>
              <a:rPr lang="cs-CZ" sz="2000" b="1" dirty="0" err="1">
                <a:latin typeface="Comic Sans MS" pitchFamily="66" charset="0"/>
              </a:rPr>
              <a:t>prípadne</a:t>
            </a:r>
            <a:r>
              <a:rPr lang="cs-CZ" sz="2000" b="1" dirty="0">
                <a:latin typeface="Comic Sans MS" pitchFamily="66" charset="0"/>
              </a:rPr>
              <a:t> i záporného </a:t>
            </a:r>
            <a:r>
              <a:rPr lang="cs-CZ" sz="2000" b="1" dirty="0" err="1">
                <a:latin typeface="Comic Sans MS" pitchFamily="66" charset="0"/>
              </a:rPr>
              <a:t>streameru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76400"/>
            <a:ext cx="52578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500034" y="21429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 dirty="0"/>
              <a:t> </a:t>
            </a:r>
            <a:r>
              <a:rPr lang="cs-CZ" sz="2000" b="1" dirty="0" smtClean="0"/>
              <a:t> </a:t>
            </a:r>
            <a:r>
              <a:rPr lang="cs-CZ" sz="2000" b="1" dirty="0" err="1">
                <a:latin typeface="Comic Sans MS" pitchFamily="66" charset="0"/>
              </a:rPr>
              <a:t>Pri</a:t>
            </a:r>
            <a:r>
              <a:rPr lang="cs-CZ" sz="2000" b="1" dirty="0">
                <a:latin typeface="Comic Sans MS" pitchFamily="66" charset="0"/>
              </a:rPr>
              <a:t> kontakte kladného </a:t>
            </a:r>
            <a:r>
              <a:rPr lang="cs-CZ" sz="2000" b="1" dirty="0" err="1">
                <a:latin typeface="Comic Sans MS" pitchFamily="66" charset="0"/>
              </a:rPr>
              <a:t>streameru</a:t>
            </a:r>
            <a:r>
              <a:rPr lang="cs-CZ" sz="2000" b="1" dirty="0">
                <a:latin typeface="Comic Sans MS" pitchFamily="66" charset="0"/>
              </a:rPr>
              <a:t> s </a:t>
            </a:r>
            <a:r>
              <a:rPr lang="cs-CZ" sz="2000" b="1" dirty="0" err="1">
                <a:latin typeface="Comic Sans MS" pitchFamily="66" charset="0"/>
              </a:rPr>
              <a:t>katódou</a:t>
            </a:r>
            <a:r>
              <a:rPr lang="cs-CZ" sz="2000" b="1" dirty="0">
                <a:latin typeface="Comic Sans MS" pitchFamily="66" charset="0"/>
              </a:rPr>
              <a:t> vzniká </a:t>
            </a:r>
            <a:r>
              <a:rPr lang="cs-CZ" sz="2000" b="1" dirty="0" err="1">
                <a:latin typeface="Comic Sans MS" pitchFamily="66" charset="0"/>
              </a:rPr>
              <a:t>filamentárny</a:t>
            </a:r>
            <a:r>
              <a:rPr lang="cs-CZ" sz="2000" b="1" dirty="0">
                <a:latin typeface="Comic Sans MS" pitchFamily="66" charset="0"/>
              </a:rPr>
              <a:t> tlecí výboj</a:t>
            </a:r>
            <a:r>
              <a:rPr lang="cs-CZ" sz="2000" b="1" dirty="0">
                <a:cs typeface="Times New Roman" pitchFamily="18" charset="0"/>
              </a:rPr>
              <a:t>  </a:t>
            </a:r>
            <a:endParaRPr lang="en-GB" sz="2000" dirty="0"/>
          </a:p>
        </p:txBody>
      </p:sp>
      <p:pic>
        <p:nvPicPr>
          <p:cNvPr id="70659" name="Picture 3" descr="60000volt_corona_disch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071546"/>
            <a:ext cx="2643206" cy="214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785786" y="3286124"/>
            <a:ext cx="731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 dirty="0" smtClean="0"/>
              <a:t> </a:t>
            </a:r>
            <a:r>
              <a:rPr lang="cs-CZ" b="1" dirty="0" err="1" smtClean="0">
                <a:latin typeface="Comic Sans MS" pitchFamily="66" charset="0"/>
              </a:rPr>
              <a:t>Prehriatím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>
                <a:latin typeface="Comic Sans MS" pitchFamily="66" charset="0"/>
              </a:rPr>
              <a:t>kanálu </a:t>
            </a:r>
            <a:r>
              <a:rPr lang="cs-CZ" b="1" dirty="0" err="1">
                <a:latin typeface="Comic Sans MS" pitchFamily="66" charset="0"/>
              </a:rPr>
              <a:t>tlecieho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výboja</a:t>
            </a:r>
            <a:r>
              <a:rPr lang="cs-CZ" b="1" dirty="0">
                <a:latin typeface="Comic Sans MS" pitchFamily="66" charset="0"/>
              </a:rPr>
              <a:t> a </a:t>
            </a:r>
            <a:r>
              <a:rPr lang="cs-CZ" b="1" dirty="0" err="1">
                <a:latin typeface="Comic Sans MS" pitchFamily="66" charset="0"/>
              </a:rPr>
              <a:t>katódovej</a:t>
            </a:r>
            <a:r>
              <a:rPr lang="cs-CZ" b="1" dirty="0">
                <a:latin typeface="Comic Sans MS" pitchFamily="66" charset="0"/>
              </a:rPr>
              <a:t> vrstvy (</a:t>
            </a:r>
            <a:r>
              <a:rPr lang="cs-CZ" b="1" dirty="0" err="1">
                <a:latin typeface="Comic Sans MS" pitchFamily="66" charset="0"/>
              </a:rPr>
              <a:t>škvrny</a:t>
            </a:r>
            <a:r>
              <a:rPr lang="cs-CZ" b="1" dirty="0">
                <a:latin typeface="Comic Sans MS" pitchFamily="66" charset="0"/>
              </a:rPr>
              <a:t>) vzniká </a:t>
            </a:r>
            <a:r>
              <a:rPr lang="cs-CZ" b="1" dirty="0" err="1">
                <a:latin typeface="Comic Sans MS" pitchFamily="66" charset="0"/>
              </a:rPr>
              <a:t>iskra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alebo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oblúkový</a:t>
            </a:r>
            <a:r>
              <a:rPr lang="cs-CZ" b="1" dirty="0">
                <a:latin typeface="Comic Sans MS" pitchFamily="66" charset="0"/>
              </a:rPr>
              <a:t> výboj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000504"/>
            <a:ext cx="5929354" cy="260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414</Words>
  <Application>Microsoft Office PowerPoint</Application>
  <PresentationFormat>Prezentácia na obrazovke (4:3)</PresentationFormat>
  <Paragraphs>72</Paragraphs>
  <Slides>20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snímok</vt:lpstr>
      </vt:variant>
      <vt:variant>
        <vt:i4>20</vt:i4>
      </vt:variant>
    </vt:vector>
  </HeadingPairs>
  <TitlesOfParts>
    <vt:vector size="25" baseType="lpstr">
      <vt:lpstr>Motív Office</vt:lpstr>
      <vt:lpstr>Microsoft Equation 3.0</vt:lpstr>
      <vt:lpstr>Obrázok</vt:lpstr>
      <vt:lpstr>Equation</vt:lpstr>
      <vt:lpstr>Rovnica</vt:lpstr>
      <vt:lpstr>Elektrické výboje na generáciu plazmy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Barierový výboj</vt:lpstr>
      <vt:lpstr>Snímka 13</vt:lpstr>
      <vt:lpstr>Užitočnosť výbojov</vt:lpstr>
      <vt:lpstr>Generácia plazmy</vt:lpstr>
      <vt:lpstr>Snímka 16</vt:lpstr>
      <vt:lpstr>Snímka 17</vt:lpstr>
      <vt:lpstr>Diagnostika plazmy</vt:lpstr>
      <vt:lpstr>Korpuskulárna diagnostika</vt:lpstr>
      <vt:lpstr>Elektrónový mikroskop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Brummy</dc:creator>
  <cp:lastModifiedBy>Brummy</cp:lastModifiedBy>
  <cp:revision>29</cp:revision>
  <dcterms:created xsi:type="dcterms:W3CDTF">2009-11-14T09:45:53Z</dcterms:created>
  <dcterms:modified xsi:type="dcterms:W3CDTF">2009-11-18T18:54:12Z</dcterms:modified>
</cp:coreProperties>
</file>