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9" r:id="rId9"/>
    <p:sldId id="264" r:id="rId10"/>
    <p:sldId id="265" r:id="rId11"/>
    <p:sldId id="268" r:id="rId12"/>
    <p:sldId id="266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92" r:id="rId26"/>
    <p:sldId id="282" r:id="rId27"/>
    <p:sldId id="283" r:id="rId28"/>
    <p:sldId id="284" r:id="rId29"/>
    <p:sldId id="285" r:id="rId30"/>
    <p:sldId id="286" r:id="rId31"/>
    <p:sldId id="297" r:id="rId32"/>
    <p:sldId id="287" r:id="rId33"/>
    <p:sldId id="288" r:id="rId34"/>
    <p:sldId id="291" r:id="rId35"/>
    <p:sldId id="295" r:id="rId36"/>
    <p:sldId id="296" r:id="rId37"/>
    <p:sldId id="289" r:id="rId38"/>
    <p:sldId id="290" r:id="rId39"/>
    <p:sldId id="293" r:id="rId40"/>
    <p:sldId id="294" r:id="rId41"/>
    <p:sldId id="298" r:id="rId42"/>
    <p:sldId id="299" r:id="rId43"/>
    <p:sldId id="300" r:id="rId44"/>
    <p:sldId id="301" r:id="rId45"/>
    <p:sldId id="302" r:id="rId46"/>
    <p:sldId id="303" r:id="rId47"/>
    <p:sldId id="307" r:id="rId48"/>
    <p:sldId id="304" r:id="rId49"/>
    <p:sldId id="305" r:id="rId50"/>
    <p:sldId id="306" r:id="rId51"/>
  </p:sldIdLst>
  <p:sldSz cx="9144000" cy="5143500" type="screen16x9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28" autoAdjust="0"/>
  </p:normalViewPr>
  <p:slideViewPr>
    <p:cSldViewPr>
      <p:cViewPr varScale="1">
        <p:scale>
          <a:sx n="94" d="100"/>
          <a:sy n="94" d="100"/>
        </p:scale>
        <p:origin x="-47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ĺžnik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449D6E7-D1F9-4A9A-876D-D79356274A7D}" type="datetimeFigureOut">
              <a:rPr lang="sk-SK" smtClean="0"/>
              <a:pPr/>
              <a:t>17.12.2009</a:t>
            </a:fld>
            <a:endParaRPr lang="sk-SK" dirty="0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085393" y="177405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1AC6EB-79EB-4B94-83EC-E54B1715E721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D6E7-D1F9-4A9A-876D-D79356274A7D}" type="datetimeFigureOut">
              <a:rPr lang="sk-SK" smtClean="0"/>
              <a:pPr/>
              <a:t>17.12.2009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AC6EB-79EB-4B94-83EC-E54B1715E721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553200" y="4686303"/>
            <a:ext cx="2209800" cy="273844"/>
          </a:xfrm>
        </p:spPr>
        <p:txBody>
          <a:bodyPr/>
          <a:lstStyle/>
          <a:p>
            <a:fld id="{F449D6E7-D1F9-4A9A-876D-D79356274A7D}" type="datetimeFigureOut">
              <a:rPr lang="sk-SK" smtClean="0"/>
              <a:pPr/>
              <a:t>17.12.2009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7" name="Obdĺžnik 6"/>
          <p:cNvSpPr/>
          <p:nvPr/>
        </p:nvSpPr>
        <p:spPr bwMode="white">
          <a:xfrm>
            <a:off x="6096319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ĺžnik 7"/>
          <p:cNvSpPr/>
          <p:nvPr/>
        </p:nvSpPr>
        <p:spPr>
          <a:xfrm>
            <a:off x="6142039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ĺžnik 8"/>
          <p:cNvSpPr/>
          <p:nvPr/>
        </p:nvSpPr>
        <p:spPr>
          <a:xfrm>
            <a:off x="6142039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 rot="5400000">
            <a:off x="6056314" y="77788"/>
            <a:ext cx="400050" cy="244476"/>
          </a:xfrm>
        </p:spPr>
        <p:txBody>
          <a:bodyPr/>
          <a:lstStyle/>
          <a:p>
            <a:fld id="{B51AC6EB-79EB-4B94-83EC-E54B1715E721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D6E7-D1F9-4A9A-876D-D79356274A7D}" type="datetimeFigureOut">
              <a:rPr lang="sk-SK" smtClean="0"/>
              <a:pPr/>
              <a:t>17.12.2009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1AC6EB-79EB-4B94-83EC-E54B1715E721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71602" y="2057401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Obdĺžnik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ĺžnik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ĺžnik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D6E7-D1F9-4A9A-876D-D79356274A7D}" type="datetimeFigureOut">
              <a:rPr lang="sk-SK" smtClean="0"/>
              <a:pPr/>
              <a:t>17.12.2009</a:t>
            </a:fld>
            <a:endParaRPr lang="sk-SK" dirty="0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51AC6EB-79EB-4B94-83EC-E54B1715E721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449D6E7-D1F9-4A9A-876D-D79356274A7D}" type="datetimeFigureOut">
              <a:rPr lang="sk-SK" smtClean="0"/>
              <a:pPr/>
              <a:t>17.12.2009</a:t>
            </a:fld>
            <a:endParaRPr lang="sk-SK" dirty="0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51AC6EB-79EB-4B94-83EC-E54B1715E721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04788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449D6E7-D1F9-4A9A-876D-D79356274A7D}" type="datetimeFigureOut">
              <a:rPr lang="sk-SK" smtClean="0"/>
              <a:pPr/>
              <a:t>17.12.2009</a:t>
            </a:fld>
            <a:endParaRPr lang="sk-SK" dirty="0"/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51AC6EB-79EB-4B94-83EC-E54B1715E721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 dirty="0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D6E7-D1F9-4A9A-876D-D79356274A7D}" type="datetimeFigureOut">
              <a:rPr lang="sk-SK" smtClean="0"/>
              <a:pPr/>
              <a:t>17.12.2009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1AC6EB-79EB-4B94-83EC-E54B1715E721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D6E7-D1F9-4A9A-876D-D79356274A7D}" type="datetimeFigureOut">
              <a:rPr lang="sk-SK" smtClean="0"/>
              <a:pPr/>
              <a:t>17.12.2009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1AC6EB-79EB-4B94-83EC-E54B1715E721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04788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D6E7-D1F9-4A9A-876D-D79356274A7D}" type="datetimeFigureOut">
              <a:rPr lang="sk-SK" smtClean="0"/>
              <a:pPr/>
              <a:t>17.12.2009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1AC6EB-79EB-4B94-83EC-E54B1715E721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Obdĺžnik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ĺžnik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Obdĺžnik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>
          <a:xfrm>
            <a:off x="6248400" y="4686301"/>
            <a:ext cx="2667000" cy="273844"/>
          </a:xfrm>
        </p:spPr>
        <p:txBody>
          <a:bodyPr rtlCol="0"/>
          <a:lstStyle/>
          <a:p>
            <a:fld id="{F449D6E7-D1F9-4A9A-876D-D79356274A7D}" type="datetimeFigureOut">
              <a:rPr lang="sk-SK" smtClean="0"/>
              <a:pPr/>
              <a:t>17.12.2009</a:t>
            </a:fld>
            <a:endParaRPr lang="sk-SK" dirty="0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fld id="{B51AC6EB-79EB-4B94-83EC-E54B1715E721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>
          <a:xfrm>
            <a:off x="1600200" y="4686156"/>
            <a:ext cx="4572000" cy="273844"/>
          </a:xfrm>
        </p:spPr>
        <p:txBody>
          <a:bodyPr rtlCol="0"/>
          <a:lstStyle/>
          <a:p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096000" y="4686301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449D6E7-D1F9-4A9A-876D-D79356274A7D}" type="datetimeFigureOut">
              <a:rPr lang="sk-SK" smtClean="0"/>
              <a:pPr/>
              <a:t>17.12.2009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609602" y="4686156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7" name="Obdĺžnik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ĺžnik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ĺžnik 8"/>
          <p:cNvSpPr/>
          <p:nvPr/>
        </p:nvSpPr>
        <p:spPr>
          <a:xfrm>
            <a:off x="590550" y="960120"/>
            <a:ext cx="8553451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1AC6EB-79EB-4B94-83EC-E54B1715E721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Desktop\C4GlidArc.wmv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latin typeface="Showcard Gothic" pitchFamily="82" charset="0"/>
              </a:rPr>
              <a:t>Aplikácie plazmy</a:t>
            </a:r>
            <a:endParaRPr lang="sk-SK" dirty="0">
              <a:latin typeface="Showcard Gothic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Martin Pohl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vysokotlakové výbojky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sodíkové výbojky</a:t>
            </a:r>
          </a:p>
          <a:p>
            <a:r>
              <a:rPr lang="sk-SK" dirty="0" smtClean="0"/>
              <a:t>zlatobiele sfarbenie svetla je používané na osvetlenie komunikácií, parkovísk, priemyslových hál a pod.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A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714624"/>
            <a:ext cx="3238501" cy="2428876"/>
          </a:xfrm>
          <a:prstGeom prst="rect">
            <a:avLst/>
          </a:prstGeom>
        </p:spPr>
      </p:pic>
      <p:pic>
        <p:nvPicPr>
          <p:cNvPr id="3" name="Obrázok 2" descr="sheppard_road_n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6"/>
            <a:ext cx="3571900" cy="2678925"/>
          </a:xfrm>
          <a:prstGeom prst="rect">
            <a:avLst/>
          </a:prstGeom>
        </p:spPr>
      </p:pic>
      <p:pic>
        <p:nvPicPr>
          <p:cNvPr id="4" name="Obrázok 3" descr="night_hastings-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214296"/>
            <a:ext cx="3357586" cy="2518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nízkotlakové výbojky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vďaka nízkemu tlaku výlučne čiarové spektrum</a:t>
            </a:r>
          </a:p>
          <a:p>
            <a:r>
              <a:rPr lang="sk-SK" dirty="0" smtClean="0"/>
              <a:t>reklamné účely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allery_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357172"/>
            <a:ext cx="2674928" cy="4389625"/>
          </a:xfrm>
          <a:prstGeom prst="rect">
            <a:avLst/>
          </a:prstGeom>
          <a:noFill/>
          <a:ln/>
        </p:spPr>
      </p:pic>
      <p:pic>
        <p:nvPicPr>
          <p:cNvPr id="6" name="Obrázok 5" descr="lothringer-7881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857238"/>
            <a:ext cx="5201920" cy="390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nízkotlakové výbojky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snaha získať úsporný zdroj svetla - žiarivky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latin typeface="Showcard Gothic" pitchFamily="82" charset="0"/>
              </a:rPr>
              <a:t>Plazmové obrazovky</a:t>
            </a:r>
            <a:endParaRPr lang="sk-SK" dirty="0"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plazmové obrazovky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od 1996</a:t>
            </a:r>
          </a:p>
          <a:p>
            <a:r>
              <a:rPr lang="sk-SK" dirty="0" smtClean="0"/>
              <a:t>pozostáva z 2 sklenených platní, 0,2mm</a:t>
            </a:r>
          </a:p>
          <a:p>
            <a:r>
              <a:rPr lang="sk-SK" dirty="0" smtClean="0"/>
              <a:t>neón, 10% xenón, 60kPa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6"/>
            <a:ext cx="5045609" cy="37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42858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plazmové obrazovky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zobrazovací mód</a:t>
            </a:r>
          </a:p>
          <a:p>
            <a:r>
              <a:rPr lang="sk-SK" dirty="0" smtClean="0"/>
              <a:t>záznam</a:t>
            </a:r>
          </a:p>
          <a:p>
            <a:r>
              <a:rPr lang="sk-SK" dirty="0" smtClean="0"/>
              <a:t>mazací mód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latin typeface="Showcard Gothic" pitchFamily="82" charset="0"/>
                <a:cs typeface="Times New Roman" pitchFamily="18" charset="0"/>
              </a:rPr>
              <a:t>Zváranie a rezanie</a:t>
            </a:r>
            <a:endParaRPr lang="sk-SK" dirty="0">
              <a:latin typeface="Showcard Gothic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1879 William Crookes - "radiant matter"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1928 Irving Langmuir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zváranie s obaľovanou metódou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prídavný materiál býva anódou</a:t>
            </a:r>
          </a:p>
          <a:p>
            <a:r>
              <a:rPr lang="sk-SK" dirty="0" smtClean="0"/>
              <a:t>kyslík a dusík reagujú s roztaveným kovom</a:t>
            </a:r>
          </a:p>
          <a:p>
            <a:r>
              <a:rPr lang="sk-SK" dirty="0" smtClean="0"/>
              <a:t>pridávanie tavidiel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zváranie pod ochranným plynom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ochranný plyn chráni kov pred nežiaducimi prímesami</a:t>
            </a:r>
          </a:p>
          <a:p>
            <a:r>
              <a:rPr lang="sk-SK" dirty="0" smtClean="0"/>
              <a:t>napätia do 70V</a:t>
            </a:r>
          </a:p>
          <a:p>
            <a:r>
              <a:rPr lang="sk-SK" dirty="0" smtClean="0"/>
              <a:t>prúdy od </a:t>
            </a:r>
            <a:r>
              <a:rPr lang="en-US" dirty="0" smtClean="0"/>
              <a:t>~</a:t>
            </a:r>
            <a:r>
              <a:rPr lang="sk-SK" dirty="0" smtClean="0"/>
              <a:t>10</a:t>
            </a:r>
            <a:r>
              <a:rPr lang="en-US" dirty="0" smtClean="0"/>
              <a:t> </a:t>
            </a:r>
            <a:r>
              <a:rPr lang="sk-SK" dirty="0" smtClean="0"/>
              <a:t>- </a:t>
            </a:r>
            <a:r>
              <a:rPr lang="en-US" dirty="0" smtClean="0"/>
              <a:t>~1000</a:t>
            </a:r>
            <a:r>
              <a:rPr lang="sk-SK" dirty="0" smtClean="0"/>
              <a:t>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plazmatrón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volfrámová elektróda</a:t>
            </a:r>
          </a:p>
          <a:p>
            <a:r>
              <a:rPr lang="sk-SK" dirty="0" smtClean="0"/>
              <a:t>medená tryska</a:t>
            </a:r>
          </a:p>
          <a:p>
            <a:r>
              <a:rPr lang="sk-SK" dirty="0" smtClean="0"/>
              <a:t>prídavný materiál mimo plazmatrónu</a:t>
            </a:r>
          </a:p>
          <a:p>
            <a:r>
              <a:rPr lang="sk-SK" dirty="0" smtClean="0"/>
              <a:t>mikroplazmové zváranie</a:t>
            </a:r>
          </a:p>
          <a:p>
            <a:endParaRPr lang="sk-S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357436"/>
            <a:ext cx="4498155" cy="198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news-plasmatr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571486"/>
            <a:ext cx="1524000" cy="1524000"/>
          </a:xfrm>
          <a:prstGeom prst="rect">
            <a:avLst/>
          </a:prstGeom>
        </p:spPr>
      </p:pic>
      <p:pic>
        <p:nvPicPr>
          <p:cNvPr id="3" name="Obrázok 2" descr="30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214560"/>
            <a:ext cx="3214710" cy="2411033"/>
          </a:xfrm>
          <a:prstGeom prst="rect">
            <a:avLst/>
          </a:prstGeom>
        </p:spPr>
      </p:pic>
      <p:pic>
        <p:nvPicPr>
          <p:cNvPr id="4" name="Obrázok 3" descr="1m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1142990"/>
            <a:ext cx="41148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rezanie kovov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roztavenie a vyfúknutie kovu</a:t>
            </a:r>
          </a:p>
          <a:p>
            <a:r>
              <a:rPr lang="sk-SK" dirty="0" smtClean="0"/>
              <a:t>vysoká presnosť</a:t>
            </a:r>
          </a:p>
          <a:p>
            <a:r>
              <a:rPr lang="sk-SK" dirty="0" smtClean="0"/>
              <a:t>kyslíkový plazmatrón</a:t>
            </a:r>
          </a:p>
          <a:p>
            <a:r>
              <a:rPr lang="sk-SK" dirty="0" smtClean="0"/>
              <a:t>kvapalinový plazmatrón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1000_action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571750"/>
            <a:ext cx="2857520" cy="2371689"/>
          </a:xfrm>
          <a:prstGeom prst="rect">
            <a:avLst/>
          </a:prstGeom>
        </p:spPr>
      </p:pic>
      <p:pic>
        <p:nvPicPr>
          <p:cNvPr id="3" name="Obrázok 2" descr="torch_cut_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214296"/>
            <a:ext cx="2428892" cy="2222436"/>
          </a:xfrm>
          <a:prstGeom prst="rect">
            <a:avLst/>
          </a:prstGeom>
        </p:spPr>
      </p:pic>
      <p:pic>
        <p:nvPicPr>
          <p:cNvPr id="4" name="Obrázok 3" descr="AVC 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14296"/>
            <a:ext cx="4191029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elektroiskrové hĺbenie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iskrový výboj v kvapaline</a:t>
            </a:r>
          </a:p>
          <a:p>
            <a:r>
              <a:rPr lang="sk-SK" dirty="0" smtClean="0"/>
              <a:t>grafitová, liatinová katóda má tvar otvoru</a:t>
            </a:r>
          </a:p>
          <a:p>
            <a:r>
              <a:rPr lang="sk-SK" dirty="0" smtClean="0"/>
              <a:t>iskra generovaná periodickým vybíjaním kondenzátora, 100 – 100000Hz</a:t>
            </a:r>
          </a:p>
          <a:p>
            <a:r>
              <a:rPr lang="sk-SK" dirty="0" smtClean="0"/>
              <a:t>možnosť regulovať drsnosť zmenou energie v kondenzátore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Elektroiskrova_hlbicka_AGIE_AT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381000"/>
            <a:ext cx="5842000" cy="438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Plazmové technológie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nanášanie ochranných vrstiev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prehľad použitia ochranných povlakov nastriekaných pomocou plazmatrónu: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sk-SK" dirty="0" smtClean="0"/>
              <a:t>zdroj svetla</a:t>
            </a:r>
          </a:p>
          <a:p>
            <a:r>
              <a:rPr lang="sk-SK" dirty="0" smtClean="0"/>
              <a:t>výroba ozónu na dezinfekciu pitnej vody</a:t>
            </a: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elektronika, spotrebná elektronika</a:t>
            </a:r>
          </a:p>
          <a:p>
            <a:r>
              <a:rPr lang="sk-SK" dirty="0" smtClean="0"/>
              <a:t>textilný priemysel</a:t>
            </a:r>
          </a:p>
          <a:p>
            <a:r>
              <a:rPr lang="sk-SK" dirty="0" smtClean="0"/>
              <a:t>chemický priemysel</a:t>
            </a:r>
          </a:p>
          <a:p>
            <a:r>
              <a:rPr lang="sk-SK" dirty="0" smtClean="0"/>
              <a:t>mikroelektronický priemysel</a:t>
            </a:r>
          </a:p>
          <a:p>
            <a:r>
              <a:rPr lang="sk-SK" dirty="0" smtClean="0"/>
              <a:t>strojárenstvo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sk-SK" dirty="0" smtClean="0"/>
              <a:t>1920´s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2000´s</a:t>
            </a:r>
            <a:endParaRPr lang="sk-S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175" y="0"/>
            <a:ext cx="38036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p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6"/>
            <a:ext cx="5033713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714626"/>
            <a:ext cx="2873400" cy="19124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85734"/>
            <a:ext cx="3214678" cy="192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nanášanie ochranných vrstiev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naparovanie aktivované plazmou</a:t>
            </a:r>
          </a:p>
          <a:p>
            <a:r>
              <a:rPr lang="sk-SK" dirty="0" smtClean="0"/>
              <a:t>vysoké vákuum, pripúšťanie vhodného plynu</a:t>
            </a:r>
          </a:p>
          <a:p>
            <a:r>
              <a:rPr lang="sk-SK" dirty="0" smtClean="0"/>
              <a:t>ako katódu volíme substrát, bombardovaný katiónmi, odstránenie nečistôt, aktivácia chemických reakcií</a:t>
            </a:r>
          </a:p>
          <a:p>
            <a:r>
              <a:rPr lang="sk-SK" dirty="0" smtClean="0"/>
              <a:t>nanášanie kovových vrstiev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nanášanie ochranných vrstiev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katódové naprašovanie</a:t>
            </a:r>
          </a:p>
          <a:p>
            <a:r>
              <a:rPr lang="sk-SK" dirty="0" smtClean="0"/>
              <a:t>nanášanie kovových zliatin</a:t>
            </a:r>
          </a:p>
          <a:p>
            <a:r>
              <a:rPr lang="sk-SK" dirty="0" smtClean="0"/>
              <a:t>ako katódu volíme nanášaný materiál</a:t>
            </a:r>
          </a:p>
          <a:p>
            <a:r>
              <a:rPr lang="sk-SK" dirty="0" smtClean="0"/>
              <a:t>katióny vyrážajú častice naprašovaného materiálu, tie sa usadzujú na anóde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1963_67666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428625"/>
            <a:ext cx="34290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elektrostatické nanášanie farby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vysoké napätie na striekacej pištoli</a:t>
            </a:r>
          </a:p>
          <a:p>
            <a:r>
              <a:rPr lang="sk-SK" dirty="0" smtClean="0"/>
              <a:t>medzi uzemneným kovovým predmetom a koncom trisky sa zapáli korónový výboj</a:t>
            </a:r>
          </a:p>
          <a:p>
            <a:r>
              <a:rPr lang="sk-SK" dirty="0" smtClean="0"/>
              <a:t>nabité kvapky sledujú elektrické siločiary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800"/>
            <a:ext cx="30029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14296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928940"/>
            <a:ext cx="2857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iónová implantácia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bombardovanie </a:t>
            </a:r>
            <a:r>
              <a:rPr lang="sk-SK" dirty="0" smtClean="0"/>
              <a:t>materiálu katiónmi urýchlenými na vysoké energie 10 – 300keV</a:t>
            </a:r>
          </a:p>
          <a:p>
            <a:r>
              <a:rPr lang="sk-SK" dirty="0" smtClean="0"/>
              <a:t>ióny prenikajú 0,1 – 0,8µm hlboko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iónová implantácia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využitie implantácie: zvýšenie tvrdosti kovov a keramík za účelom predĺženia životnosti, zvýšenie klzných vlastností kovov – ložiská, umelé kĺby, zvýšenie odolnosti kovov voči korózii, dopovanie polovodičových materiálov v mikroelektronike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Depozícia a tvarovanie vrstiev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latin typeface="Showcard Gothic" pitchFamily="82" charset="0"/>
              </a:rPr>
              <a:t>Zdroje svetla</a:t>
            </a:r>
            <a:endParaRPr lang="sk-SK" dirty="0">
              <a:latin typeface="Showcard Gothic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plazmová depozícia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štandardne sa využíva vákuové naparovanie, katódové naprašovanie</a:t>
            </a:r>
          </a:p>
          <a:p>
            <a:r>
              <a:rPr lang="sk-SK" dirty="0" smtClean="0"/>
              <a:t> chemická depozícia pomocou                                           </a:t>
            </a:r>
          </a:p>
          <a:p>
            <a:pPr>
              <a:buNone/>
            </a:pPr>
            <a:r>
              <a:rPr lang="sk-SK" dirty="0" smtClean="0"/>
              <a:t>    tepelného rozkladu pri vysokých                               </a:t>
            </a:r>
          </a:p>
          <a:p>
            <a:pPr>
              <a:buNone/>
            </a:pPr>
            <a:r>
              <a:rPr lang="sk-SK" dirty="0" smtClean="0"/>
              <a:t>    teplotách, pri zníženom tlaku s</a:t>
            </a:r>
          </a:p>
          <a:p>
            <a:pPr>
              <a:buNone/>
            </a:pPr>
            <a:r>
              <a:rPr lang="sk-SK" dirty="0" smtClean="0"/>
              <a:t>    tlecím výbojom</a:t>
            </a:r>
            <a:endParaRPr lang="sk-SK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786064"/>
            <a:ext cx="3152775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plazmová depozícia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pôsobením energetických elektrónov disociácia molekúl plynu, vznikajú chemicky aktívne radikály, možno znížiť teplotu prostredia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las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714362"/>
            <a:ext cx="3484460" cy="2786082"/>
          </a:xfrm>
          <a:prstGeom prst="rect">
            <a:avLst/>
          </a:prstGeom>
        </p:spPr>
      </p:pic>
      <p:pic>
        <p:nvPicPr>
          <p:cNvPr id="3" name="Obrázok 2" descr="DVDII_plas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28610"/>
            <a:ext cx="3373758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plazmové leptanie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iónové leptanie</a:t>
            </a:r>
          </a:p>
          <a:p>
            <a:r>
              <a:rPr lang="sk-SK" dirty="0" smtClean="0"/>
              <a:t>plazmochemické leptanie</a:t>
            </a:r>
          </a:p>
          <a:p>
            <a:r>
              <a:rPr lang="sk-SK" dirty="0" smtClean="0"/>
              <a:t>reaktívne iónové leptanie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T356_1_040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8"/>
            <a:ext cx="5214974" cy="3285434"/>
          </a:xfrm>
          <a:prstGeom prst="rect">
            <a:avLst/>
          </a:prstGeom>
        </p:spPr>
      </p:pic>
      <p:pic>
        <p:nvPicPr>
          <p:cNvPr id="7" name="Obrázok 6" descr="T356_1_038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429006"/>
            <a:ext cx="3786174" cy="1615434"/>
          </a:xfrm>
          <a:prstGeom prst="rect">
            <a:avLst/>
          </a:prstGeom>
        </p:spPr>
      </p:pic>
      <p:pic>
        <p:nvPicPr>
          <p:cNvPr id="8" name="Obrázok 7" descr="ase-schematic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428610"/>
            <a:ext cx="3410895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Povrchová modifikácia materiálov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plazmochemická úprava polymérov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plastické materiály na báze organických polymérov</a:t>
            </a:r>
          </a:p>
          <a:p>
            <a:r>
              <a:rPr lang="sk-SK" dirty="0" smtClean="0"/>
              <a:t>obalové materiály, rôzne textílie</a:t>
            </a:r>
          </a:p>
          <a:p>
            <a:r>
              <a:rPr lang="sk-SK" dirty="0" smtClean="0"/>
              <a:t>slabá priľnavosť, zmáčanlivosť</a:t>
            </a:r>
          </a:p>
          <a:p>
            <a:r>
              <a:rPr lang="sk-SK" dirty="0" smtClean="0"/>
              <a:t>pôsobením aktívnych častíc sa na povrchu narušia polymérové reťazce</a:t>
            </a:r>
          </a:p>
          <a:p>
            <a:r>
              <a:rPr lang="sk-SK" dirty="0" smtClean="0"/>
              <a:t>nanesenie </a:t>
            </a:r>
            <a:r>
              <a:rPr lang="sk-SK" dirty="0" err="1" smtClean="0"/>
              <a:t>monoméru</a:t>
            </a:r>
            <a:r>
              <a:rPr lang="sk-SK" dirty="0" smtClean="0"/>
              <a:t> na aktivovaný povrch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4GlidArc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42875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1637" y="142858"/>
            <a:ext cx="5500726" cy="44820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Generácia ozónu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Počiatky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oblúkový výboj pred vynájdením žiarovky</a:t>
            </a:r>
          </a:p>
          <a:p>
            <a:r>
              <a:rPr lang="sk-SK" dirty="0" smtClean="0"/>
              <a:t>nie vhodný na všeobecné používanie</a:t>
            </a:r>
          </a:p>
          <a:p>
            <a:r>
              <a:rPr lang="sk-SK" dirty="0" smtClean="0"/>
              <a:t>kinematografia – osvetlovanie scény, premietanie filmov</a:t>
            </a:r>
          </a:p>
          <a:p>
            <a:r>
              <a:rPr lang="sk-SK" dirty="0" smtClean="0"/>
              <a:t>škvrna na povrchu anódy – 85% svetelného toku, cca 4200 K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zone_botto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6346"/>
            <a:ext cx="5072066" cy="3834482"/>
          </a:xfrm>
          <a:prstGeom prst="rect">
            <a:avLst/>
          </a:prstGeom>
        </p:spPr>
      </p:pic>
      <p:pic>
        <p:nvPicPr>
          <p:cNvPr id="5" name="Obrázok 4" descr="ozone_generato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792" y="428610"/>
            <a:ext cx="3950208" cy="2974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vysokotlakové výbojky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výbojky z kremenného skla, naplnené xenónom alebo parami ortuti na extrémne prevádzkové tlaky 4 – 7 MPa </a:t>
            </a:r>
          </a:p>
          <a:p>
            <a:r>
              <a:rPr lang="sk-SK" dirty="0" smtClean="0"/>
              <a:t>žiari samotná plazma </a:t>
            </a:r>
          </a:p>
          <a:p>
            <a:r>
              <a:rPr lang="sk-SK" dirty="0" smtClean="0"/>
              <a:t>spektrum je spojité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vysokotlakové výbojky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ortuťové výbojky, tlak 0,5 – 0,8 MPa</a:t>
            </a:r>
          </a:p>
          <a:p>
            <a:r>
              <a:rPr lang="sk-SK" dirty="0" smtClean="0"/>
              <a:t>malé kremenné banky vo väčšej s dusíkom pri tlaku 50 kPa</a:t>
            </a:r>
          </a:p>
          <a:p>
            <a:r>
              <a:rPr lang="sk-SK" dirty="0" smtClean="0"/>
              <a:t>povlak luminoforu prevádza ultrafialové žiarenie do červenej oblasti</a:t>
            </a:r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HQA80WStereo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428610"/>
            <a:ext cx="2286000" cy="3524250"/>
          </a:xfrm>
          <a:prstGeom prst="rect">
            <a:avLst/>
          </a:prstGeom>
        </p:spPr>
      </p:pic>
      <p:pic>
        <p:nvPicPr>
          <p:cNvPr id="3" name="Obrázok 2" descr="HQL80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285866"/>
            <a:ext cx="228600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vysokotlakové výbojky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halogenidové výbojky – ortuťové s prímesami halogénov thália, india a sodíka</a:t>
            </a:r>
          </a:p>
          <a:p>
            <a:r>
              <a:rPr lang="sk-SK" dirty="0" smtClean="0"/>
              <a:t>má požadované spektrálne zloženie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3B6C91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911</TotalTime>
  <Words>543</Words>
  <Application>Microsoft Office PowerPoint</Application>
  <PresentationFormat>Prezentácia na obrazovke (16:9)</PresentationFormat>
  <Paragraphs>117</Paragraphs>
  <Slides>50</Slides>
  <Notes>0</Notes>
  <HiddenSlides>0</HiddenSlides>
  <MMClips>1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50</vt:i4>
      </vt:variant>
    </vt:vector>
  </HeadingPairs>
  <TitlesOfParts>
    <vt:vector size="51" baseType="lpstr">
      <vt:lpstr>Medián</vt:lpstr>
      <vt:lpstr>Aplikácie plazmy</vt:lpstr>
      <vt:lpstr>Snímka 2</vt:lpstr>
      <vt:lpstr>Snímka 3</vt:lpstr>
      <vt:lpstr>Zdroje svetla</vt:lpstr>
      <vt:lpstr>Počiatky</vt:lpstr>
      <vt:lpstr>vysokotlakové výbojky</vt:lpstr>
      <vt:lpstr>vysokotlakové výbojky</vt:lpstr>
      <vt:lpstr>Snímka 8</vt:lpstr>
      <vt:lpstr>vysokotlakové výbojky</vt:lpstr>
      <vt:lpstr>vysokotlakové výbojky</vt:lpstr>
      <vt:lpstr>Snímka 11</vt:lpstr>
      <vt:lpstr>nízkotlakové výbojky</vt:lpstr>
      <vt:lpstr>Snímka 13</vt:lpstr>
      <vt:lpstr>nízkotlakové výbojky</vt:lpstr>
      <vt:lpstr>Plazmové obrazovky</vt:lpstr>
      <vt:lpstr>plazmové obrazovky</vt:lpstr>
      <vt:lpstr>Snímka 17</vt:lpstr>
      <vt:lpstr>plazmové obrazovky</vt:lpstr>
      <vt:lpstr>Zváranie a rezanie</vt:lpstr>
      <vt:lpstr>zváranie s obaľovanou metódou</vt:lpstr>
      <vt:lpstr>zváranie pod ochranným plynom</vt:lpstr>
      <vt:lpstr>plazmatrón</vt:lpstr>
      <vt:lpstr>Snímka 23</vt:lpstr>
      <vt:lpstr>rezanie kovov</vt:lpstr>
      <vt:lpstr>Snímka 25</vt:lpstr>
      <vt:lpstr>elektroiskrové hĺbenie</vt:lpstr>
      <vt:lpstr>Snímka 27</vt:lpstr>
      <vt:lpstr>Plazmové technológie</vt:lpstr>
      <vt:lpstr>nanášanie ochranných vrstiev</vt:lpstr>
      <vt:lpstr>Snímka 30</vt:lpstr>
      <vt:lpstr>Snímka 31</vt:lpstr>
      <vt:lpstr>nanášanie ochranných vrstiev</vt:lpstr>
      <vt:lpstr>nanášanie ochranných vrstiev</vt:lpstr>
      <vt:lpstr>Snímka 34</vt:lpstr>
      <vt:lpstr>elektrostatické nanášanie farby</vt:lpstr>
      <vt:lpstr>Snímka 36</vt:lpstr>
      <vt:lpstr>iónová implantácia</vt:lpstr>
      <vt:lpstr>iónová implantácia</vt:lpstr>
      <vt:lpstr>Depozícia a tvarovanie vrstiev </vt:lpstr>
      <vt:lpstr>plazmová depozícia</vt:lpstr>
      <vt:lpstr>plazmová depozícia</vt:lpstr>
      <vt:lpstr>Snímka 42</vt:lpstr>
      <vt:lpstr>plazmové leptanie</vt:lpstr>
      <vt:lpstr>Snímka 44</vt:lpstr>
      <vt:lpstr>Povrchová modifikácia materiálov</vt:lpstr>
      <vt:lpstr>plazmochemická úprava polymérov</vt:lpstr>
      <vt:lpstr>Snímka 47</vt:lpstr>
      <vt:lpstr>Snímka 48</vt:lpstr>
      <vt:lpstr>Generácia ozónu</vt:lpstr>
      <vt:lpstr>Snímka 50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Aplikácie plazmy</dc:title>
  <dc:creator>Admin</dc:creator>
  <cp:lastModifiedBy>Admin</cp:lastModifiedBy>
  <cp:revision>94</cp:revision>
  <dcterms:created xsi:type="dcterms:W3CDTF">2009-12-16T23:09:29Z</dcterms:created>
  <dcterms:modified xsi:type="dcterms:W3CDTF">2009-12-17T17:16:13Z</dcterms:modified>
</cp:coreProperties>
</file>