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8535-ACC8-4C83-B4FF-501D8FABB97F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AAB3-40A2-4570-9FD4-3EA3F4B93E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565A-50AD-4E1C-AD86-525BA0C5F863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9D3A-490E-4101-B233-92ADED8C64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CD8E-A939-4245-9FEE-46219B450566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6414-14AE-421B-817E-3BCD8346AE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B1C3-2386-4C53-B3A7-C01AC5496370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F68F-BFEC-46B3-8F63-6660909D93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E8D2-19F6-4487-A5D0-600AA685B91A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F8B7-A93E-4A14-BB44-F3CB7F5520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AF70-FC92-4355-863C-5CCDC5496FE5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6C83-7ED1-4DC7-9DFA-5FBB2154AD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27ED-BA4A-4CE0-99DF-D1BF03E86BB2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F6CF-A2C6-40C1-91D8-65011F05AB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BE27-416E-4208-8BDD-1D9371A67CFA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F5D9-435E-4D94-B7D4-EE195F6970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0F36-76AF-4483-9B11-E121B2336A07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0B31-4385-4C29-9CDC-29584B8004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F7BC-3F9D-4E69-924A-686C1FDBEE4E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1723-3125-4276-AA80-0E3C88883F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C3E0-233B-473E-BCFC-914A3D47AA6A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A453-BFFB-4670-9916-AB06D006A7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7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0BB87-EB23-480C-93F6-5FB62EC2D72F}" type="datetimeFigureOut">
              <a:rPr lang="sk-SK"/>
              <a:pPr>
                <a:defRPr/>
              </a:pPr>
              <a:t>26. 11. 2009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36054-1541-47EF-9A2F-6BF695F406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Wilhelm_Conrad_R%C3%B6ntgen" TargetMode="External"/><Relationship Id="rId2" Type="http://schemas.openxmlformats.org/officeDocument/2006/relationships/hyperlink" Target="http://sk.wikipedia.org/wiki/R%C3%B6ntgenov%C3%A9_%C5%BEiareni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Rádiológia (</a:t>
            </a:r>
            <a:r>
              <a:rPr lang="sk-SK" sz="3600" dirty="0" err="1" smtClean="0"/>
              <a:t>rádiodiagnostika</a:t>
            </a:r>
            <a:r>
              <a:rPr lang="sk-SK" sz="3600" dirty="0" smtClean="0"/>
              <a:t>)</a:t>
            </a:r>
            <a:endParaRPr lang="sk-SK" sz="3600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428625" y="1571625"/>
            <a:ext cx="8215313" cy="1143000"/>
          </a:xfrm>
        </p:spPr>
        <p:txBody>
          <a:bodyPr/>
          <a:lstStyle/>
          <a:p>
            <a:r>
              <a:rPr lang="sk-SK" smtClean="0"/>
              <a:t>Medicínsky odbor využívajúci </a:t>
            </a:r>
            <a:r>
              <a:rPr lang="sk-SK" smtClean="0">
                <a:hlinkClick r:id="rId2" tooltip="Röntgenové žiarenie"/>
              </a:rPr>
              <a:t>röntgenové žiarenie</a:t>
            </a:r>
            <a:r>
              <a:rPr lang="sk-SK" smtClean="0"/>
              <a:t> na neinvazívnu diagnostiku chorôb.</a:t>
            </a:r>
          </a:p>
        </p:txBody>
      </p:sp>
      <p:sp>
        <p:nvSpPr>
          <p:cNvPr id="13315" name="BlokTextu 4"/>
          <p:cNvSpPr txBox="1">
            <a:spLocks noChangeArrowheads="1"/>
          </p:cNvSpPr>
          <p:nvPr/>
        </p:nvSpPr>
        <p:spPr bwMode="auto">
          <a:xfrm>
            <a:off x="642938" y="3357563"/>
            <a:ext cx="3214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u="sng">
                <a:latin typeface="Book Antiqua" pitchFamily="18" charset="0"/>
                <a:hlinkClick r:id="rId3" tooltip="Wilhelm Conrad Röntgen"/>
              </a:rPr>
              <a:t>-Wilhelm Conrad Röntgen</a:t>
            </a:r>
            <a:r>
              <a:rPr lang="sk-SK">
                <a:latin typeface="Book Antiqua" pitchFamily="18" charset="0"/>
              </a:rPr>
              <a:t>  8.11.1895 detekoval „lúče X “ a v roku 1901 dostal za svoj objav Nobelovu cenu za fyziku.</a:t>
            </a:r>
          </a:p>
          <a:p>
            <a:endParaRPr lang="sk-SK">
              <a:latin typeface="Book Antiqua" pitchFamily="18" charset="0"/>
            </a:endParaRPr>
          </a:p>
          <a:p>
            <a:r>
              <a:rPr lang="sk-SK">
                <a:latin typeface="Book Antiqua" pitchFamily="18" charset="0"/>
              </a:rPr>
              <a:t>-v krátkom čase vznikajú prvé rádiodiagnostické prístroje</a:t>
            </a:r>
          </a:p>
        </p:txBody>
      </p:sp>
      <p:pic>
        <p:nvPicPr>
          <p:cNvPr id="13316" name="Picture 2" descr="http://upload.wikimedia.org/wikipedia/commons/thumb/e/e4/Roentgen-x-ray-von-kollikers-hand.jpg/100px-Roentgen-x-ray-von-kollikers-h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357563"/>
            <a:ext cx="17859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Wilhelm Conrad Rönt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357563"/>
            <a:ext cx="19875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obsahu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3786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mtClean="0">
                <a:solidFill>
                  <a:srgbClr val="FFC000"/>
                </a:solidFill>
              </a:rPr>
              <a:t>3D mód</a:t>
            </a:r>
          </a:p>
          <a:p>
            <a:pPr>
              <a:buFont typeface="Wingdings 2" pitchFamily="18" charset="2"/>
              <a:buNone/>
            </a:pPr>
            <a:r>
              <a:rPr lang="sk-SK" smtClean="0"/>
              <a:t>	</a:t>
            </a:r>
            <a:r>
              <a:rPr lang="sk-SK" sz="2000" smtClean="0"/>
              <a:t>obraz vzniká pc rekonštrukciou radov za sebou ležiacich 2D rezov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(s kvalitným vybavením môžeme zobrazovať dáta v reálnom čase: real-time 3D sonografia, alebo 4D sonografia)</a:t>
            </a:r>
          </a:p>
          <a:p>
            <a:pPr>
              <a:buFont typeface="Wingdings 2" pitchFamily="18" charset="2"/>
              <a:buNone/>
            </a:pPr>
            <a:r>
              <a:rPr lang="sk-SK" smtClean="0">
                <a:solidFill>
                  <a:srgbClr val="FFC000"/>
                </a:solidFill>
              </a:rPr>
              <a:t>Dopplerovská ultrasonografia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umožňuje merať rýchlosť pohybu tkanív (krvi) – v smere k sonde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CW (continuous wave): info o priemernej rýchlosti pozdĺž lúča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PW (pulsed wave): info o zmene frekvencie signálu a o dobe 	návratu odrazeného lúča (hĺbku, v ktorej sa vlna odrazila) </a:t>
            </a:r>
          </a:p>
        </p:txBody>
      </p:sp>
      <p:pic>
        <p:nvPicPr>
          <p:cNvPr id="22530" name="Picture 2" descr="http://img.medscape.com/fullsize/migrated/editorial/journalcme/2009/19055/naredo.f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103688"/>
            <a:ext cx="43576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BlokTextu 5"/>
          <p:cNvSpPr txBox="1">
            <a:spLocks noChangeArrowheads="1"/>
          </p:cNvSpPr>
          <p:nvPr/>
        </p:nvSpPr>
        <p:spPr bwMode="auto">
          <a:xfrm>
            <a:off x="4929188" y="4071938"/>
            <a:ext cx="3429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Book Antiqua" pitchFamily="18" charset="0"/>
              </a:rPr>
              <a:t>Čím vyššia je v danom bode rýchlosť k sonde, tým je jasnejší odtieň červenej,	  čím je vyššia rýchlosť od sondy, tým je jasnejší odtieň modrej</a:t>
            </a:r>
          </a:p>
          <a:p>
            <a:r>
              <a:rPr lang="sk-SK" sz="2000">
                <a:latin typeface="Book Antiqua" pitchFamily="18" charset="0"/>
              </a:rPr>
              <a:t>Žltá zobrazuje turbulentné prúdenie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Magnetická rezonancia (MRI)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Za objavy a obrovský prínos v uplatnení magnetickej rezonancie v medicíne boli Paul </a:t>
            </a:r>
            <a:r>
              <a:rPr lang="sk-SK" sz="2000" dirty="0" err="1" smtClean="0"/>
              <a:t>Lauterbur</a:t>
            </a:r>
            <a:r>
              <a:rPr lang="sk-SK" sz="2000" dirty="0" smtClean="0"/>
              <a:t> a Sir Peter </a:t>
            </a:r>
            <a:r>
              <a:rPr lang="sk-SK" sz="2000" dirty="0" err="1" smtClean="0"/>
              <a:t>Mansfield</a:t>
            </a:r>
            <a:r>
              <a:rPr lang="sk-SK" sz="2000" dirty="0" smtClean="0"/>
              <a:t> v roku 2003 ocenení Nobelovou cenou (*</a:t>
            </a:r>
            <a:r>
              <a:rPr lang="sk-SK" sz="2000" dirty="0" err="1" smtClean="0"/>
              <a:t>Raymond</a:t>
            </a:r>
            <a:r>
              <a:rPr lang="sk-SK" sz="2000" dirty="0" smtClean="0"/>
              <a:t> </a:t>
            </a:r>
            <a:r>
              <a:rPr lang="sk-SK" sz="2000" dirty="0" err="1" smtClean="0"/>
              <a:t>V.Damadian</a:t>
            </a:r>
            <a:r>
              <a:rPr lang="sk-SK" sz="2000" dirty="0" smtClean="0"/>
              <a:t>*)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Do tela pacienta, ktorý je vložený do silného magnetického poľa, je vyslaný krátky impulz a po jeho skončení sa sníma signál generovaný samotným telom pacienta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Najdôležitejšou súčasťou prístroja je magnet. Podľa spôsobu vytvárania vonkajšieho magnetického poľa (0,2-3T) sa MRI delí na 	prístroje s permanentným magnetom (slabé pole a citlivosť) 	prístroje s elektromagnetom (pole generuje prúd tečúci vinutou 		cievkou – zvýšená spotreba energie aj na chladenie) 	prístroje s hybridným magnetom (kombinácia prvých dvoch) 	prístroje so supravodivým magnetom (magnetické pole 			vytvárané vo vodiči ochladenom na -269°C, ktorý 		stráca svoj odpor a prúd v ňom prebieha bez ďalšieho 		dodávania energie, ale napriek tomu sú nevýhodou 		dosť vysoké prevádzkové náklady)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www.cee.siemens.com/web/slovakia/sk/corporate/portal/produkty/divizie/healthcare/medicinske/magneticka/MAGNETOM/PublishingImages/essenza_system_big_resize%5b2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9650"/>
            <a:ext cx="3714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ZlaTusik\Desktop\Downloads\685b010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826000"/>
            <a:ext cx="2928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tv.pluska.sk/images/gallery/zdravie/2008/09/nadej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829175"/>
            <a:ext cx="32861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BlokTextu 7"/>
          <p:cNvSpPr txBox="1">
            <a:spLocks noChangeArrowheads="1"/>
          </p:cNvSpPr>
          <p:nvPr/>
        </p:nvSpPr>
        <p:spPr bwMode="auto">
          <a:xfrm>
            <a:off x="785813" y="428625"/>
            <a:ext cx="742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>
              <a:latin typeface="Book Antiqua" pitchFamily="18" charset="0"/>
            </a:endParaRPr>
          </a:p>
        </p:txBody>
      </p:sp>
      <p:pic>
        <p:nvPicPr>
          <p:cNvPr id="24581" name="Picture 2" descr=" Object name is mri.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145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 Object name is mri.f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0"/>
            <a:ext cx="21431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BlokTextu 8"/>
          <p:cNvSpPr txBox="1">
            <a:spLocks noChangeArrowheads="1"/>
          </p:cNvSpPr>
          <p:nvPr/>
        </p:nvSpPr>
        <p:spPr bwMode="auto">
          <a:xfrm>
            <a:off x="2500313" y="285750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>
                <a:latin typeface="Book Antiqua" pitchFamily="18" charset="0"/>
              </a:rPr>
              <a:t>Prístroje rozdelené podľa generovaného poľa:</a:t>
            </a:r>
          </a:p>
          <a:p>
            <a:pPr algn="ctr"/>
            <a:r>
              <a:rPr lang="sk-SK" sz="1600">
                <a:latin typeface="Book Antiqua" pitchFamily="18" charset="0"/>
              </a:rPr>
              <a:t>0,15 - 0,5 T prístroje so slabým poľom</a:t>
            </a:r>
          </a:p>
          <a:p>
            <a:pPr algn="ctr"/>
            <a:r>
              <a:rPr lang="sk-SK" sz="1600">
                <a:latin typeface="Book Antiqua" pitchFamily="18" charset="0"/>
              </a:rPr>
              <a:t>0,5 – 1,0 T prístroje so stredným poľom</a:t>
            </a:r>
          </a:p>
          <a:p>
            <a:pPr algn="ctr"/>
            <a:r>
              <a:rPr lang="sk-SK" sz="1600">
                <a:latin typeface="Book Antiqua" pitchFamily="18" charset="0"/>
              </a:rPr>
              <a:t>1,0 – 3,0 T prístroje so silným poľom</a:t>
            </a:r>
          </a:p>
          <a:p>
            <a:pPr algn="ctr"/>
            <a:r>
              <a:rPr lang="sk-SK" sz="1600">
                <a:latin typeface="Book Antiqua" pitchFamily="18" charset="0"/>
              </a:rPr>
              <a:t>Nad 3,0 T experimentálne prístroje </a:t>
            </a:r>
          </a:p>
        </p:txBody>
      </p:sp>
      <p:sp>
        <p:nvSpPr>
          <p:cNvPr id="24584" name="BlokTextu 9"/>
          <p:cNvSpPr txBox="1">
            <a:spLocks noChangeArrowheads="1"/>
          </p:cNvSpPr>
          <p:nvPr/>
        </p:nvSpPr>
        <p:spPr bwMode="auto">
          <a:xfrm>
            <a:off x="0" y="178593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Book Antiqua" pitchFamily="18" charset="0"/>
              </a:rPr>
              <a:t>Princíp práce MRI: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2/3 vodíkových atómov v tele sa nachádzajú vo vode a v telovom tuku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rotáciou  pozitívneho náboja jadra sa vytvára magnetické pole (náhodné)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vo vonkajšom magnetickom poli dochádza k usporiadaniu orientácií pólov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pre protóny platí, že sa usporiadajú paralelne a antiparalelne; vyk. procesiu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longitudinálna magnetizácia – pacient sa stáva magnetom (rovnobež. pole)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vysielanie radiofrekvenčných pulzov s frekvenciou procesie protónov mení  	pomer 	paralelných a antiparalelných protónov a mení smer long. m., 	všetky protóny sú vo fáze a dochádza k tranzverzálnej magnetizácii</a:t>
            </a:r>
          </a:p>
          <a:p>
            <a:pPr>
              <a:buFont typeface="Arial" charset="0"/>
              <a:buChar char="•"/>
            </a:pPr>
            <a:r>
              <a:rPr lang="sk-SK" sz="2000">
                <a:latin typeface="Book Antiqua" pitchFamily="18" charset="0"/>
              </a:rPr>
              <a:t> longitudinálna relaxácia a tranzverzálna relaxácia tkaniva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14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Delenie </a:t>
            </a:r>
            <a:r>
              <a:rPr lang="sk-SK" sz="3600" dirty="0" err="1" smtClean="0"/>
              <a:t>rádiodiagnostických</a:t>
            </a:r>
            <a:r>
              <a:rPr lang="sk-SK" sz="3600" dirty="0" smtClean="0"/>
              <a:t> metód podľa prístrojovej techniky a fyzikálnej podstaty zobrazovania:</a:t>
            </a:r>
            <a:endParaRPr lang="sk-SK" sz="3600" dirty="0"/>
          </a:p>
        </p:txBody>
      </p:sp>
      <p:sp>
        <p:nvSpPr>
          <p:cNvPr id="14338" name="Zástupný symbol obsahu 2"/>
          <p:cNvSpPr>
            <a:spLocks noGrp="1"/>
          </p:cNvSpPr>
          <p:nvPr>
            <p:ph idx="1"/>
          </p:nvPr>
        </p:nvSpPr>
        <p:spPr>
          <a:xfrm>
            <a:off x="428625" y="2571750"/>
            <a:ext cx="8229600" cy="3900488"/>
          </a:xfrm>
        </p:spPr>
        <p:txBody>
          <a:bodyPr/>
          <a:lstStyle/>
          <a:p>
            <a:r>
              <a:rPr lang="sk-SK" smtClean="0"/>
              <a:t>1. konvenčná rádiológia: 		             	skiaskopia	 					skiagrafia					konvenčná tomografia				vyšetrenie pomocou kontrastných látok</a:t>
            </a:r>
          </a:p>
          <a:p>
            <a:r>
              <a:rPr lang="sk-SK" smtClean="0"/>
              <a:t>2.  počítačová tomografia (CT)</a:t>
            </a:r>
          </a:p>
          <a:p>
            <a:r>
              <a:rPr lang="sk-SK" smtClean="0"/>
              <a:t>3. ultrasonografia (USG)</a:t>
            </a:r>
          </a:p>
          <a:p>
            <a:r>
              <a:rPr lang="sk-SK" smtClean="0"/>
              <a:t>4. magnetická rezonancia (MRI)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/>
              <a:t>Skiagrafia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3100" dirty="0" smtClean="0"/>
              <a:t>(snímkovanie pomocou röntgenového žiarenia)</a:t>
            </a:r>
            <a:endParaRPr lang="sk-SK" sz="3100" dirty="0"/>
          </a:p>
        </p:txBody>
      </p:sp>
      <p:sp>
        <p:nvSpPr>
          <p:cNvPr id="153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mtClean="0">
                <a:solidFill>
                  <a:srgbClr val="FFC000"/>
                </a:solidFill>
              </a:rPr>
              <a:t>Nepriama skiagrafia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Nepoužívaná pre: malý formát záberu a nízku detailnosť obrazu;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		      vysokú radiačnú záťaž</a:t>
            </a:r>
          </a:p>
          <a:p>
            <a:pPr>
              <a:buFont typeface="Wingdings 2" pitchFamily="18" charset="2"/>
              <a:buNone/>
            </a:pPr>
            <a:r>
              <a:rPr lang="sk-SK" smtClean="0">
                <a:solidFill>
                  <a:srgbClr val="FFC000"/>
                </a:solidFill>
              </a:rPr>
              <a:t>Priama skiagrafia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Pre vysokú radiačnú záťaž využívaná dnes len v stomatológii </a:t>
            </a:r>
          </a:p>
          <a:p>
            <a:pPr>
              <a:buFont typeface="Wingdings 2" pitchFamily="18" charset="2"/>
              <a:buNone/>
            </a:pPr>
            <a:r>
              <a:rPr lang="sk-SK" smtClean="0">
                <a:solidFill>
                  <a:srgbClr val="FFC000"/>
                </a:solidFill>
              </a:rPr>
              <a:t>Digitálna a počítačová skiagrafia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Senzor napevnozabudovaný do prístroja (kt. je podobný digitálnemu fotoaparátu) prevádza energiu RTG žiarenia do digitálnej formy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Platňa(ktorej základom je fosfor) sa po ožiarení RTG žiarením vloží do čítačky počítača a fotostimulovanou luminiscenciou sa prevedie „svetielkovanie“ ožiareného fosforu na digitálny obraz v počítači (možnosť použitia staršieho prístr. vybavenia a prenositeľnosť)</a:t>
            </a:r>
          </a:p>
          <a:p>
            <a:pPr>
              <a:buFont typeface="Wingdings 2" pitchFamily="18" charset="2"/>
              <a:buNone/>
            </a:pPr>
            <a:endParaRPr lang="sk-SK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err="1" smtClean="0"/>
              <a:t>Skiaskopia</a:t>
            </a:r>
            <a:endParaRPr lang="sk-SK" sz="3100" dirty="0"/>
          </a:p>
        </p:txBody>
      </p:sp>
      <p:sp>
        <p:nvSpPr>
          <p:cNvPr id="16386" name="Zástupný symbol obsah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2357437"/>
          </a:xfrm>
        </p:spPr>
        <p:txBody>
          <a:bodyPr/>
          <a:lstStyle/>
          <a:p>
            <a:r>
              <a:rPr lang="sk-SK" sz="2000" smtClean="0"/>
              <a:t>Sledovanie 2D obrazu v reálnom čase pomocou röntgenového žiarenia dopadajúceho na zosilňovač alebo CCD snímač</a:t>
            </a:r>
          </a:p>
          <a:p>
            <a:r>
              <a:rPr lang="sk-SK" sz="2000" smtClean="0"/>
              <a:t>V 50-tych rokoch sa začalo používať presvecovanie na zosilňovači obrazu, čo znížilo radiačnú záťaž, zlepšilo kvalitu a rozlíšenie  výsledného obrazu a umožnilo záznam</a:t>
            </a:r>
          </a:p>
          <a:p>
            <a:r>
              <a:rPr lang="sk-SK" sz="2000" smtClean="0"/>
              <a:t>Momentálne sa prechádza k plne digitálnemu systému</a:t>
            </a:r>
          </a:p>
          <a:p>
            <a:endParaRPr lang="sk-SK" sz="2000" smtClean="0"/>
          </a:p>
        </p:txBody>
      </p:sp>
      <p:pic>
        <p:nvPicPr>
          <p:cNvPr id="16387" name="Picture 8" descr="/siemens/en_INT/gg_ax_FBAs/images/clinical_images/AXIOM_Luminos_TF/Female1976_SmallBowel/SmallBowel1_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85762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http://www.viavet.com/klinika/sk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857625"/>
            <a:ext cx="40020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Konvenčná tomografia</a:t>
            </a:r>
            <a:endParaRPr lang="sk-SK" sz="3600" dirty="0"/>
          </a:p>
        </p:txBody>
      </p:sp>
      <p:sp>
        <p:nvSpPr>
          <p:cNvPr id="1741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smtClean="0"/>
              <a:t>Základom výrazu tomografia je grécke slovo „tomos“- rez, ktoré vystihuje podstatu danej metódy, ktorou sa zobrazuje najčastejšie priečny rez ľudským telom</a:t>
            </a:r>
          </a:p>
          <a:p>
            <a:r>
              <a:rPr lang="sk-SK" sz="2000" smtClean="0"/>
              <a:t>Röntgenka a nosič kazety s filmom pripevnené na spojovacej tyči rotovali v nastavovateľnej  výške od stola s pacientom, čím sa menila hĺbka nasnímanej vrstvy</a:t>
            </a:r>
          </a:p>
          <a:p>
            <a:r>
              <a:rPr lang="sk-SK" sz="2000" smtClean="0"/>
              <a:t>Hrúbka zobrazovanej vrstvy závisela aj od rotačného pohybu.</a:t>
            </a:r>
          </a:p>
          <a:p>
            <a:r>
              <a:rPr lang="sk-SK" sz="2000" smtClean="0"/>
              <a:t>Pre zníženie radiačnej záťaže  boli vyrobené záznamové kazety schopné zachycovať jednou expozícou viacero vrstiev naraz</a:t>
            </a:r>
          </a:p>
          <a:p>
            <a:r>
              <a:rPr lang="sk-SK" sz="2000" smtClean="0"/>
              <a:t>Momentálne bola konvenčná tomografia nahradená podstatne kvalitnejšou počítačovou tomografiou (CT)</a:t>
            </a:r>
          </a:p>
          <a:p>
            <a:pPr>
              <a:buFont typeface="Wingdings 2" pitchFamily="18" charset="2"/>
              <a:buNone/>
            </a:pPr>
            <a:endParaRPr lang="sk-SK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err="1" smtClean="0"/>
              <a:t>Computer</a:t>
            </a:r>
            <a:r>
              <a:rPr lang="sk-SK" sz="3600" dirty="0" smtClean="0"/>
              <a:t> </a:t>
            </a:r>
            <a:r>
              <a:rPr lang="sk-SK" sz="3600" dirty="0" err="1" smtClean="0"/>
              <a:t>tomography</a:t>
            </a:r>
            <a:r>
              <a:rPr lang="sk-SK" sz="3600" dirty="0" smtClean="0"/>
              <a:t> - CT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Za objaviteľa CT sa považuje </a:t>
            </a:r>
            <a:r>
              <a:rPr lang="sk-SK" sz="2000" dirty="0" err="1" smtClean="0"/>
              <a:t>Godfrey</a:t>
            </a:r>
            <a:r>
              <a:rPr lang="sk-SK" sz="2000" dirty="0" smtClean="0"/>
              <a:t> </a:t>
            </a:r>
            <a:r>
              <a:rPr lang="sk-SK" sz="2000" dirty="0" err="1" smtClean="0"/>
              <a:t>Newbold</a:t>
            </a:r>
            <a:r>
              <a:rPr lang="sk-SK" sz="2000" dirty="0" smtClean="0"/>
              <a:t> </a:t>
            </a:r>
            <a:r>
              <a:rPr lang="sk-SK" sz="2000" dirty="0" err="1" smtClean="0"/>
              <a:t>Hounsfield</a:t>
            </a:r>
            <a:r>
              <a:rPr lang="sk-SK" sz="2000" dirty="0" smtClean="0"/>
              <a:t> (1972)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Nezávisle na ňom urobil objav </a:t>
            </a:r>
            <a:r>
              <a:rPr lang="sk-SK" sz="2000" dirty="0" err="1" smtClean="0"/>
              <a:t>Allan</a:t>
            </a:r>
            <a:r>
              <a:rPr lang="sk-SK" sz="2000" dirty="0" smtClean="0"/>
              <a:t> </a:t>
            </a:r>
            <a:r>
              <a:rPr lang="sk-SK" sz="2000" dirty="0" err="1" smtClean="0"/>
              <a:t>McLeod</a:t>
            </a:r>
            <a:r>
              <a:rPr lang="sk-SK" sz="2000" dirty="0" smtClean="0"/>
              <a:t> </a:t>
            </a:r>
            <a:r>
              <a:rPr lang="sk-SK" sz="2000" dirty="0" err="1" smtClean="0"/>
              <a:t>Cormack</a:t>
            </a:r>
            <a:endParaRPr lang="sk-SK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V roku 1979 spoločne dostali Nobelovu cenu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Princíp: zber a počítačové spracovanie údajov o absorpcii RTG priradením každému bodu priestoru jeho príslušnú hodnotu absorpcie v stupňoch šedi na monitore – tomografická rekonštrukcia (podobne ako pri konvenčnej tomografii rotuje okolo pacienta </a:t>
            </a:r>
            <a:r>
              <a:rPr lang="sk-SK" sz="2000" dirty="0" err="1" smtClean="0"/>
              <a:t>röntgenka</a:t>
            </a:r>
            <a:r>
              <a:rPr lang="sk-SK" sz="2000" dirty="0" smtClean="0"/>
              <a:t> a oproti nej sa nachádzajúce detektory)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2000" dirty="0" smtClean="0"/>
              <a:t>CT rozdeľujeme sa delí na rôzne typy: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				Konvenčná CT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				Špirálová (</a:t>
            </a:r>
            <a:r>
              <a:rPr lang="sk-SK" sz="2000" dirty="0" err="1" smtClean="0"/>
              <a:t>helikálna</a:t>
            </a:r>
            <a:r>
              <a:rPr lang="sk-SK" sz="2000" dirty="0" smtClean="0"/>
              <a:t>) CT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				MSCT (MDCT)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				EBCT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				CBCT</a:t>
            </a:r>
            <a:endParaRPr lang="sk-SK" sz="2000" dirty="0"/>
          </a:p>
        </p:txBody>
      </p:sp>
      <p:pic>
        <p:nvPicPr>
          <p:cNvPr id="18435" name="Picture 2" descr="Diagram of CT xray p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38650"/>
            <a:ext cx="3200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obsahu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80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z="2000" smtClean="0">
                <a:solidFill>
                  <a:srgbClr val="FFC000"/>
                </a:solidFill>
              </a:rPr>
              <a:t>Konvenčná CT </a:t>
            </a:r>
            <a:r>
              <a:rPr lang="sk-SK" sz="2000" smtClean="0"/>
              <a:t>(neumožňuje dynamické štúdie orgánov):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2D priečny rez...posun stola s pacientom...ďalší priečny rez</a:t>
            </a:r>
          </a:p>
          <a:p>
            <a:pPr>
              <a:buFont typeface="Wingdings 2" pitchFamily="18" charset="2"/>
              <a:buNone/>
            </a:pPr>
            <a:r>
              <a:rPr lang="sk-SK" sz="2000" smtClean="0">
                <a:solidFill>
                  <a:srgbClr val="FFC000"/>
                </a:solidFill>
              </a:rPr>
              <a:t>Špirálová CT </a:t>
            </a:r>
            <a:r>
              <a:rPr lang="sk-SK" sz="2000" smtClean="0"/>
              <a:t>(využíva 3D zobrazovaciu metóda zbierajúca údaje z objemu vyšetrovanej časti tela a rekonštruuje rezy pacienta vsúvaného do otvoru prístroja)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rýchle vyšetrenie  röntgenkou a radou detektorov rotujúcich okolo objektu v tvare helixu</a:t>
            </a:r>
          </a:p>
          <a:p>
            <a:pPr>
              <a:buFont typeface="Wingdings 2" pitchFamily="18" charset="2"/>
              <a:buNone/>
            </a:pPr>
            <a:r>
              <a:rPr lang="sk-SK" sz="2000" smtClean="0">
                <a:solidFill>
                  <a:srgbClr val="FFC000"/>
                </a:solidFill>
              </a:rPr>
              <a:t>MSCT (MDCT)</a:t>
            </a:r>
            <a:r>
              <a:rPr lang="sk-SK" sz="2000" smtClean="0"/>
              <a:t> (helikálne CT používajúce až 256 detektorov, čo zvyšuje účinnosť a presnosť dát) </a:t>
            </a:r>
          </a:p>
          <a:p>
            <a:pPr>
              <a:buFont typeface="Wingdings 2" pitchFamily="18" charset="2"/>
              <a:buNone/>
            </a:pPr>
            <a:r>
              <a:rPr lang="sk-SK" sz="2000" smtClean="0">
                <a:solidFill>
                  <a:srgbClr val="FFC000"/>
                </a:solidFill>
              </a:rPr>
              <a:t>CBCT</a:t>
            </a:r>
            <a:r>
              <a:rPr lang="sk-SK" sz="2000" smtClean="0"/>
              <a:t> (Cone Beam Copmuted Tomography - kužeľovitý zväzok)</a:t>
            </a:r>
          </a:p>
          <a:p>
            <a:pPr>
              <a:buFont typeface="Wingdings 2" pitchFamily="18" charset="2"/>
              <a:buNone/>
            </a:pPr>
            <a:r>
              <a:rPr lang="sk-SK" sz="2000" smtClean="0"/>
              <a:t>	nízka radiačná záťaž,  ale nie je umožnené zobrazovanie objemnejších častí tela, preto sa využíva najmä v stomatológii</a:t>
            </a:r>
          </a:p>
        </p:txBody>
      </p:sp>
      <p:pic>
        <p:nvPicPr>
          <p:cNvPr id="19458" name="Picture 4" descr="http://www.nature.com/sc/journal/v46/n5/images/3102128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19613"/>
            <a:ext cx="25669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s://www.cee.siemens.com/web/slovakia/sk/corporate/portal/produkty/divizie/healthcare/medicinske/pocitacova/PublishingImages/ct_definition_as_c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35488"/>
            <a:ext cx="57150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Ultrasonografia (sonografia)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3125" y="1571625"/>
            <a:ext cx="6472238" cy="3186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700" smtClean="0"/>
              <a:t>Diagnostická zobrazujúca technika na vizualizáciu svalov a vnútorných orgánov (využíva frekvencie od 2 do 15 MHz)</a:t>
            </a:r>
          </a:p>
          <a:p>
            <a:pPr>
              <a:lnSpc>
                <a:spcPct val="90000"/>
              </a:lnSpc>
            </a:pPr>
            <a:r>
              <a:rPr lang="sk-SK" sz="1700" smtClean="0"/>
              <a:t>Ultrazvuk prechádza mäkkými tkanivami (chovajú sa ako kvapalina, nanášanie gélov na sondy) </a:t>
            </a:r>
          </a:p>
          <a:p>
            <a:pPr>
              <a:lnSpc>
                <a:spcPct val="90000"/>
              </a:lnSpc>
            </a:pPr>
            <a:r>
              <a:rPr lang="sk-SK" sz="1700" smtClean="0"/>
              <a:t>Využíva fakt, že rýchlosť ultrazvukového vlnenia je pre rôzne tkanivá odlišná (na rozhraní dvoch tkanív sa vlnenie odráža a ideálnym prípadom je plocha rozhrania kolmá na šírenie vĺn)</a:t>
            </a:r>
          </a:p>
          <a:p>
            <a:pPr>
              <a:lnSpc>
                <a:spcPct val="90000"/>
              </a:lnSpc>
            </a:pPr>
            <a:r>
              <a:rPr lang="sk-SK" sz="1700" smtClean="0"/>
              <a:t>Registruje sa  intenzita odrazeného signálu a doba návratu</a:t>
            </a:r>
          </a:p>
          <a:p>
            <a:pPr>
              <a:lnSpc>
                <a:spcPct val="90000"/>
              </a:lnSpc>
            </a:pPr>
            <a:r>
              <a:rPr lang="sk-SK" sz="1700" smtClean="0"/>
              <a:t>Detekovaný signál sa pre dobrú vizualizáciu ďalej upravuje</a:t>
            </a:r>
          </a:p>
          <a:p>
            <a:pPr>
              <a:lnSpc>
                <a:spcPct val="90000"/>
              </a:lnSpc>
            </a:pPr>
            <a:endParaRPr lang="sk-SK" sz="2400" smtClean="0"/>
          </a:p>
        </p:txBody>
      </p:sp>
      <p:pic>
        <p:nvPicPr>
          <p:cNvPr id="20483" name="Picture 2" descr="http://t0.gstatic.com/images?q=tbn:bEOAe5SR4k2b5M:http://www.obgyn.net/us/present/0304/distb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643438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Mindray DP-1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643438"/>
            <a:ext cx="23923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14375"/>
            <a:ext cx="17145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28637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dirty="0" err="1" smtClean="0">
                <a:solidFill>
                  <a:srgbClr val="FFC000"/>
                </a:solidFill>
              </a:rPr>
              <a:t>Amplitude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mode</a:t>
            </a:r>
            <a:r>
              <a:rPr lang="sk-SK" sz="2000" dirty="0" smtClean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umožňuje presné meranie vzdialenosti, ale vytvára len 1D obraz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dirty="0" err="1" smtClean="0">
                <a:solidFill>
                  <a:srgbClr val="FFC000"/>
                </a:solidFill>
              </a:rPr>
              <a:t>Brightness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mode</a:t>
            </a:r>
            <a:endParaRPr lang="sk-SK" dirty="0" smtClean="0">
              <a:solidFill>
                <a:srgbClr val="FFC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1D zobrazenie, pri ktorom sa amplitúdy odrazeného signálu prevádzajú do tieňov šedej (základ pre iné typy zobrazení)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dirty="0" err="1" smtClean="0">
                <a:solidFill>
                  <a:srgbClr val="FFC000"/>
                </a:solidFill>
              </a:rPr>
              <a:t>Movement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mode</a:t>
            </a:r>
            <a:endParaRPr lang="sk-SK" dirty="0" smtClean="0">
              <a:solidFill>
                <a:srgbClr val="FFC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1D zobrazenie pohybujúcich sa štruktúr (dáta v B móde v čase)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dirty="0" smtClean="0">
                <a:solidFill>
                  <a:srgbClr val="FFC000"/>
                </a:solidFill>
              </a:rPr>
              <a:t>2D zobrazenie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rada vedľa seba uložených B módov získaných vychyľovaním lúčov jedného meniča alebo pomocou rady meničov sondy: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lineárne sondy (obdĺžnikový obraz)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konvexné sondy (obraz tvaru kruhového výseku)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sektorové sondy (obraz tvaru širokého kruhového výseku)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2000" dirty="0" smtClean="0"/>
              <a:t>		</a:t>
            </a:r>
            <a:endParaRPr lang="sk-SK" sz="2000" dirty="0"/>
          </a:p>
        </p:txBody>
      </p:sp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214938"/>
            <a:ext cx="14335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5214938"/>
            <a:ext cx="14382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531</TotalTime>
  <Words>920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Špička</vt:lpstr>
      <vt:lpstr>Špička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Rádiológia</dc:title>
  <dc:creator>ZlaTusik</dc:creator>
  <cp:lastModifiedBy>František Kundracik</cp:lastModifiedBy>
  <cp:revision>54</cp:revision>
  <dcterms:created xsi:type="dcterms:W3CDTF">2009-11-25T19:03:02Z</dcterms:created>
  <dcterms:modified xsi:type="dcterms:W3CDTF">2009-11-26T12:55:15Z</dcterms:modified>
</cp:coreProperties>
</file>