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97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2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0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8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6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0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3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E432-44A5-48FE-8AC7-100D5D3BD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dirty="0" err="1">
                <a:effectLst/>
                <a:latin typeface="Arial" panose="020B0604020202020204" pitchFamily="34" charset="0"/>
              </a:rPr>
              <a:t>Tvorba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softvéru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pre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konštrukciu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a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analýzu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kontextovej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jazykovej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siete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v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anglickom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4400" b="1" i="0" dirty="0" err="1">
                <a:effectLst/>
                <a:latin typeface="Arial" panose="020B0604020202020204" pitchFamily="34" charset="0"/>
              </a:rPr>
              <a:t>jazyku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94C44-41B3-4C7F-B22E-BAD7491746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Týždeň </a:t>
            </a:r>
            <a:r>
              <a:rPr lang="en-US" sz="3200" dirty="0"/>
              <a:t>1,2</a:t>
            </a:r>
          </a:p>
        </p:txBody>
      </p:sp>
    </p:spTree>
    <p:extLst>
      <p:ext uri="{BB962C8B-B14F-4D97-AF65-F5344CB8AC3E}">
        <p14:creationId xmlns:p14="http://schemas.microsoft.com/office/powerpoint/2010/main" val="286296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1042-BAF8-45AD-B20F-F085D301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Siete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99F7-94A4-42D1-B214-C6C90EB6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Pozost</a:t>
            </a:r>
            <a:r>
              <a:rPr lang="sk-SK" dirty="0" err="1"/>
              <a:t>ávaju</a:t>
            </a:r>
            <a:r>
              <a:rPr lang="sk-SK" dirty="0"/>
              <a:t> z uzlov</a:t>
            </a:r>
            <a:r>
              <a:rPr lang="en-US" dirty="0"/>
              <a:t>/</a:t>
            </a:r>
            <a:r>
              <a:rPr lang="en-US" dirty="0" err="1"/>
              <a:t>vrcholov</a:t>
            </a:r>
            <a:r>
              <a:rPr lang="sk-SK" dirty="0"/>
              <a:t> a hrán, ktoré ich spájajú</a:t>
            </a:r>
          </a:p>
          <a:p>
            <a:r>
              <a:rPr lang="sk-SK" dirty="0"/>
              <a:t>V prípade mojej práce len neorientované hrany, hrany sú </a:t>
            </a:r>
            <a:r>
              <a:rPr lang="en-US" dirty="0"/>
              <a:t>“</a:t>
            </a:r>
            <a:r>
              <a:rPr lang="en-US" dirty="0" err="1"/>
              <a:t>obojsmern</a:t>
            </a:r>
            <a:r>
              <a:rPr lang="sk-SK" dirty="0"/>
              <a:t>é</a:t>
            </a:r>
            <a:r>
              <a:rPr lang="en-US" dirty="0"/>
              <a:t>”</a:t>
            </a:r>
            <a:endParaRPr lang="sk-SK" dirty="0"/>
          </a:p>
          <a:p>
            <a:r>
              <a:rPr lang="sk-SK" dirty="0"/>
              <a:t>Komplexné siete </a:t>
            </a:r>
            <a:r>
              <a:rPr lang="en-US" dirty="0"/>
              <a:t>– </a:t>
            </a:r>
            <a:r>
              <a:rPr lang="sk-SK" dirty="0"/>
              <a:t>veľký počet vrcholov, netriviálne vlastnosti</a:t>
            </a:r>
          </a:p>
          <a:p>
            <a:pPr marL="45720" indent="0">
              <a:buNone/>
            </a:pPr>
            <a:r>
              <a:rPr lang="en-US" dirty="0" err="1"/>
              <a:t>Modely</a:t>
            </a:r>
            <a:r>
              <a:rPr lang="en-US" dirty="0"/>
              <a:t> </a:t>
            </a:r>
            <a:r>
              <a:rPr lang="en-US" dirty="0" err="1"/>
              <a:t>siet</a:t>
            </a:r>
            <a:r>
              <a:rPr lang="sk-SK" dirty="0"/>
              <a:t>í</a:t>
            </a:r>
            <a:r>
              <a:rPr lang="en-US" dirty="0"/>
              <a:t>:</a:t>
            </a:r>
            <a:endParaRPr lang="sk-SK" dirty="0"/>
          </a:p>
          <a:p>
            <a:pPr marL="502920" indent="-457200">
              <a:buFont typeface="+mj-lt"/>
              <a:buAutoNum type="arabicPeriod"/>
            </a:pPr>
            <a:r>
              <a:rPr lang="sk-SK" dirty="0"/>
              <a:t>Náhodné siete</a:t>
            </a:r>
          </a:p>
          <a:p>
            <a:pPr marL="502920" indent="-457200">
              <a:buFont typeface="+mj-lt"/>
              <a:buAutoNum type="arabicPeriod"/>
            </a:pPr>
            <a:r>
              <a:rPr lang="sk-SK" dirty="0"/>
              <a:t>Siete malého sveta </a:t>
            </a:r>
          </a:p>
          <a:p>
            <a:pPr marL="502920" indent="-457200">
              <a:buFont typeface="+mj-lt"/>
              <a:buAutoNum type="arabicPeriod"/>
            </a:pPr>
            <a:r>
              <a:rPr lang="sk-SK" dirty="0"/>
              <a:t>Siete s preferenčným pripájaním</a:t>
            </a:r>
            <a:r>
              <a:rPr lang="en-US" dirty="0"/>
              <a:t> </a:t>
            </a:r>
          </a:p>
          <a:p>
            <a:pPr marL="45720" indent="0">
              <a:buNone/>
            </a:pPr>
            <a:r>
              <a:rPr lang="en-US" dirty="0"/>
              <a:t>        (Scale-free)</a:t>
            </a:r>
            <a:endParaRPr lang="sk-SK" dirty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5267E1-99B5-407C-BE1A-A14D0C4FC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165" y="3353431"/>
            <a:ext cx="2154360" cy="1697108"/>
          </a:xfrm>
          <a:prstGeom prst="rect">
            <a:avLst/>
          </a:prstGeo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3B5F0F09-5DC3-4C35-B7FF-3A19C3F49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438" y="3371612"/>
            <a:ext cx="2154359" cy="1697108"/>
          </a:xfrm>
          <a:prstGeom prst="rect">
            <a:avLst/>
          </a:prstGeom>
        </p:spPr>
      </p:pic>
      <p:pic>
        <p:nvPicPr>
          <p:cNvPr id="9" name="Picture 8" descr="A close-up of a spider web&#10;&#10;Description automatically generated with low confidence">
            <a:extLst>
              <a:ext uri="{FF2B5EF4-FFF2-40B4-BE49-F238E27FC236}">
                <a16:creationId xmlns:a16="http://schemas.microsoft.com/office/drawing/2014/main" id="{B9305BFA-BD83-41E5-8E7A-8FA84AA20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236" y="3441834"/>
            <a:ext cx="1976073" cy="15566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8FEB44-FFBE-4666-8505-67600B98B270}"/>
              </a:ext>
            </a:extLst>
          </p:cNvPr>
          <p:cNvSpPr txBox="1"/>
          <p:nvPr/>
        </p:nvSpPr>
        <p:spPr>
          <a:xfrm>
            <a:off x="5855710" y="5029865"/>
            <a:ext cx="144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Random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D685F3-E77E-4484-9EDC-A22D03DB7CDD}"/>
              </a:ext>
            </a:extLst>
          </p:cNvPr>
          <p:cNvSpPr txBox="1"/>
          <p:nvPr/>
        </p:nvSpPr>
        <p:spPr>
          <a:xfrm>
            <a:off x="7892159" y="5050539"/>
            <a:ext cx="144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Small world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1186A-1717-41B8-B0E7-7352BF2CA4B3}"/>
              </a:ext>
            </a:extLst>
          </p:cNvPr>
          <p:cNvSpPr txBox="1"/>
          <p:nvPr/>
        </p:nvSpPr>
        <p:spPr>
          <a:xfrm>
            <a:off x="9882849" y="5026220"/>
            <a:ext cx="144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Scale-free</a:t>
            </a:r>
          </a:p>
        </p:txBody>
      </p:sp>
    </p:spTree>
    <p:extLst>
      <p:ext uri="{BB962C8B-B14F-4D97-AF65-F5344CB8AC3E}">
        <p14:creationId xmlns:p14="http://schemas.microsoft.com/office/powerpoint/2010/main" val="190606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3BD7-25C6-4366-B8B9-F15EA8AC9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Bezškálové</a:t>
            </a:r>
            <a:r>
              <a:rPr lang="sk-SK" dirty="0"/>
              <a:t> siete</a:t>
            </a:r>
            <a:br>
              <a:rPr lang="sk-SK" dirty="0"/>
            </a:br>
            <a:r>
              <a:rPr lang="en-US" dirty="0"/>
              <a:t>(scale-free)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6A505-9253-4EE5-A1B9-B4748CEE7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Vyzna</a:t>
            </a:r>
            <a:r>
              <a:rPr lang="sk-SK" dirty="0"/>
              <a:t>čujú sa distribúciou stupňov </a:t>
            </a:r>
            <a:r>
              <a:rPr lang="en-US" dirty="0" err="1"/>
              <a:t>vrcholov</a:t>
            </a:r>
            <a:r>
              <a:rPr lang="sk-SK" dirty="0"/>
              <a:t> popísanou vzťahom, 		 ktorý sa riadi sa </a:t>
            </a:r>
            <a:r>
              <a:rPr lang="sk-SK" dirty="0" err="1"/>
              <a:t>mocninovým</a:t>
            </a:r>
            <a:r>
              <a:rPr lang="sk-SK" dirty="0"/>
              <a:t> zákonom </a:t>
            </a:r>
            <a:r>
              <a:rPr lang="en-US" dirty="0"/>
              <a:t>(power law)</a:t>
            </a:r>
            <a:r>
              <a:rPr lang="sk-SK" dirty="0"/>
              <a:t> </a:t>
            </a:r>
            <a:endParaRPr lang="en-US" dirty="0"/>
          </a:p>
          <a:p>
            <a:r>
              <a:rPr lang="en-US" dirty="0" err="1"/>
              <a:t>Distrib</a:t>
            </a:r>
            <a:r>
              <a:rPr lang="sk-SK" dirty="0" err="1"/>
              <a:t>úcia</a:t>
            </a:r>
            <a:r>
              <a:rPr lang="sk-SK" dirty="0"/>
              <a:t> stupňov vrcholov je funkcia, ktorá reprezentuje pravdepodobnosť, že je náhodne vybraný uzol </a:t>
            </a:r>
            <a:r>
              <a:rPr lang="en-US" dirty="0" err="1"/>
              <a:t>stup</a:t>
            </a:r>
            <a:r>
              <a:rPr lang="sk-SK" dirty="0" err="1"/>
              <a:t>ňa</a:t>
            </a:r>
            <a:r>
              <a:rPr lang="sk-SK" dirty="0"/>
              <a:t> </a:t>
            </a:r>
            <a:r>
              <a:rPr lang="sk-SK" i="1" dirty="0"/>
              <a:t>k</a:t>
            </a:r>
            <a:r>
              <a:rPr lang="sk-SK" dirty="0"/>
              <a:t> </a:t>
            </a:r>
          </a:p>
          <a:p>
            <a:r>
              <a:rPr lang="sk-SK" dirty="0"/>
              <a:t>V reálnom svete existuje veľa sietí </a:t>
            </a:r>
            <a:r>
              <a:rPr lang="sk-SK" dirty="0" err="1"/>
              <a:t>bezškálových</a:t>
            </a:r>
            <a:r>
              <a:rPr lang="sk-SK" dirty="0"/>
              <a:t> sietí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C6392E-B541-4231-B486-3824DDA73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580" y="2116645"/>
            <a:ext cx="1560197" cy="340043"/>
          </a:xfrm>
          <a:prstGeom prst="rect">
            <a:avLst/>
          </a:prstGeom>
        </p:spPr>
      </p:pic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2DD0FB5-B17C-428F-936E-2932A006D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381" y="4097548"/>
            <a:ext cx="3309003" cy="2150852"/>
          </a:xfrm>
          <a:prstGeom prst="rect">
            <a:avLst/>
          </a:prstGeom>
        </p:spPr>
      </p:pic>
      <p:pic>
        <p:nvPicPr>
          <p:cNvPr id="9" name="Picture 8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04B58DB5-0FC0-4385-8DA1-07E95598ED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974" y="4128942"/>
            <a:ext cx="4450080" cy="211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9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5042-49BB-45A6-B72B-8EE30458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 err="1">
                <a:solidFill>
                  <a:srgbClr val="000000"/>
                </a:solidFill>
                <a:effectLst/>
                <a:latin typeface="Corbel (Body)"/>
              </a:rPr>
              <a:t>Barabási</a:t>
            </a:r>
            <a:r>
              <a:rPr lang="en-US" b="0" i="0" dirty="0">
                <a:solidFill>
                  <a:srgbClr val="000000"/>
                </a:solidFill>
                <a:effectLst/>
                <a:latin typeface="Corbel (Body)"/>
              </a:rPr>
              <a:t>–Albert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1F308-B0F2-40A2-BB22-17C4CE385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5790063" cy="4038600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siete</a:t>
            </a:r>
            <a:r>
              <a:rPr lang="en-US" dirty="0"/>
              <a:t> s </a:t>
            </a:r>
            <a:r>
              <a:rPr lang="en-US" dirty="0" err="1"/>
              <a:t>preferen</a:t>
            </a:r>
            <a:r>
              <a:rPr lang="sk-SK" dirty="0" err="1"/>
              <a:t>čným</a:t>
            </a:r>
            <a:r>
              <a:rPr lang="sk-SK" dirty="0"/>
              <a:t> pripájaním uzlov</a:t>
            </a:r>
          </a:p>
          <a:p>
            <a:r>
              <a:rPr lang="sk-SK" dirty="0"/>
              <a:t>Na začiatku malý náhodný alebo kompletný graf</a:t>
            </a:r>
            <a:endParaRPr lang="en-US" dirty="0"/>
          </a:p>
          <a:p>
            <a:r>
              <a:rPr lang="en-US" dirty="0" err="1"/>
              <a:t>Pravdepodobnos</a:t>
            </a:r>
            <a:r>
              <a:rPr lang="sk-SK" dirty="0"/>
              <a:t>ť, že sa k ľubovoľne vybranému uzlu </a:t>
            </a:r>
            <a:r>
              <a:rPr lang="sk-SK" i="1" dirty="0"/>
              <a:t>i</a:t>
            </a:r>
            <a:r>
              <a:rPr lang="sk-SK" dirty="0"/>
              <a:t> pripojí nový uzol je definovaná vzťahom</a:t>
            </a:r>
          </a:p>
          <a:p>
            <a:r>
              <a:rPr lang="sk-SK" dirty="0"/>
              <a:t>Nový uzol sa pripája preferenčne k uzlom s vysokým stupňom</a:t>
            </a: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42F9B9F-EB0C-4FE1-BAFB-A640A4C54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495" y="2153544"/>
            <a:ext cx="4365237" cy="42131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7B3B24-8D44-4352-9092-8861D0C4E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49" y="3907631"/>
            <a:ext cx="967399" cy="5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4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A246-15AE-45C6-8C18-BFD3AB8D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Slovn</a:t>
            </a:r>
            <a:r>
              <a:rPr lang="sk-SK" dirty="0"/>
              <a:t>é siete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8A985-923D-421C-AA00-E2AEE202C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400"/>
            <a:ext cx="6361176" cy="4038600"/>
          </a:xfrm>
        </p:spPr>
        <p:txBody>
          <a:bodyPr>
            <a:normAutofit/>
          </a:bodyPr>
          <a:lstStyle/>
          <a:p>
            <a:r>
              <a:rPr lang="sk-SK" dirty="0"/>
              <a:t>Dva druhy</a:t>
            </a:r>
            <a:r>
              <a:rPr lang="en-US" dirty="0"/>
              <a:t>:</a:t>
            </a:r>
            <a:endParaRPr lang="sk-SK" dirty="0"/>
          </a:p>
          <a:p>
            <a:pPr marL="502920" indent="-457200">
              <a:buFont typeface="+mj-lt"/>
              <a:buAutoNum type="arabicPeriod"/>
            </a:pPr>
            <a:r>
              <a:rPr lang="sk-SK" dirty="0"/>
              <a:t>Sémantické</a:t>
            </a:r>
          </a:p>
          <a:p>
            <a:pPr marL="502920" indent="-457200">
              <a:buFont typeface="+mj-lt"/>
              <a:buAutoNum type="arabicPeriod"/>
            </a:pPr>
            <a:r>
              <a:rPr lang="sk-SK" dirty="0"/>
              <a:t>Syntaktické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en-US" sz="2400" dirty="0"/>
              <a:t>“While they staid </a:t>
            </a:r>
            <a:r>
              <a:rPr lang="en-US" sz="2400" b="1" dirty="0">
                <a:solidFill>
                  <a:srgbClr val="0070C0"/>
                </a:solidFill>
              </a:rPr>
              <a:t>at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Barbadoes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it</a:t>
            </a:r>
            <a:r>
              <a:rPr lang="en-US" sz="2400" b="1" dirty="0"/>
              <a:t> </a:t>
            </a:r>
            <a:r>
              <a:rPr lang="en-US" sz="2400" dirty="0"/>
              <a:t>was plainly discovered that not only the inhabitants there were against the general design, but that the seamen bandied against the land-men, and gave them not that assistance and furtherance which was in their power.”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5ACEEA79-00C9-49B0-9DB6-0E4FE4085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854" y="3585019"/>
            <a:ext cx="3917154" cy="2663381"/>
          </a:xfrm>
          <a:prstGeom prst="rect">
            <a:avLst/>
          </a:prstGeom>
        </p:spPr>
      </p:pic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BF43E7A-C5F2-4D58-9D09-7344038B6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57" y="865782"/>
            <a:ext cx="2831042" cy="229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65755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311</TotalTime>
  <Words>223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Corbel (Body)</vt:lpstr>
      <vt:lpstr>Basis</vt:lpstr>
      <vt:lpstr>Tvorba softvéru pre konštrukciu a analýzu kontextovej jazykovej siete v anglickom jazyku</vt:lpstr>
      <vt:lpstr>Siete</vt:lpstr>
      <vt:lpstr>Bezškálové siete (scale-free)</vt:lpstr>
      <vt:lpstr>Barabási–Albert model</vt:lpstr>
      <vt:lpstr>Slovné siete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softvéru pre konštrukciu a analýzu kontextovej jazykovej siete v anglickom jazyku</dc:title>
  <dc:creator>Lichvár Marek</dc:creator>
  <cp:lastModifiedBy>Lichvár Marek</cp:lastModifiedBy>
  <cp:revision>1</cp:revision>
  <dcterms:created xsi:type="dcterms:W3CDTF">2022-02-28T18:16:20Z</dcterms:created>
  <dcterms:modified xsi:type="dcterms:W3CDTF">2022-02-28T23:27:43Z</dcterms:modified>
</cp:coreProperties>
</file>