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pDcEN9opqUcN+eIjwSvvcZ8j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7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9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pSp>
        <p:nvGrpSpPr>
          <p:cNvPr id="18" name="Google Shape;18;p19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19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19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21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21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D288"/>
              </a:buClr>
              <a:buSzPts val="2000"/>
              <a:buNone/>
              <a:defRPr sz="2000">
                <a:solidFill>
                  <a:srgbClr val="FFD288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D288"/>
              </a:buClr>
              <a:buSzPts val="1800"/>
              <a:buNone/>
              <a:defRPr sz="1800">
                <a:solidFill>
                  <a:srgbClr val="FFD288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D288"/>
              </a:buClr>
              <a:buSzPts val="1600"/>
              <a:buNone/>
              <a:defRPr sz="1600">
                <a:solidFill>
                  <a:srgbClr val="FFD288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D288"/>
              </a:buClr>
              <a:buSzPts val="1600"/>
              <a:buNone/>
              <a:defRPr sz="1600">
                <a:solidFill>
                  <a:srgbClr val="FFD288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D288"/>
              </a:buClr>
              <a:buSzPts val="1600"/>
              <a:buNone/>
              <a:defRPr sz="1600">
                <a:solidFill>
                  <a:srgbClr val="FFD288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D288"/>
              </a:buClr>
              <a:buSzPts val="1600"/>
              <a:buNone/>
              <a:defRPr sz="1600">
                <a:solidFill>
                  <a:srgbClr val="FFD288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D288"/>
              </a:buClr>
              <a:buSzPts val="1600"/>
              <a:buNone/>
              <a:defRPr sz="1600">
                <a:solidFill>
                  <a:srgbClr val="FFD288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FFD288"/>
              </a:buClr>
              <a:buSzPts val="1600"/>
              <a:buNone/>
              <a:defRPr sz="1600">
                <a:solidFill>
                  <a:srgbClr val="FFD288"/>
                </a:solidFill>
              </a:defRPr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42" name="Google Shape;42;p22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6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26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67" name="Google Shape;67;p2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7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7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76" name="Google Shape;76;p2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1" name="Google Shape;11;p1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240" y="2173998"/>
            <a:ext cx="2004823" cy="34820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>
            <p:ph type="ctrTitle"/>
          </p:nvPr>
        </p:nvSpPr>
        <p:spPr>
          <a:xfrm>
            <a:off x="1400228" y="133077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3600"/>
              <a:buFont typeface="Roboto"/>
              <a:buNone/>
            </a:pPr>
            <a:r>
              <a:rPr b="0" i="0" lang="sk-SK" sz="3600">
                <a:solidFill>
                  <a:srgbClr val="F4C402"/>
                </a:solidFill>
                <a:latin typeface="Roboto"/>
                <a:ea typeface="Roboto"/>
                <a:cs typeface="Roboto"/>
                <a:sym typeface="Roboto"/>
              </a:rPr>
              <a:t>IMPLEMENTÁCIA APROXIMÁCIE PRIAMEJ A INVERZNEJ KINEMATIKY PARALELNÉHO MECHANIZMU NÔH ROBOTA ARTABAN</a:t>
            </a:r>
            <a:endParaRPr sz="3600">
              <a:solidFill>
                <a:srgbClr val="F4C402"/>
              </a:solidFill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400228" y="3456292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Zuzana Mačicová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Školiteľ: </a:t>
            </a:r>
            <a:r>
              <a:rPr i="0" lang="sk-S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prof. RNDr. Roman Ďurikovič, PhD</a:t>
            </a:r>
            <a:r>
              <a:rPr i="0" lang="sk-SK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KINEMATIKA ZADNEJ NOHY</a:t>
            </a:r>
            <a:endParaRPr>
              <a:solidFill>
                <a:srgbClr val="F4C402"/>
              </a:solidFill>
            </a:endParaRPr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428750"/>
            <a:ext cx="5105202" cy="37171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0"/>
          <p:cNvGrpSpPr/>
          <p:nvPr/>
        </p:nvGrpSpPr>
        <p:grpSpPr>
          <a:xfrm>
            <a:off x="2464874" y="5209864"/>
            <a:ext cx="7097115" cy="1251929"/>
            <a:chOff x="2464874" y="5209864"/>
            <a:chExt cx="7097115" cy="1251929"/>
          </a:xfrm>
        </p:grpSpPr>
        <p:pic>
          <p:nvPicPr>
            <p:cNvPr id="175" name="Google Shape;17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38976" y="5209864"/>
              <a:ext cx="6830378" cy="743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64874" y="5852108"/>
              <a:ext cx="7097115" cy="6096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4405" y="1525341"/>
            <a:ext cx="4753128" cy="337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APROXIMAČNÉ RIEŠENIE KINEMATIKY</a:t>
            </a:r>
            <a:endParaRPr>
              <a:solidFill>
                <a:srgbClr val="F4C402"/>
              </a:solidFill>
            </a:endParaRPr>
          </a:p>
        </p:txBody>
      </p:sp>
      <p:pic>
        <p:nvPicPr>
          <p:cNvPr id="183" name="Google Shape;18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89" y="2031472"/>
            <a:ext cx="5807957" cy="395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663" y="6172200"/>
            <a:ext cx="11206093" cy="60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7103446" y="3225800"/>
            <a:ext cx="4707642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Polynómy rôzneho stupňa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k-SK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Splajny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APROXIMAČNÉ RIEŠENIE KINEMATIKY</a:t>
            </a:r>
            <a:endParaRPr>
              <a:solidFill>
                <a:srgbClr val="F4C402"/>
              </a:solidFill>
            </a:endParaRPr>
          </a:p>
        </p:txBody>
      </p:sp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1104565" y="1914541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3000"/>
              <a:buNone/>
            </a:pPr>
            <a:r>
              <a:rPr lang="sk-SK">
                <a:solidFill>
                  <a:srgbClr val="F4C402"/>
                </a:solidFill>
              </a:rPr>
              <a:t>PRIAMA</a:t>
            </a:r>
            <a:endParaRPr/>
          </a:p>
        </p:txBody>
      </p:sp>
      <p:pic>
        <p:nvPicPr>
          <p:cNvPr id="192" name="Google Shape;192;p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57" y="3074126"/>
            <a:ext cx="4711019" cy="245581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>
            <p:ph idx="3" type="body"/>
          </p:nvPr>
        </p:nvSpPr>
        <p:spPr>
          <a:xfrm>
            <a:off x="6420511" y="1914541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3000"/>
              <a:buNone/>
            </a:pPr>
            <a:r>
              <a:rPr lang="sk-SK">
                <a:solidFill>
                  <a:srgbClr val="F4C402"/>
                </a:solidFill>
              </a:rPr>
              <a:t>INVERZNÁ</a:t>
            </a:r>
            <a:endParaRPr/>
          </a:p>
        </p:txBody>
      </p:sp>
      <p:pic>
        <p:nvPicPr>
          <p:cNvPr id="194" name="Google Shape;194;p12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7327" y="3153148"/>
            <a:ext cx="2630351" cy="9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790809"/>
            <a:ext cx="5477873" cy="721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POROVNANIE APROXIMAČNÉHO RIEŠENIA S ANALYTICKÝM</a:t>
            </a:r>
            <a:endParaRPr>
              <a:solidFill>
                <a:srgbClr val="F4C402"/>
              </a:solidFill>
            </a:endParaRPr>
          </a:p>
        </p:txBody>
      </p:sp>
      <p:sp>
        <p:nvSpPr>
          <p:cNvPr id="201" name="Google Shape;201;p13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sk-SK"/>
              <a:t>Predná noha</a:t>
            </a:r>
            <a:endParaRPr/>
          </a:p>
        </p:txBody>
      </p:sp>
      <p:sp>
        <p:nvSpPr>
          <p:cNvPr id="202" name="Google Shape;202;p13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sk-SK"/>
              <a:t>Polynómy– 15x rýchlejšie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sk-SK"/>
              <a:t>Od 8.stupňa presnosť na stotinu mm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sk-SK"/>
              <a:t> Splajny – 10x rýchlejšie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sk-SK"/>
              <a:t>Takmer dokonale presné</a:t>
            </a:r>
            <a:endParaRPr/>
          </a:p>
          <a:p>
            <a:pPr indent="-257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3" name="Google Shape;203;p13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sk-SK"/>
              <a:t>Zadná noha</a:t>
            </a:r>
            <a:endParaRPr/>
          </a:p>
        </p:txBody>
      </p:sp>
      <p:sp>
        <p:nvSpPr>
          <p:cNvPr id="204" name="Google Shape;204;p13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sk-SK"/>
              <a:t>Polynómy– 25x rýchlejšie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sk-SK"/>
              <a:t>Od 8.stupňa presnosť na stotinu mm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sk-SK"/>
              <a:t> Splajny – 20x rýchlejšie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sk-SK"/>
              <a:t>Takmer dokonale presné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BUDÚCE VYLEPŠENIA</a:t>
            </a:r>
            <a:endParaRPr>
              <a:solidFill>
                <a:srgbClr val="F4C402"/>
              </a:solidFill>
            </a:endParaRPr>
          </a:p>
        </p:txBody>
      </p:sp>
      <p:sp>
        <p:nvSpPr>
          <p:cNvPr id="210" name="Google Shape;210;p14"/>
          <p:cNvSpPr txBox="1"/>
          <p:nvPr>
            <p:ph idx="1" type="body"/>
          </p:nvPr>
        </p:nvSpPr>
        <p:spPr>
          <a:xfrm>
            <a:off x="1371600" y="2830890"/>
            <a:ext cx="4597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sk-SK"/>
              <a:t>Preniesť kinematiku do 3D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sk-SK"/>
              <a:t>Zapojiť spodný motor prednej nohy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sk-SK"/>
              <a:t>Generovanie krivky, po ktorej bude robot chodiť</a:t>
            </a:r>
            <a:endParaRPr/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4542" y="1344990"/>
            <a:ext cx="5994698" cy="5021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14"/>
          <p:cNvCxnSpPr/>
          <p:nvPr/>
        </p:nvCxnSpPr>
        <p:spPr>
          <a:xfrm flipH="1">
            <a:off x="9245600" y="3098800"/>
            <a:ext cx="548640" cy="1752600"/>
          </a:xfrm>
          <a:prstGeom prst="straightConnector1">
            <a:avLst/>
          </a:prstGeom>
          <a:noFill/>
          <a:ln cap="flat" cmpd="sng" w="38100">
            <a:solidFill>
              <a:srgbClr val="F4C40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0903" y="2913552"/>
            <a:ext cx="6189821" cy="3816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 txBox="1"/>
          <p:nvPr>
            <p:ph type="title"/>
          </p:nvPr>
        </p:nvSpPr>
        <p:spPr>
          <a:xfrm>
            <a:off x="2730137" y="2538549"/>
            <a:ext cx="9601200" cy="89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Roboto"/>
              <a:buNone/>
            </a:pPr>
            <a:r>
              <a:rPr lang="sk-SK">
                <a:solidFill>
                  <a:srgbClr val="F4C402"/>
                </a:solidFill>
                <a:latin typeface="Roboto"/>
                <a:ea typeface="Roboto"/>
                <a:cs typeface="Roboto"/>
                <a:sym typeface="Roboto"/>
              </a:rPr>
              <a:t>ĎAKUJEM ZA POZORNOSŤ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type="title"/>
          </p:nvPr>
        </p:nvSpPr>
        <p:spPr>
          <a:xfrm>
            <a:off x="1371600" y="685800"/>
            <a:ext cx="9601200" cy="81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OTÁZKY</a:t>
            </a:r>
            <a:endParaRPr/>
          </a:p>
        </p:txBody>
      </p:sp>
      <p:grpSp>
        <p:nvGrpSpPr>
          <p:cNvPr id="224" name="Google Shape;224;p16"/>
          <p:cNvGrpSpPr/>
          <p:nvPr/>
        </p:nvGrpSpPr>
        <p:grpSpPr>
          <a:xfrm>
            <a:off x="955729" y="3186532"/>
            <a:ext cx="10280542" cy="3590670"/>
            <a:chOff x="955729" y="3034132"/>
            <a:chExt cx="10280542" cy="3590670"/>
          </a:xfrm>
        </p:grpSpPr>
        <p:pic>
          <p:nvPicPr>
            <p:cNvPr id="225" name="Google Shape;22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35366" y="3034132"/>
              <a:ext cx="2700905" cy="21958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" name="Google Shape;226;p16"/>
            <p:cNvGrpSpPr/>
            <p:nvPr/>
          </p:nvGrpSpPr>
          <p:grpSpPr>
            <a:xfrm>
              <a:off x="955729" y="3246654"/>
              <a:ext cx="7485679" cy="1770813"/>
              <a:chOff x="705175" y="3238675"/>
              <a:chExt cx="7485679" cy="1770813"/>
            </a:xfrm>
          </p:grpSpPr>
          <p:pic>
            <p:nvPicPr>
              <p:cNvPr id="227" name="Google Shape;227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78208" y="3238675"/>
                <a:ext cx="6948555" cy="8933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16"/>
              <p:cNvPicPr preferRelativeResize="0"/>
              <p:nvPr/>
            </p:nvPicPr>
            <p:blipFill rotWithShape="1">
              <a:blip r:embed="rId5">
                <a:alphaModFix/>
              </a:blip>
              <a:srcRect b="-1854" l="1272" r="190" t="1854"/>
              <a:stretch/>
            </p:blipFill>
            <p:spPr>
              <a:xfrm>
                <a:off x="705175" y="4151075"/>
                <a:ext cx="7485679" cy="8584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71600" y="5036481"/>
              <a:ext cx="3500576" cy="1588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16"/>
          <p:cNvSpPr txBox="1"/>
          <p:nvPr>
            <p:ph idx="1" type="body"/>
          </p:nvPr>
        </p:nvSpPr>
        <p:spPr>
          <a:xfrm>
            <a:off x="1371600" y="1427136"/>
            <a:ext cx="96012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i="1" lang="sk-SK" sz="2400"/>
              <a:t>V práci pracujete s interpolačnými polynómami. Existuje efektívna, rýchla a numericky stabilná metóda vyčíslenia funkčných hodnôt polynómu známa ako Hornerova schéma. Popíšte ju a tiež ukážte ako je možné počas vyčíslovania zároveň bez akýkoľvek ďalších operácii násobenia vyčísliť deriváciu polynómu.</a:t>
            </a:r>
            <a:endParaRPr i="1" sz="2400"/>
          </a:p>
          <a:p>
            <a:pPr indent="-2316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>
            <p:ph type="title"/>
          </p:nvPr>
        </p:nvSpPr>
        <p:spPr>
          <a:xfrm>
            <a:off x="1371600" y="685800"/>
            <a:ext cx="9601200" cy="70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OTÁZKY</a:t>
            </a:r>
            <a:endParaRPr/>
          </a:p>
        </p:txBody>
      </p:sp>
      <p:sp>
        <p:nvSpPr>
          <p:cNvPr id="236" name="Google Shape;236;p17"/>
          <p:cNvSpPr txBox="1"/>
          <p:nvPr>
            <p:ph idx="1" type="body"/>
          </p:nvPr>
        </p:nvSpPr>
        <p:spPr>
          <a:xfrm>
            <a:off x="1371600" y="1588576"/>
            <a:ext cx="9601200" cy="427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i="1" lang="sk-SK" sz="2800"/>
              <a:t>Do ktorej kategórie z kapitoly 1 by ste zaradili prednú nohu a zadnú nohu predmetného mechanizmu.</a:t>
            </a:r>
            <a:endParaRPr i="1" sz="2800"/>
          </a:p>
        </p:txBody>
      </p:sp>
      <p:grpSp>
        <p:nvGrpSpPr>
          <p:cNvPr id="237" name="Google Shape;237;p17"/>
          <p:cNvGrpSpPr/>
          <p:nvPr/>
        </p:nvGrpSpPr>
        <p:grpSpPr>
          <a:xfrm>
            <a:off x="844378" y="2780699"/>
            <a:ext cx="10941302" cy="3599488"/>
            <a:chOff x="844378" y="2780699"/>
            <a:chExt cx="10941302" cy="3599488"/>
          </a:xfrm>
        </p:grpSpPr>
        <p:grpSp>
          <p:nvGrpSpPr>
            <p:cNvPr id="238" name="Google Shape;238;p17"/>
            <p:cNvGrpSpPr/>
            <p:nvPr/>
          </p:nvGrpSpPr>
          <p:grpSpPr>
            <a:xfrm>
              <a:off x="844378" y="2780699"/>
              <a:ext cx="1681849" cy="3086701"/>
              <a:chOff x="1324822" y="2780699"/>
              <a:chExt cx="1681849" cy="3086701"/>
            </a:xfrm>
          </p:grpSpPr>
          <p:pic>
            <p:nvPicPr>
              <p:cNvPr id="239" name="Google Shape;239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371601" y="3246895"/>
                <a:ext cx="1510802" cy="26205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17"/>
              <p:cNvSpPr txBox="1"/>
              <p:nvPr/>
            </p:nvSpPr>
            <p:spPr>
              <a:xfrm>
                <a:off x="1324822" y="2780699"/>
                <a:ext cx="168184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sk-SK"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Posuvná noha</a:t>
                </a:r>
                <a:endParaRPr b="1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pic>
          <p:nvPicPr>
            <p:cNvPr id="241" name="Google Shape;241;p17"/>
            <p:cNvPicPr preferRelativeResize="0"/>
            <p:nvPr/>
          </p:nvPicPr>
          <p:blipFill rotWithShape="1">
            <a:blip r:embed="rId4">
              <a:alphaModFix/>
            </a:blip>
            <a:srcRect b="0" l="0" r="0" t="2426"/>
            <a:stretch/>
          </p:blipFill>
          <p:spPr>
            <a:xfrm>
              <a:off x="4344919" y="2886605"/>
              <a:ext cx="2274482" cy="349358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2" name="Google Shape;242;p17"/>
            <p:cNvGrpSpPr/>
            <p:nvPr/>
          </p:nvGrpSpPr>
          <p:grpSpPr>
            <a:xfrm>
              <a:off x="6545683" y="2878856"/>
              <a:ext cx="3073547" cy="3174524"/>
              <a:chOff x="8431074" y="2877563"/>
              <a:chExt cx="3073547" cy="3174524"/>
            </a:xfrm>
          </p:grpSpPr>
          <p:pic>
            <p:nvPicPr>
              <p:cNvPr id="243" name="Google Shape;243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009851" y="3302931"/>
                <a:ext cx="1681893" cy="27491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4" name="Google Shape;244;p17"/>
              <p:cNvSpPr txBox="1"/>
              <p:nvPr/>
            </p:nvSpPr>
            <p:spPr>
              <a:xfrm>
                <a:off x="8431074" y="2877563"/>
                <a:ext cx="307354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sk-SK"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Redundantná kĺbová noha</a:t>
                </a:r>
                <a:endParaRPr b="1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45" name="Google Shape;245;p17"/>
            <p:cNvGrpSpPr/>
            <p:nvPr/>
          </p:nvGrpSpPr>
          <p:grpSpPr>
            <a:xfrm>
              <a:off x="2548917" y="2780699"/>
              <a:ext cx="2340245" cy="3289613"/>
              <a:chOff x="5005388" y="2780699"/>
              <a:chExt cx="2340245" cy="3289613"/>
            </a:xfrm>
          </p:grpSpPr>
          <p:pic>
            <p:nvPicPr>
              <p:cNvPr id="246" name="Google Shape;246;p1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05388" y="3246895"/>
                <a:ext cx="1753795" cy="28234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7" name="Google Shape;247;p17"/>
              <p:cNvSpPr txBox="1"/>
              <p:nvPr/>
            </p:nvSpPr>
            <p:spPr>
              <a:xfrm>
                <a:off x="5160372" y="2780699"/>
                <a:ext cx="218526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sk-SK"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Kĺbová noha</a:t>
                </a:r>
                <a:endParaRPr b="1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pic>
          <p:nvPicPr>
            <p:cNvPr id="248" name="Google Shape;248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33710" y="3304984"/>
              <a:ext cx="2751970" cy="23114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MOTIVÁCIA</a:t>
            </a:r>
            <a:endParaRPr>
              <a:solidFill>
                <a:srgbClr val="F4C402"/>
              </a:solidFill>
            </a:endParaRPr>
          </a:p>
        </p:txBody>
      </p:sp>
      <p:pic>
        <p:nvPicPr>
          <p:cNvPr id="101" name="Google Shape;10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909" l="0" r="0" t="7199"/>
          <a:stretch/>
        </p:blipFill>
        <p:spPr>
          <a:xfrm>
            <a:off x="2539395" y="2171701"/>
            <a:ext cx="7113210" cy="343662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3600"/>
              <a:buFont typeface="Roboto"/>
              <a:buNone/>
            </a:pPr>
            <a:r>
              <a:rPr lang="sk-SK" sz="3600">
                <a:solidFill>
                  <a:srgbClr val="F4C402"/>
                </a:solidFill>
                <a:latin typeface="Roboto"/>
                <a:ea typeface="Roboto"/>
                <a:cs typeface="Roboto"/>
                <a:sym typeface="Roboto"/>
              </a:rPr>
              <a:t>CIELE PRÁCE</a:t>
            </a:r>
            <a:endParaRPr sz="3600">
              <a:solidFill>
                <a:srgbClr val="F4C40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1219200" y="1822941"/>
            <a:ext cx="7721593" cy="14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34290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Nájsť analytické riešenie priamej a inverznej kinematiky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Implementovať aproximáciu priamej a inverznej kinematiky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Porovnať s analytickým riešením</a:t>
            </a:r>
            <a:endParaRPr/>
          </a:p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08" name="Google Shape;108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4467" y="2733661"/>
            <a:ext cx="4285855" cy="359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3602"/>
          <a:stretch/>
        </p:blipFill>
        <p:spPr>
          <a:xfrm>
            <a:off x="1843692" y="2978331"/>
            <a:ext cx="2811246" cy="3984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3"/>
          <p:cNvGrpSpPr/>
          <p:nvPr/>
        </p:nvGrpSpPr>
        <p:grpSpPr>
          <a:xfrm>
            <a:off x="8589082" y="452101"/>
            <a:ext cx="3323445" cy="3091587"/>
            <a:chOff x="281104" y="-224992"/>
            <a:chExt cx="3323445" cy="3091587"/>
          </a:xfrm>
        </p:grpSpPr>
        <p:sp>
          <p:nvSpPr>
            <p:cNvPr id="111" name="Google Shape;111;p3"/>
            <p:cNvSpPr/>
            <p:nvPr/>
          </p:nvSpPr>
          <p:spPr>
            <a:xfrm>
              <a:off x="2319733" y="677614"/>
              <a:ext cx="1284816" cy="1284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319733" y="677614"/>
              <a:ext cx="1284816" cy="1284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Libre Franklin"/>
                <a:buNone/>
              </a:pPr>
              <a:r>
                <a:rPr b="0" i="0" lang="sk-SK" sz="2800" u="none" cap="none" strike="noStrike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(x, y)</a:t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38949" y="-224992"/>
              <a:ext cx="2640794" cy="2640794"/>
            </a:xfrm>
            <a:custGeom>
              <a:rect b="b" l="l" r="r" t="t"/>
              <a:pathLst>
                <a:path extrusionOk="0" h="120000" w="120000">
                  <a:moveTo>
                    <a:pt x="99523" y="94421"/>
                  </a:moveTo>
                  <a:lnTo>
                    <a:pt x="99523" y="94421"/>
                  </a:lnTo>
                  <a:cubicBezTo>
                    <a:pt x="81044" y="115639"/>
                    <a:pt x="49109" y="118480"/>
                    <a:pt x="27175" y="100858"/>
                  </a:cubicBezTo>
                  <a:lnTo>
                    <a:pt x="21529" y="105775"/>
                  </a:lnTo>
                  <a:lnTo>
                    <a:pt x="24770" y="90683"/>
                  </a:lnTo>
                  <a:lnTo>
                    <a:pt x="41560" y="88330"/>
                  </a:lnTo>
                  <a:lnTo>
                    <a:pt x="35936" y="93228"/>
                  </a:lnTo>
                  <a:lnTo>
                    <a:pt x="35936" y="93228"/>
                  </a:lnTo>
                  <a:cubicBezTo>
                    <a:pt x="53133" y="105682"/>
                    <a:pt x="76992" y="102957"/>
                    <a:pt x="90938" y="86944"/>
                  </a:cubicBezTo>
                  <a:close/>
                </a:path>
              </a:pathLst>
            </a:custGeom>
            <a:gradFill>
              <a:gsLst>
                <a:gs pos="0">
                  <a:srgbClr val="FEC64A"/>
                </a:gs>
                <a:gs pos="50000">
                  <a:srgbClr val="FFC600"/>
                </a:gs>
                <a:gs pos="100000">
                  <a:srgbClr val="F6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81104" y="677614"/>
              <a:ext cx="1284816" cy="1284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281104" y="677614"/>
              <a:ext cx="1284816" cy="1284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800"/>
                <a:buFont typeface="Libre Franklin"/>
                <a:buNone/>
              </a:pPr>
              <a:r>
                <a:rPr b="0" i="0" lang="sk-SK" sz="2800" u="none" cap="none" strike="noStrike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Uhly motorov</a:t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46739" y="225801"/>
              <a:ext cx="2640794" cy="2640794"/>
            </a:xfrm>
            <a:custGeom>
              <a:rect b="b" l="l" r="r" t="t"/>
              <a:pathLst>
                <a:path extrusionOk="0" h="120000" w="120000">
                  <a:moveTo>
                    <a:pt x="20477" y="25579"/>
                  </a:moveTo>
                  <a:lnTo>
                    <a:pt x="20477" y="25579"/>
                  </a:lnTo>
                  <a:cubicBezTo>
                    <a:pt x="38956" y="4361"/>
                    <a:pt x="70891" y="1520"/>
                    <a:pt x="92825" y="19142"/>
                  </a:cubicBezTo>
                  <a:lnTo>
                    <a:pt x="98471" y="14225"/>
                  </a:lnTo>
                  <a:lnTo>
                    <a:pt x="95230" y="29317"/>
                  </a:lnTo>
                  <a:lnTo>
                    <a:pt x="78440" y="31670"/>
                  </a:lnTo>
                  <a:lnTo>
                    <a:pt x="84064" y="26772"/>
                  </a:lnTo>
                  <a:lnTo>
                    <a:pt x="84064" y="26772"/>
                  </a:lnTo>
                  <a:cubicBezTo>
                    <a:pt x="66867" y="14318"/>
                    <a:pt x="43008" y="17043"/>
                    <a:pt x="29062" y="33056"/>
                  </a:cubicBezTo>
                  <a:close/>
                </a:path>
              </a:pathLst>
            </a:custGeom>
            <a:gradFill>
              <a:gsLst>
                <a:gs pos="0">
                  <a:srgbClr val="FEC64A"/>
                </a:gs>
                <a:gs pos="50000">
                  <a:srgbClr val="FFC600"/>
                </a:gs>
                <a:gs pos="100000">
                  <a:srgbClr val="F6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3"/>
          <p:cNvSpPr txBox="1"/>
          <p:nvPr/>
        </p:nvSpPr>
        <p:spPr>
          <a:xfrm>
            <a:off x="8971273" y="656530"/>
            <a:ext cx="29396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2000" u="none" cap="none" strike="noStrike">
                <a:solidFill>
                  <a:srgbClr val="F4C402"/>
                </a:solidFill>
                <a:latin typeface="Roboto"/>
                <a:ea typeface="Roboto"/>
                <a:cs typeface="Roboto"/>
                <a:sym typeface="Roboto"/>
              </a:rPr>
              <a:t>Priama kinematika</a:t>
            </a:r>
            <a:endParaRPr sz="2000">
              <a:solidFill>
                <a:srgbClr val="F4C40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8878461" y="2908731"/>
            <a:ext cx="29396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4C402"/>
                </a:solidFill>
                <a:latin typeface="Roboto"/>
                <a:ea typeface="Roboto"/>
                <a:cs typeface="Roboto"/>
                <a:sym typeface="Roboto"/>
              </a:rPr>
              <a:t>Inverzná kinematika</a:t>
            </a:r>
            <a:endParaRPr sz="2000">
              <a:solidFill>
                <a:srgbClr val="F4C40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1371600" y="685800"/>
            <a:ext cx="96012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ČO SOM UROBILA</a:t>
            </a:r>
            <a:endParaRPr/>
          </a:p>
        </p:txBody>
      </p:sp>
      <p:sp>
        <p:nvSpPr>
          <p:cNvPr id="124" name="Google Shape;124;p4"/>
          <p:cNvSpPr txBox="1"/>
          <p:nvPr>
            <p:ph idx="2" type="body"/>
          </p:nvPr>
        </p:nvSpPr>
        <p:spPr>
          <a:xfrm>
            <a:off x="1371601" y="2307773"/>
            <a:ext cx="9601199" cy="422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sk-SK" sz="2400">
                <a:latin typeface="Roboto"/>
                <a:ea typeface="Roboto"/>
                <a:cs typeface="Roboto"/>
                <a:sym typeface="Roboto"/>
              </a:rPr>
              <a:t>Analytický výpočet priamej a inverznej kinematiky prednej nohy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sk-SK" sz="2400">
                <a:latin typeface="Roboto"/>
                <a:ea typeface="Roboto"/>
                <a:cs typeface="Roboto"/>
                <a:sym typeface="Roboto"/>
              </a:rPr>
              <a:t>Analytický výpočet priamej kinematiky zadnej nohy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sk-SK" sz="2400">
                <a:latin typeface="Roboto"/>
                <a:ea typeface="Roboto"/>
                <a:cs typeface="Roboto"/>
                <a:sym typeface="Roboto"/>
              </a:rPr>
              <a:t>Rovnice popisujúce analytickú inverznú kinematiku zadnej nohy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sk-SK" sz="2400">
                <a:latin typeface="Roboto"/>
                <a:ea typeface="Roboto"/>
                <a:cs typeface="Roboto"/>
                <a:sym typeface="Roboto"/>
              </a:rPr>
              <a:t>Vygenerovanie dát pre aproximácie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sk-SK" sz="2400">
                <a:latin typeface="Roboto"/>
                <a:ea typeface="Roboto"/>
                <a:cs typeface="Roboto"/>
                <a:sym typeface="Roboto"/>
              </a:rPr>
              <a:t>Aproximácie priamej a inverznej kinematiky prednej nohy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sk-SK" sz="2400">
                <a:latin typeface="Roboto"/>
                <a:ea typeface="Roboto"/>
                <a:cs typeface="Roboto"/>
                <a:sym typeface="Roboto"/>
              </a:rPr>
              <a:t>Aproximácie priamej a inverznej kinematiky zadnej nohy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sk-SK" sz="2400">
                <a:latin typeface="Roboto"/>
                <a:ea typeface="Roboto"/>
                <a:cs typeface="Roboto"/>
                <a:sym typeface="Roboto"/>
              </a:rPr>
              <a:t>Porovnanie</a:t>
            </a:r>
            <a:endParaRPr/>
          </a:p>
          <a:p>
            <a:pPr indent="-2316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316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1371600" y="261257"/>
            <a:ext cx="9601200" cy="907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Roboto"/>
              <a:buNone/>
            </a:pPr>
            <a:r>
              <a:rPr lang="sk-SK" sz="4400">
                <a:solidFill>
                  <a:srgbClr val="F4C402"/>
                </a:solidFill>
                <a:latin typeface="Roboto"/>
                <a:ea typeface="Roboto"/>
                <a:cs typeface="Roboto"/>
                <a:sym typeface="Roboto"/>
              </a:rPr>
              <a:t>NÁVRH SOFTVÉROVÉHO RIEŠENIA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1408611" y="1593669"/>
            <a:ext cx="4763589" cy="509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</a:pPr>
            <a:r>
              <a:t/>
            </a:r>
            <a:endParaRPr sz="24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31" name="Google Shape;131;p5"/>
          <p:cNvGrpSpPr/>
          <p:nvPr/>
        </p:nvGrpSpPr>
        <p:grpSpPr>
          <a:xfrm>
            <a:off x="901949" y="1169126"/>
            <a:ext cx="11194257" cy="4936768"/>
            <a:chOff x="901949" y="1169126"/>
            <a:chExt cx="11194257" cy="4936768"/>
          </a:xfrm>
        </p:grpSpPr>
        <p:sp>
          <p:nvSpPr>
            <p:cNvPr id="132" name="Google Shape;132;p5"/>
            <p:cNvSpPr txBox="1"/>
            <p:nvPr/>
          </p:nvSpPr>
          <p:spPr>
            <a:xfrm>
              <a:off x="901949" y="1438100"/>
              <a:ext cx="4763589" cy="4667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oboto"/>
                <a:buNone/>
              </a:pPr>
              <a:r>
                <a:rPr lang="sk-SK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Pomocné triedy</a:t>
              </a:r>
              <a:endParaRPr/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oboto"/>
                <a:buNone/>
              </a:pPr>
              <a:r>
                <a:rPr lang="sk-SK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Analytické riešenie</a:t>
              </a:r>
              <a:endParaRPr/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oboto"/>
                <a:buNone/>
              </a:pPr>
              <a:r>
                <a:rPr lang="sk-SK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Aproximácia analytického riešenia</a:t>
              </a:r>
              <a:endParaRPr/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Libre Franklin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oboto"/>
                <a:buNone/>
              </a:pPr>
              <a:r>
                <a:rPr lang="sk-SK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Spoločný interface</a:t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3" name="Google Shape;133;p5"/>
            <p:cNvGrpSpPr/>
            <p:nvPr/>
          </p:nvGrpSpPr>
          <p:grpSpPr>
            <a:xfrm>
              <a:off x="2081348" y="1169126"/>
              <a:ext cx="10014858" cy="4893225"/>
              <a:chOff x="2081348" y="1169126"/>
              <a:chExt cx="10014858" cy="4893225"/>
            </a:xfrm>
          </p:grpSpPr>
          <p:pic>
            <p:nvPicPr>
              <p:cNvPr id="134" name="Google Shape;134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640444" y="1169126"/>
                <a:ext cx="7455762" cy="48932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35" name="Google Shape;135;p5"/>
              <p:cNvCxnSpPr/>
              <p:nvPr/>
            </p:nvCxnSpPr>
            <p:spPr>
              <a:xfrm>
                <a:off x="3213463" y="1959425"/>
                <a:ext cx="3709851" cy="0"/>
              </a:xfrm>
              <a:prstGeom prst="straightConnector1">
                <a:avLst/>
              </a:prstGeom>
              <a:noFill/>
              <a:ln cap="flat" cmpd="sng" w="34925">
                <a:solidFill>
                  <a:schemeClr val="accent3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 flipH="1" rot="10800000">
                <a:off x="3609705" y="3292927"/>
                <a:ext cx="1371598" cy="1086"/>
              </a:xfrm>
              <a:prstGeom prst="straightConnector1">
                <a:avLst/>
              </a:prstGeom>
              <a:noFill/>
              <a:ln cap="flat" cmpd="sng" w="34925">
                <a:solidFill>
                  <a:schemeClr val="accent3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2081348" y="4561116"/>
                <a:ext cx="2559096" cy="0"/>
              </a:xfrm>
              <a:prstGeom prst="straightConnector1">
                <a:avLst/>
              </a:prstGeom>
              <a:noFill/>
              <a:ln cap="flat" cmpd="sng" w="34925">
                <a:solidFill>
                  <a:schemeClr val="accent3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3609705" y="5841277"/>
                <a:ext cx="2906485" cy="0"/>
              </a:xfrm>
              <a:prstGeom prst="straightConnector1">
                <a:avLst/>
              </a:prstGeom>
              <a:noFill/>
              <a:ln cap="flat" cmpd="sng" w="34925">
                <a:solidFill>
                  <a:schemeClr val="accent3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ANALYTICKÁ PRIAMA KINEMATIKA PREDNEJ NOHY </a:t>
            </a:r>
            <a:endParaRPr>
              <a:solidFill>
                <a:srgbClr val="F4C402"/>
              </a:solidFill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70" y="2412995"/>
            <a:ext cx="5386842" cy="402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5303" y="3184665"/>
            <a:ext cx="5088928" cy="207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102" y="2650071"/>
            <a:ext cx="5299298" cy="338653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ANALYTICKÁ PRIAMA KINEMATIKA PREDNEJ NOHY </a:t>
            </a:r>
            <a:endParaRPr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049" y="2666399"/>
            <a:ext cx="5016951" cy="32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ANALYTICKÁ INVERZNÁ KINEMATIKA PREDNEJ NOHY </a:t>
            </a:r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34" y="1875542"/>
            <a:ext cx="5393266" cy="393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2312" y="2792783"/>
            <a:ext cx="6179688" cy="163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800" y="5808132"/>
            <a:ext cx="10896600" cy="99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F4C402"/>
              </a:buClr>
              <a:buSzPts val="4400"/>
              <a:buFont typeface="Libre Franklin"/>
              <a:buNone/>
            </a:pPr>
            <a:r>
              <a:rPr lang="sk-SK">
                <a:solidFill>
                  <a:srgbClr val="F4C402"/>
                </a:solidFill>
              </a:rPr>
              <a:t>GENEROVANIE DÁT PRE APROXIMÁCIE PREDNEJ NOHY </a:t>
            </a:r>
            <a:endParaRPr/>
          </a:p>
        </p:txBody>
      </p:sp>
      <p:pic>
        <p:nvPicPr>
          <p:cNvPr id="166" name="Google Shape;16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0917" y="2285999"/>
            <a:ext cx="5621221" cy="42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2138" y="2273301"/>
            <a:ext cx="4545688" cy="410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FFFFFF"/>
      </a:lt2>
      <a:accent1>
        <a:srgbClr val="BF9000"/>
      </a:accent1>
      <a:accent2>
        <a:srgbClr val="FFFF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FFC00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2022-04-25T09:11:48Z</dcterms:created>
  <dc:creator>Zuzana Ma</dc:creator>
</cp:coreProperties>
</file>