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3"/>
  </p:notesMasterIdLst>
  <p:handoutMasterIdLst>
    <p:handoutMasterId r:id="rId24"/>
  </p:handoutMasterIdLst>
  <p:sldIdLst>
    <p:sldId id="256" r:id="rId2"/>
    <p:sldId id="272" r:id="rId3"/>
    <p:sldId id="274" r:id="rId4"/>
    <p:sldId id="275" r:id="rId5"/>
    <p:sldId id="276" r:id="rId6"/>
    <p:sldId id="277" r:id="rId7"/>
    <p:sldId id="278" r:id="rId8"/>
    <p:sldId id="279" r:id="rId9"/>
    <p:sldId id="286" r:id="rId10"/>
    <p:sldId id="280" r:id="rId11"/>
    <p:sldId id="281" r:id="rId12"/>
    <p:sldId id="282" r:id="rId13"/>
    <p:sldId id="289" r:id="rId14"/>
    <p:sldId id="290" r:id="rId15"/>
    <p:sldId id="291" r:id="rId16"/>
    <p:sldId id="287" r:id="rId17"/>
    <p:sldId id="283" r:id="rId18"/>
    <p:sldId id="288" r:id="rId19"/>
    <p:sldId id="293" r:id="rId20"/>
    <p:sldId id="294" r:id="rId21"/>
    <p:sldId id="28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67487" autoAdjust="0"/>
  </p:normalViewPr>
  <p:slideViewPr>
    <p:cSldViewPr snapToGrid="0">
      <p:cViewPr varScale="1">
        <p:scale>
          <a:sx n="111" d="100"/>
          <a:sy n="111" d="100"/>
        </p:scale>
        <p:origin x="55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0" d="100"/>
          <a:sy n="80" d="100"/>
        </p:scale>
        <p:origin x="27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>
            <a:extLst>
              <a:ext uri="{FF2B5EF4-FFF2-40B4-BE49-F238E27FC236}">
                <a16:creationId xmlns:a16="http://schemas.microsoft.com/office/drawing/2014/main" id="{CA2E547D-1406-4A6F-8F93-E441204CE6E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/>
          </a:p>
        </p:txBody>
      </p:sp>
      <p:sp>
        <p:nvSpPr>
          <p:cNvPr id="3" name="Zástupný symbol dátumu 2">
            <a:extLst>
              <a:ext uri="{FF2B5EF4-FFF2-40B4-BE49-F238E27FC236}">
                <a16:creationId xmlns:a16="http://schemas.microsoft.com/office/drawing/2014/main" id="{76667F8A-B889-49B3-AC77-5DDF11A08AF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A754D43-FE56-4A70-AED7-3AE345CC580D}" type="datetime1">
              <a:rPr lang="sk-SK" smtClean="0"/>
              <a:t>22. 6. 2022</a:t>
            </a:fld>
            <a:endParaRPr lang="sk-SK"/>
          </a:p>
        </p:txBody>
      </p:sp>
      <p:sp>
        <p:nvSpPr>
          <p:cNvPr id="4" name="Zástupný symbol päty 3">
            <a:extLst>
              <a:ext uri="{FF2B5EF4-FFF2-40B4-BE49-F238E27FC236}">
                <a16:creationId xmlns:a16="http://schemas.microsoft.com/office/drawing/2014/main" id="{567AFD4F-C0E7-421C-AF77-6F9CC963C9C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/>
          </a:p>
        </p:txBody>
      </p:sp>
      <p:sp>
        <p:nvSpPr>
          <p:cNvPr id="5" name="Zástupný symbol čísla snímky 4">
            <a:extLst>
              <a:ext uri="{FF2B5EF4-FFF2-40B4-BE49-F238E27FC236}">
                <a16:creationId xmlns:a16="http://schemas.microsoft.com/office/drawing/2014/main" id="{1074AB9F-6726-4FB1-8769-82E23336CE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AD529299-61FF-4B93-ADA6-2FD5975D62F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16270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hlavičky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k-SK" noProof="0"/>
          </a:p>
        </p:txBody>
      </p:sp>
      <p:sp>
        <p:nvSpPr>
          <p:cNvPr id="3" name="Zástupný symbol dátum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2FB5FBE-3F32-4037-88F1-583C5063C089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4" name="Zástupný symbol obrázka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k-SK" noProof="0"/>
          </a:p>
        </p:txBody>
      </p:sp>
      <p:sp>
        <p:nvSpPr>
          <p:cNvPr id="5" name="Zástupný symbol poznámo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k-SK" noProof="0"/>
              <a:t>Upraviť štýly predlohy textu</a:t>
            </a:r>
          </a:p>
          <a:p>
            <a:pPr lvl="1" rtl="0"/>
            <a:r>
              <a:rPr lang="sk-SK" noProof="0"/>
              <a:t>Druhá úroveň</a:t>
            </a:r>
          </a:p>
          <a:p>
            <a:pPr lvl="2" rtl="0"/>
            <a:r>
              <a:rPr lang="sk-SK" noProof="0"/>
              <a:t>Tretia úroveň</a:t>
            </a:r>
          </a:p>
          <a:p>
            <a:pPr lvl="3" rtl="0"/>
            <a:r>
              <a:rPr lang="sk-SK" noProof="0"/>
              <a:t>Štvrtá úroveň</a:t>
            </a:r>
          </a:p>
          <a:p>
            <a:pPr lvl="4" rtl="0"/>
            <a:r>
              <a:rPr lang="sk-SK" noProof="0"/>
              <a:t>Piata úroveň</a:t>
            </a:r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k-SK" noProof="0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BC849E9A-41F7-4779-A581-48A7C374A227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1555188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a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BC849E9A-41F7-4779-A581-48A7C374A227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38804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FB2D87-FD54-4B4F-9C83-0E71DA6F9A37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85050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45E7829-73B0-4903-9FF6-46771CB99C2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3961834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2C5FB8ED-A758-4594-B6DE-A6D05E017EC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65763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3284269721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Hlavička sekc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0511AC4-B62A-44C6-92AC-6EBF3C477CDF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6222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2525011100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920FD14C-7225-4F0F-9397-CF83B3565C82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2665776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161876965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endParaRPr lang="sk-SK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339418040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sk-S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398166751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6E81621-F6A2-47C7-9753-4DEF3764F7C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sk-SK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</p:spTree>
    <p:extLst>
      <p:ext uri="{BB962C8B-B14F-4D97-AF65-F5344CB8AC3E}">
        <p14:creationId xmlns:p14="http://schemas.microsoft.com/office/powerpoint/2010/main" val="672013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5347038-E413-4CBD-9799-2DBFAC9AE3A0}" type="datetime1">
              <a:rPr lang="sk-SK" noProof="0" smtClean="0"/>
              <a:t>21. 6. 2022</a:t>
            </a:fld>
            <a:endParaRPr lang="sk-SK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sk-SK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pPr rtl="0"/>
            <a:fld id="{A6AF1B4E-90EC-4A51-B6E5-B702C054ECB0}" type="slidenum">
              <a:rPr lang="sk-SK" noProof="0" smtClean="0"/>
              <a:t>‹#›</a:t>
            </a:fld>
            <a:endParaRPr lang="sk-SK" noProof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7483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.svg"/><Relationship Id="rId7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4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5">
            <a:extLst>
              <a:ext uri="{FF2B5EF4-FFF2-40B4-BE49-F238E27FC236}">
                <a16:creationId xmlns:a16="http://schemas.microsoft.com/office/drawing/2014/main" id="{D0B790E6-EE76-443D-AA8E-F8F82FE413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561AC0E-7195-4ACF-AA0A-5E2923A987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62107" y="639097"/>
            <a:ext cx="6929258" cy="3686015"/>
          </a:xfrm>
        </p:spPr>
        <p:txBody>
          <a:bodyPr rtlCol="0">
            <a:normAutofit/>
          </a:bodyPr>
          <a:lstStyle/>
          <a:p>
            <a:pPr rtl="0"/>
            <a:r>
              <a:rPr lang="sk-SK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 panose="020B0502040204020203" pitchFamily="34" charset="0"/>
              </a:rPr>
              <a:t>Softvérová podpora výučby matematiky </a:t>
            </a:r>
            <a:r>
              <a:rPr lang="sk-SK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 panose="020B0502040204020203" pitchFamily="34" charset="0"/>
              </a:rPr>
              <a:t>Hejného</a:t>
            </a:r>
            <a:r>
              <a:rPr lang="sk-SK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Segoe UI" panose="020B0502040204020203" pitchFamily="34" charset="0"/>
              </a:rPr>
              <a:t> metódou – prostredie Tabuľka 100</a:t>
            </a:r>
          </a:p>
        </p:txBody>
      </p:sp>
      <p:pic>
        <p:nvPicPr>
          <p:cNvPr id="7" name="Grafika 6" descr="Tabuľa">
            <a:extLst>
              <a:ext uri="{FF2B5EF4-FFF2-40B4-BE49-F238E27FC236}">
                <a16:creationId xmlns:a16="http://schemas.microsoft.com/office/drawing/2014/main" id="{2696A1A4-8E43-47F6-A6DC-A9ADAB053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351504" y="2308845"/>
            <a:ext cx="1583926" cy="1583926"/>
          </a:xfrm>
          <a:prstGeom prst="rect">
            <a:avLst/>
          </a:prstGeom>
        </p:spPr>
      </p:pic>
      <p:pic>
        <p:nvPicPr>
          <p:cNvPr id="5" name="Grafika 4" descr="Chat">
            <a:extLst>
              <a:ext uri="{FF2B5EF4-FFF2-40B4-BE49-F238E27FC236}">
                <a16:creationId xmlns:a16="http://schemas.microsoft.com/office/drawing/2014/main" id="{EB71843F-0A0B-4317-B205-4B0A0B97C0F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35507" y="4052939"/>
            <a:ext cx="1599923" cy="1599923"/>
          </a:xfrm>
          <a:prstGeom prst="rect">
            <a:avLst/>
          </a:prstGeom>
        </p:spPr>
      </p:pic>
      <p:pic>
        <p:nvPicPr>
          <p:cNvPr id="11" name="Grafika 10" descr="Knihy na polici">
            <a:extLst>
              <a:ext uri="{FF2B5EF4-FFF2-40B4-BE49-F238E27FC236}">
                <a16:creationId xmlns:a16="http://schemas.microsoft.com/office/drawing/2014/main" id="{18A239E6-97C0-4A74-8E7A-C9FD39A8C9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343504" y="724917"/>
            <a:ext cx="1583928" cy="1583928"/>
          </a:xfrm>
          <a:prstGeom prst="rect">
            <a:avLst/>
          </a:prstGeom>
        </p:spPr>
      </p:pic>
      <p:cxnSp>
        <p:nvCxnSpPr>
          <p:cNvPr id="14" name="Straight Connector 17">
            <a:extLst>
              <a:ext uri="{FF2B5EF4-FFF2-40B4-BE49-F238E27FC236}">
                <a16:creationId xmlns:a16="http://schemas.microsoft.com/office/drawing/2014/main" id="{1777CCA9-2D65-481C-90A2-FC8CC8540E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19423" y="4343400"/>
            <a:ext cx="5943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9">
            <a:extLst>
              <a:ext uri="{FF2B5EF4-FFF2-40B4-BE49-F238E27FC236}">
                <a16:creationId xmlns:a16="http://schemas.microsoft.com/office/drawing/2014/main" id="{4A26D578-D897-486C-B758-A1DC339200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21">
            <a:extLst>
              <a:ext uri="{FF2B5EF4-FFF2-40B4-BE49-F238E27FC236}">
                <a16:creationId xmlns:a16="http://schemas.microsoft.com/office/drawing/2014/main" id="{3ADF7A7E-971E-459A-BE93-DAE500388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BlokTextu 26">
            <a:extLst>
              <a:ext uri="{FF2B5EF4-FFF2-40B4-BE49-F238E27FC236}">
                <a16:creationId xmlns:a16="http://schemas.microsoft.com/office/drawing/2014/main" id="{AFF90F88-4D38-4D4A-89AA-D445390E388D}"/>
              </a:ext>
            </a:extLst>
          </p:cNvPr>
          <p:cNvSpPr txBox="1"/>
          <p:nvPr/>
        </p:nvSpPr>
        <p:spPr>
          <a:xfrm>
            <a:off x="4743942" y="4502544"/>
            <a:ext cx="6094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Školiteľ: RNDr. Peter </a:t>
            </a:r>
            <a:r>
              <a:rPr lang="sk-SK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Borovanský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PhD.</a:t>
            </a:r>
          </a:p>
          <a:p>
            <a:pPr marL="0" indent="0"/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Konzultant: RNDr. Dagmar </a:t>
            </a:r>
            <a:r>
              <a:rPr lang="sk-SK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Môt’ovská</a:t>
            </a: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PhD.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Autor: Radovan Orinčák</a:t>
            </a:r>
          </a:p>
        </p:txBody>
      </p:sp>
    </p:spTree>
    <p:extLst>
      <p:ext uri="{BB962C8B-B14F-4D97-AF65-F5344CB8AC3E}">
        <p14:creationId xmlns:p14="http://schemas.microsoft.com/office/powerpoint/2010/main" val="322398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Pomocná Tabuľka 100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2" y="1238136"/>
            <a:ext cx="6143367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3" name="Obrázok 12" descr="Obrázok, na ktorom je stôlAutomaticky generovaný popis">
            <a:extLst>
              <a:ext uri="{FF2B5EF4-FFF2-40B4-BE49-F238E27FC236}">
                <a16:creationId xmlns:a16="http://schemas.microsoft.com/office/drawing/2014/main" id="{5961FDBB-4103-40E2-9276-F2D11809E3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192" y="1519515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8E87A01-3D85-4FF6-A1BF-77EC226699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697" y="1519515"/>
            <a:ext cx="2230881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8" name="Obrázok 17">
            <a:extLst>
              <a:ext uri="{FF2B5EF4-FFF2-40B4-BE49-F238E27FC236}">
                <a16:creationId xmlns:a16="http://schemas.microsoft.com/office/drawing/2014/main" id="{9133274C-49B2-4A85-9F0D-2E36C78E65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889" y="1933403"/>
            <a:ext cx="2890588" cy="360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9" name="Obrázok 18" descr="Obrázok, na ktorom je rôzne, elektronika, klávesnica, čiara&#10;&#10;Automaticky generovaný popis">
            <a:extLst>
              <a:ext uri="{FF2B5EF4-FFF2-40B4-BE49-F238E27FC236}">
                <a16:creationId xmlns:a16="http://schemas.microsoft.com/office/drawing/2014/main" id="{31D57C23-976F-4790-992B-8E5B77C487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4788" y="2213998"/>
            <a:ext cx="2869132" cy="288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426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Obchod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2" y="1238136"/>
            <a:ext cx="2377183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04C7F351-909D-4A0F-8BB9-383EB9948C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358" y="1501916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Obrázok 10" descr="Obrázok, na ktorom je text, elektronika, rám obrázkaAutomaticky generovaný popis">
            <a:extLst>
              <a:ext uri="{FF2B5EF4-FFF2-40B4-BE49-F238E27FC236}">
                <a16:creationId xmlns:a16="http://schemas.microsoft.com/office/drawing/2014/main" id="{1D770EFF-1E55-4EBE-A662-B6646E6186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670" y="1501916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B40B2BF7-DD9D-4680-A85A-3C51BBBA38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053" y="1501916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6151164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Vlastné grafické úpravy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1" y="1283855"/>
            <a:ext cx="6549133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B0F2111-76A2-478D-B6C9-E8D3D8E5EE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66" y="1545070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Obrázok 12" descr="Obrázok, na ktorom je text, hodinyAutomaticky generovaný popis">
            <a:extLst>
              <a:ext uri="{FF2B5EF4-FFF2-40B4-BE49-F238E27FC236}">
                <a16:creationId xmlns:a16="http://schemas.microsoft.com/office/drawing/2014/main" id="{98FC1EB4-344B-4377-A668-66EDE1E297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677" y="1545070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E37D9CD-9F45-4457-9904-FF2C4CCBD0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152" y="1545070"/>
            <a:ext cx="2162727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89790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3"/>
            <a:ext cx="8001971" cy="929947"/>
          </a:xfrm>
          <a:prstGeom prst="rect">
            <a:avLst/>
          </a:prstGeom>
        </p:spPr>
        <p:txBody>
          <a:bodyPr rtlCol="0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Prechody medzi obrazovkami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1" y="1238135"/>
            <a:ext cx="7589155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72B3D15F-B276-413B-B7FF-834B11310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401" y="1519237"/>
            <a:ext cx="7228624" cy="48150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462442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162054" y="282323"/>
            <a:ext cx="8001971" cy="92994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Výzvy počas implementácie 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266567" y="939446"/>
            <a:ext cx="7589155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sp>
        <p:nvSpPr>
          <p:cNvPr id="7" name="BlokTextu 6">
            <a:extLst>
              <a:ext uri="{FF2B5EF4-FFF2-40B4-BE49-F238E27FC236}">
                <a16:creationId xmlns:a16="http://schemas.microsoft.com/office/drawing/2014/main" id="{2FBA8EC8-2946-4CD4-9146-87C6F9E563D7}"/>
              </a:ext>
            </a:extLst>
          </p:cNvPr>
          <p:cNvSpPr txBox="1"/>
          <p:nvPr/>
        </p:nvSpPr>
        <p:spPr>
          <a:xfrm>
            <a:off x="450227" y="956739"/>
            <a:ext cx="6094562" cy="11430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400" dirty="0"/>
              <a:t>zafarbovanie políčka</a:t>
            </a:r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400" dirty="0"/>
              <a:t>vlastné pozadie políčka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6D684B7F-B689-4BFB-B588-75BCE7C956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4025" y="1867999"/>
            <a:ext cx="1568965" cy="1561001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17E32740-4347-4FF9-A402-9079E37004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6654" y="1868000"/>
            <a:ext cx="1564972" cy="1561000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F54BC2CC-F769-4452-A61B-680588F0B2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64025" y="3810511"/>
            <a:ext cx="1568965" cy="1568965"/>
          </a:xfrm>
          <a:prstGeom prst="rect">
            <a:avLst/>
          </a:prstGeom>
        </p:spPr>
      </p:pic>
      <p:pic>
        <p:nvPicPr>
          <p:cNvPr id="25" name="Obrázok 24">
            <a:extLst>
              <a:ext uri="{FF2B5EF4-FFF2-40B4-BE49-F238E27FC236}">
                <a16:creationId xmlns:a16="http://schemas.microsoft.com/office/drawing/2014/main" id="{2F7AC0A2-9529-44CC-AF82-27F8AA7853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6654" y="3818476"/>
            <a:ext cx="1564972" cy="1561000"/>
          </a:xfrm>
          <a:prstGeom prst="rect">
            <a:avLst/>
          </a:prstGeom>
        </p:spPr>
      </p:pic>
      <p:pic>
        <p:nvPicPr>
          <p:cNvPr id="29" name="Obrázok 28">
            <a:extLst>
              <a:ext uri="{FF2B5EF4-FFF2-40B4-BE49-F238E27FC236}">
                <a16:creationId xmlns:a16="http://schemas.microsoft.com/office/drawing/2014/main" id="{5A8CB7B1-E1F5-48A8-A1A5-DBB1333475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8072" y="2199924"/>
            <a:ext cx="7638783" cy="1096953"/>
          </a:xfrm>
          <a:prstGeom prst="rect">
            <a:avLst/>
          </a:prstGeom>
        </p:spPr>
      </p:pic>
      <p:sp>
        <p:nvSpPr>
          <p:cNvPr id="31" name="BlokTextu 30">
            <a:extLst>
              <a:ext uri="{FF2B5EF4-FFF2-40B4-BE49-F238E27FC236}">
                <a16:creationId xmlns:a16="http://schemas.microsoft.com/office/drawing/2014/main" id="{1DB40FE1-CE3F-49E0-AAF1-4118DCBCC7B6}"/>
              </a:ext>
            </a:extLst>
          </p:cNvPr>
          <p:cNvSpPr txBox="1"/>
          <p:nvPr/>
        </p:nvSpPr>
        <p:spPr>
          <a:xfrm>
            <a:off x="450019" y="3319110"/>
            <a:ext cx="6094770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400" dirty="0"/>
              <a:t>prispôsobenie sa veľkosti obrazovky</a:t>
            </a:r>
          </a:p>
        </p:txBody>
      </p:sp>
      <p:pic>
        <p:nvPicPr>
          <p:cNvPr id="33" name="Obrázok 32">
            <a:extLst>
              <a:ext uri="{FF2B5EF4-FFF2-40B4-BE49-F238E27FC236}">
                <a16:creationId xmlns:a16="http://schemas.microsoft.com/office/drawing/2014/main" id="{3224DF6F-005C-41E7-8D66-19DB8DBC34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6567" y="4146103"/>
            <a:ext cx="7739831" cy="19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358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371070" y="451509"/>
            <a:ext cx="8001971" cy="929947"/>
          </a:xfrm>
          <a:prstGeom prst="rect">
            <a:avLst/>
          </a:prstGeom>
        </p:spPr>
        <p:txBody>
          <a:bodyPr rtlCol="0">
            <a:normAutofit fontScale="85000" lnSpcReduction="1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Problémy počas implementácie 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371070" y="1052657"/>
            <a:ext cx="7589155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sp>
        <p:nvSpPr>
          <p:cNvPr id="14" name="BlokTextu 13">
            <a:extLst>
              <a:ext uri="{FF2B5EF4-FFF2-40B4-BE49-F238E27FC236}">
                <a16:creationId xmlns:a16="http://schemas.microsoft.com/office/drawing/2014/main" id="{7F387F88-774D-4D85-8471-2C13B56C4296}"/>
              </a:ext>
            </a:extLst>
          </p:cNvPr>
          <p:cNvSpPr txBox="1"/>
          <p:nvPr/>
        </p:nvSpPr>
        <p:spPr>
          <a:xfrm>
            <a:off x="583474" y="1586313"/>
            <a:ext cx="8001971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prispôsobenie sa veľkosti obrazoviek(mobil/tablet)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tri </a:t>
            </a:r>
            <a:r>
              <a:rPr lang="sk-SK" sz="2800" dirty="0" err="1"/>
              <a:t>layouty</a:t>
            </a:r>
            <a:r>
              <a:rPr lang="sk-SK" sz="2800" dirty="0"/>
              <a:t> – mobil/malý tablet/veľký tablet</a:t>
            </a:r>
          </a:p>
          <a:p>
            <a:pPr lvl="1">
              <a:lnSpc>
                <a:spcPct val="150000"/>
              </a:lnSpc>
              <a:buClr>
                <a:schemeClr val="accent1"/>
              </a:buClr>
              <a:buSzPct val="100000"/>
            </a:pPr>
            <a:endParaRPr lang="sk-SK" sz="2800" dirty="0"/>
          </a:p>
          <a:p>
            <a:pPr marL="285750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vyfarbovanie políčok „ťahaním“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vlastné prepočítavanie polohy prsta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vytvorenie pravidiel a výnimiek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sk-SK" sz="2400" dirty="0"/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endParaRPr lang="sk-SK" sz="2400" dirty="0"/>
          </a:p>
        </p:txBody>
      </p:sp>
      <p:pic>
        <p:nvPicPr>
          <p:cNvPr id="15" name="Obrázok 14" descr="Obrázok, na ktorom je rôzne, elektronika, klávesnica, čiara&#10;&#10;Automaticky generovaný popis">
            <a:extLst>
              <a:ext uri="{FF2B5EF4-FFF2-40B4-BE49-F238E27FC236}">
                <a16:creationId xmlns:a16="http://schemas.microsoft.com/office/drawing/2014/main" id="{055B8CC2-F5AE-4C78-9770-36EEFFCB4D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7801" y="2535077"/>
            <a:ext cx="3450725" cy="34637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25547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Testovanie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2" y="1283854"/>
            <a:ext cx="319633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Grafika 4" descr="Chat">
            <a:extLst>
              <a:ext uri="{FF2B5EF4-FFF2-40B4-BE49-F238E27FC236}">
                <a16:creationId xmlns:a16="http://schemas.microsoft.com/office/drawing/2014/main" id="{929742F1-046E-432B-B129-D694243E3E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722" y="-222313"/>
            <a:ext cx="2642278" cy="264227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E39A813-D53C-4A48-8B40-ED1754B5134B}"/>
              </a:ext>
            </a:extLst>
          </p:cNvPr>
          <p:cNvSpPr txBox="1"/>
          <p:nvPr/>
        </p:nvSpPr>
        <p:spPr>
          <a:xfrm>
            <a:off x="760002" y="1552571"/>
            <a:ext cx="11088697" cy="317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pozitívne ohlasy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intuitívne ovládanie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ladenie nedostatkov</a:t>
            </a:r>
          </a:p>
        </p:txBody>
      </p:sp>
    </p:spTree>
    <p:extLst>
      <p:ext uri="{BB962C8B-B14F-4D97-AF65-F5344CB8AC3E}">
        <p14:creationId xmlns:p14="http://schemas.microsoft.com/office/powerpoint/2010/main" val="1245384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Prínosy práce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2" y="1283854"/>
            <a:ext cx="398331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8" name="Obdĺžnik: zaoblené rohy 7">
            <a:extLst>
              <a:ext uri="{FF2B5EF4-FFF2-40B4-BE49-F238E27FC236}">
                <a16:creationId xmlns:a16="http://schemas.microsoft.com/office/drawing/2014/main" id="{0547B0B0-D895-465F-8AA2-9A0CC424CF9E}"/>
              </a:ext>
            </a:extLst>
          </p:cNvPr>
          <p:cNvSpPr/>
          <p:nvPr/>
        </p:nvSpPr>
        <p:spPr>
          <a:xfrm rot="5400000" flipV="1">
            <a:off x="4385073" y="3825482"/>
            <a:ext cx="346757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BEC9553F-6E52-4029-AA70-4AA65128A56B}"/>
              </a:ext>
            </a:extLst>
          </p:cNvPr>
          <p:cNvSpPr txBox="1"/>
          <p:nvPr/>
        </p:nvSpPr>
        <p:spPr>
          <a:xfrm>
            <a:off x="1295400" y="1894152"/>
            <a:ext cx="4629150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r>
              <a:rPr lang="sk-SK" sz="2800" b="1" dirty="0"/>
              <a:t>Pre verejnosť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endParaRPr lang="sk-SK" sz="20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mobilná aplikácia na Google </a:t>
            </a:r>
            <a:r>
              <a:rPr lang="sk-SK" sz="2600" dirty="0" err="1"/>
              <a:t>Play</a:t>
            </a:r>
            <a:endParaRPr lang="sk-SK" sz="26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spracovanie ďalšieho prostredia do mobilnej verzie</a:t>
            </a:r>
          </a:p>
          <a:p>
            <a:pPr>
              <a:buClr>
                <a:schemeClr val="accent1"/>
              </a:buClr>
              <a:buSzPct val="100000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inovatívne vzdelávanie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pomôcka pri výučbe</a:t>
            </a:r>
          </a:p>
        </p:txBody>
      </p:sp>
      <p:sp>
        <p:nvSpPr>
          <p:cNvPr id="14" name="BlokTextu 13">
            <a:extLst>
              <a:ext uri="{FF2B5EF4-FFF2-40B4-BE49-F238E27FC236}">
                <a16:creationId xmlns:a16="http://schemas.microsoft.com/office/drawing/2014/main" id="{AD76AEE3-4595-49F2-9104-6B68745C7A07}"/>
              </a:ext>
            </a:extLst>
          </p:cNvPr>
          <p:cNvSpPr txBox="1"/>
          <p:nvPr/>
        </p:nvSpPr>
        <p:spPr>
          <a:xfrm>
            <a:off x="6987105" y="1894152"/>
            <a:ext cx="4214295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r>
              <a:rPr lang="sk-SK" sz="2800" b="1" dirty="0"/>
              <a:t>Pre mňa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endParaRPr lang="sk-SK" sz="20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tvorba edukačného softvéru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práca v Android </a:t>
            </a:r>
            <a:r>
              <a:rPr lang="sk-SK" sz="2600" dirty="0" err="1"/>
              <a:t>Studiu</a:t>
            </a:r>
            <a:endParaRPr lang="sk-SK" sz="26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reálne testovanie aplikácie</a:t>
            </a:r>
          </a:p>
        </p:txBody>
      </p:sp>
    </p:spTree>
    <p:extLst>
      <p:ext uri="{BB962C8B-B14F-4D97-AF65-F5344CB8AC3E}">
        <p14:creationId xmlns:p14="http://schemas.microsoft.com/office/powerpoint/2010/main" val="2636612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373026" y="18725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Video ukážka aplikácie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484275" y="887039"/>
            <a:ext cx="638720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" name="XRecorder_08062022_171312">
            <a:hlinkClick r:id="" action="ppaction://media"/>
            <a:extLst>
              <a:ext uri="{FF2B5EF4-FFF2-40B4-BE49-F238E27FC236}">
                <a16:creationId xmlns:a16="http://schemas.microsoft.com/office/drawing/2014/main" id="{6379B61A-BF6D-4C65-80C2-C94BE25404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81584" y="945589"/>
            <a:ext cx="2474823" cy="538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05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Otázky k práci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2" y="1236616"/>
            <a:ext cx="4131688" cy="47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Grafika 4" descr="Chat">
            <a:extLst>
              <a:ext uri="{FF2B5EF4-FFF2-40B4-BE49-F238E27FC236}">
                <a16:creationId xmlns:a16="http://schemas.microsoft.com/office/drawing/2014/main" id="{929742F1-046E-432B-B129-D694243E3E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722" y="-222313"/>
            <a:ext cx="2642278" cy="264227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E39A813-D53C-4A48-8B40-ED1754B5134B}"/>
              </a:ext>
            </a:extLst>
          </p:cNvPr>
          <p:cNvSpPr txBox="1"/>
          <p:nvPr/>
        </p:nvSpPr>
        <p:spPr>
          <a:xfrm>
            <a:off x="318392" y="1578696"/>
            <a:ext cx="6711951" cy="3973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200" dirty="0"/>
              <a:t>chyba v editore prvej úrovne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200" dirty="0"/>
              <a:t>vzhľad aplikácie v tmavom režime</a:t>
            </a:r>
          </a:p>
          <a:p>
            <a:pPr marL="742950" lvl="1" indent="-285750"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200" dirty="0"/>
              <a:t>zrušenie tmavého módu v „themes.xml“</a:t>
            </a:r>
          </a:p>
          <a:p>
            <a:pPr>
              <a:lnSpc>
                <a:spcPct val="200000"/>
              </a:lnSpc>
              <a:buClr>
                <a:schemeClr val="accent1"/>
              </a:buClr>
              <a:buSzPct val="100000"/>
            </a:pPr>
            <a:endParaRPr lang="sk-SK" sz="35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E0A6864-0F2C-4E7B-99C1-29E160BE2E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096" y="1578696"/>
            <a:ext cx="2456813" cy="4397340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3CBF17D-B080-4A7A-A871-34B1F043BD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5462" y="1507362"/>
            <a:ext cx="2524983" cy="446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350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3" y="523684"/>
            <a:ext cx="3558334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Motivácia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3" y="1286733"/>
            <a:ext cx="3015156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9B301B6-2E21-4722-8BD2-DD09EA886DE4}"/>
              </a:ext>
            </a:extLst>
          </p:cNvPr>
          <p:cNvSpPr txBox="1"/>
          <p:nvPr/>
        </p:nvSpPr>
        <p:spPr>
          <a:xfrm>
            <a:off x="779252" y="1831704"/>
            <a:ext cx="94689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200" dirty="0"/>
              <a:t>inovatívne vzdelávanie </a:t>
            </a:r>
          </a:p>
          <a:p>
            <a:pPr>
              <a:lnSpc>
                <a:spcPct val="200000"/>
              </a:lnSpc>
              <a:buClr>
                <a:schemeClr val="accent2">
                  <a:lumMod val="75000"/>
                </a:schemeClr>
              </a:buClr>
              <a:buSzPct val="100000"/>
            </a:pPr>
            <a:endParaRPr lang="sk-SK" sz="1200" dirty="0"/>
          </a:p>
          <a:p>
            <a:pPr marL="285750" indent="-285750"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200" dirty="0"/>
              <a:t>prepojenie moderných technológii a matematiky</a:t>
            </a:r>
          </a:p>
        </p:txBody>
      </p:sp>
    </p:spTree>
    <p:extLst>
      <p:ext uri="{BB962C8B-B14F-4D97-AF65-F5344CB8AC3E}">
        <p14:creationId xmlns:p14="http://schemas.microsoft.com/office/powerpoint/2010/main" val="4139578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Otázky k práci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2" y="1236616"/>
            <a:ext cx="4131688" cy="472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1" name="Grafika 4" descr="Chat">
            <a:extLst>
              <a:ext uri="{FF2B5EF4-FFF2-40B4-BE49-F238E27FC236}">
                <a16:creationId xmlns:a16="http://schemas.microsoft.com/office/drawing/2014/main" id="{929742F1-046E-432B-B129-D694243E3E1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9722" y="-222313"/>
            <a:ext cx="2642278" cy="2642278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5E39A813-D53C-4A48-8B40-ED1754B5134B}"/>
              </a:ext>
            </a:extLst>
          </p:cNvPr>
          <p:cNvSpPr txBox="1"/>
          <p:nvPr/>
        </p:nvSpPr>
        <p:spPr>
          <a:xfrm>
            <a:off x="760002" y="1552571"/>
            <a:ext cx="11088697" cy="44959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matematické koncepty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sčítanie, odčítanie, násobenie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násobky, postupnosti, rovnice</a:t>
            </a:r>
          </a:p>
          <a:p>
            <a:pPr marL="742950" lvl="1" indent="-285750">
              <a:lnSpc>
                <a:spcPct val="15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desiatková sústava, prvočísla 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2800" dirty="0"/>
              <a:t>prvočísla v Tabuľke 100</a:t>
            </a:r>
          </a:p>
          <a:p>
            <a:pPr>
              <a:lnSpc>
                <a:spcPct val="200000"/>
              </a:lnSpc>
              <a:buClr>
                <a:schemeClr val="accent1"/>
              </a:buClr>
              <a:buSzPct val="100000"/>
            </a:pPr>
            <a:endParaRPr lang="sk-SK" sz="2800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5B46F65-503F-44A2-89BA-05798BB3A2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0501" y="2066477"/>
            <a:ext cx="3219899" cy="323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7574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BDCECDC-EEE3-4128-AA5E-82A8C08796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A73FB0E-7936-4131-9EDC-481D95562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892168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Ďakujem za pozornosť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60EDE0-989C-4E16-AF94-F652294D8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07" y="4953000"/>
            <a:ext cx="12188952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F3985C0-E548-44D2-B30E-F3E42DADE1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07" y="4906176"/>
            <a:ext cx="12188952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83DE5876-56BC-478B-BEA9-EBDDF120BD6B}"/>
              </a:ext>
            </a:extLst>
          </p:cNvPr>
          <p:cNvSpPr txBox="1"/>
          <p:nvPr/>
        </p:nvSpPr>
        <p:spPr>
          <a:xfrm>
            <a:off x="7431405" y="5456982"/>
            <a:ext cx="554355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/>
            <a:r>
              <a:rPr lang="sk-SK" sz="2000" dirty="0"/>
              <a:t>Školiteľ: RNDr. </a:t>
            </a:r>
            <a:r>
              <a:rPr lang="sk-SK" sz="2000" dirty="0" err="1"/>
              <a:t>PeterBorovanský</a:t>
            </a:r>
            <a:r>
              <a:rPr lang="sk-SK" sz="2000" dirty="0"/>
              <a:t>, PhD.</a:t>
            </a:r>
          </a:p>
          <a:p>
            <a:pPr marL="0" indent="0"/>
            <a:r>
              <a:rPr lang="sk-SK" sz="2000" dirty="0"/>
              <a:t>Konzultant: RNDr. Dagmar </a:t>
            </a:r>
            <a:r>
              <a:rPr lang="sk-SK" sz="2000" dirty="0" err="1"/>
              <a:t>Môt’ovská</a:t>
            </a:r>
            <a:r>
              <a:rPr lang="sk-SK" sz="2000" dirty="0"/>
              <a:t>, PhD.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k-SK" sz="2000" dirty="0"/>
              <a:t>Autor: Radovan Orinčák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sk-SK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Obdĺžnik 3">
            <a:extLst>
              <a:ext uri="{FF2B5EF4-FFF2-40B4-BE49-F238E27FC236}">
                <a16:creationId xmlns:a16="http://schemas.microsoft.com/office/drawing/2014/main" id="{930B8B72-7B4A-4C28-9716-111BEB096031}"/>
              </a:ext>
            </a:extLst>
          </p:cNvPr>
          <p:cNvSpPr/>
          <p:nvPr/>
        </p:nvSpPr>
        <p:spPr>
          <a:xfrm>
            <a:off x="0" y="0"/>
            <a:ext cx="12188952" cy="1733550"/>
          </a:xfrm>
          <a:prstGeom prst="rect">
            <a:avLst/>
          </a:prstGeom>
          <a:ln>
            <a:solidFill>
              <a:schemeClr val="accent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 dirty="0">
              <a:solidFill>
                <a:schemeClr val="accent6">
                  <a:lumMod val="50000"/>
                </a:schemeClr>
              </a:solidFill>
              <a:highlight>
                <a:srgbClr val="FFFF00"/>
              </a:highlight>
            </a:endParaRP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9DA28B5-DEAF-47D7-9A37-9E04E51134F8}"/>
              </a:ext>
            </a:extLst>
          </p:cNvPr>
          <p:cNvSpPr txBox="1"/>
          <p:nvPr/>
        </p:nvSpPr>
        <p:spPr>
          <a:xfrm>
            <a:off x="232593" y="258487"/>
            <a:ext cx="67492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k-SK" sz="2800" dirty="0">
                <a:latin typeface="+mn-lt"/>
                <a:cs typeface="Segoe UI" panose="020B0502040204020203" pitchFamily="34" charset="0"/>
              </a:rPr>
              <a:t>Softvérová podpora výučby matematiky </a:t>
            </a:r>
            <a:r>
              <a:rPr lang="sk-SK" sz="2800" dirty="0" err="1">
                <a:latin typeface="+mn-lt"/>
                <a:cs typeface="Segoe UI" panose="020B0502040204020203" pitchFamily="34" charset="0"/>
              </a:rPr>
              <a:t>Hejného</a:t>
            </a:r>
            <a:r>
              <a:rPr lang="sk-SK" sz="2800" dirty="0">
                <a:latin typeface="+mn-lt"/>
                <a:cs typeface="Segoe UI" panose="020B0502040204020203" pitchFamily="34" charset="0"/>
              </a:rPr>
              <a:t> metódou – prostredie Tabuľka 100</a:t>
            </a:r>
            <a:endParaRPr lang="sk-SK" sz="2800" dirty="0"/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24483682-DB79-4921-9B42-9C5508E5917F}"/>
              </a:ext>
            </a:extLst>
          </p:cNvPr>
          <p:cNvSpPr/>
          <p:nvPr/>
        </p:nvSpPr>
        <p:spPr>
          <a:xfrm>
            <a:off x="-4555" y="1733550"/>
            <a:ext cx="12196555" cy="6400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426631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1" y="523684"/>
            <a:ext cx="5208265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Rozdelenie práce</a:t>
            </a:r>
          </a:p>
        </p:txBody>
      </p:sp>
      <p:sp>
        <p:nvSpPr>
          <p:cNvPr id="6" name="Obdĺžnik: zaoblené rohy 5">
            <a:extLst>
              <a:ext uri="{FF2B5EF4-FFF2-40B4-BE49-F238E27FC236}">
                <a16:creationId xmlns:a16="http://schemas.microsoft.com/office/drawing/2014/main" id="{C782D692-3614-4973-9007-7B12C2ED3B14}"/>
              </a:ext>
            </a:extLst>
          </p:cNvPr>
          <p:cNvSpPr/>
          <p:nvPr/>
        </p:nvSpPr>
        <p:spPr>
          <a:xfrm rot="5400000">
            <a:off x="2844730" y="3704674"/>
            <a:ext cx="2968419" cy="52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Obdĺžnik: zaoblené rohy 6">
            <a:extLst>
              <a:ext uri="{FF2B5EF4-FFF2-40B4-BE49-F238E27FC236}">
                <a16:creationId xmlns:a16="http://schemas.microsoft.com/office/drawing/2014/main" id="{F4FDF81F-4858-4CC9-950F-A87692E8B8AA}"/>
              </a:ext>
            </a:extLst>
          </p:cNvPr>
          <p:cNvSpPr/>
          <p:nvPr/>
        </p:nvSpPr>
        <p:spPr>
          <a:xfrm rot="5400000">
            <a:off x="6431645" y="3723408"/>
            <a:ext cx="2968419" cy="527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10" name="Grafika 10" descr="Knihy na polici">
            <a:extLst>
              <a:ext uri="{FF2B5EF4-FFF2-40B4-BE49-F238E27FC236}">
                <a16:creationId xmlns:a16="http://schemas.microsoft.com/office/drawing/2014/main" id="{8D353EEF-FFA1-43B2-B6C0-E3A78D52AF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25667" y="2107892"/>
            <a:ext cx="3476876" cy="3476876"/>
          </a:xfrm>
          <a:prstGeom prst="rect">
            <a:avLst/>
          </a:prstGeom>
        </p:spPr>
      </p:pic>
      <p:pic>
        <p:nvPicPr>
          <p:cNvPr id="11" name="Grafika 6" descr="Tabuľa">
            <a:extLst>
              <a:ext uri="{FF2B5EF4-FFF2-40B4-BE49-F238E27FC236}">
                <a16:creationId xmlns:a16="http://schemas.microsoft.com/office/drawing/2014/main" id="{A8992076-3D00-4F88-A872-F6F2100B1D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455980" y="2202056"/>
            <a:ext cx="3530605" cy="3530605"/>
          </a:xfrm>
          <a:prstGeom prst="rect">
            <a:avLst/>
          </a:prstGeom>
        </p:spPr>
      </p:pic>
      <p:sp>
        <p:nvSpPr>
          <p:cNvPr id="12" name="BlokTextu 11">
            <a:extLst>
              <a:ext uri="{FF2B5EF4-FFF2-40B4-BE49-F238E27FC236}">
                <a16:creationId xmlns:a16="http://schemas.microsoft.com/office/drawing/2014/main" id="{2EF52B3A-ED32-4DD0-A08B-042CE55FF4BB}"/>
              </a:ext>
            </a:extLst>
          </p:cNvPr>
          <p:cNvSpPr txBox="1"/>
          <p:nvPr/>
        </p:nvSpPr>
        <p:spPr>
          <a:xfrm>
            <a:off x="862530" y="1922727"/>
            <a:ext cx="3245759" cy="35086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r>
              <a:rPr lang="sk-SK" sz="2800" b="1" dirty="0"/>
              <a:t>Teoretické východiská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endParaRPr lang="sk-SK" sz="20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tvorba edukačného softvéru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 err="1"/>
              <a:t>Hejného</a:t>
            </a:r>
            <a:r>
              <a:rPr lang="sk-SK" sz="2600" dirty="0"/>
              <a:t> metóda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prostredie Tabuľka 100</a:t>
            </a:r>
          </a:p>
        </p:txBody>
      </p:sp>
      <p:sp>
        <p:nvSpPr>
          <p:cNvPr id="13" name="BlokTextu 12">
            <a:extLst>
              <a:ext uri="{FF2B5EF4-FFF2-40B4-BE49-F238E27FC236}">
                <a16:creationId xmlns:a16="http://schemas.microsoft.com/office/drawing/2014/main" id="{15381B92-E1F0-4E23-B17E-7631DDEB1ADE}"/>
              </a:ext>
            </a:extLst>
          </p:cNvPr>
          <p:cNvSpPr txBox="1"/>
          <p:nvPr/>
        </p:nvSpPr>
        <p:spPr>
          <a:xfrm>
            <a:off x="4490262" y="1922071"/>
            <a:ext cx="3245758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r>
              <a:rPr lang="sk-SK" sz="2800" b="1" dirty="0"/>
              <a:t>Návrh a implementácia</a:t>
            </a:r>
          </a:p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endParaRPr lang="sk-SK" sz="20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návrh úrovní 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návrh grafického prostredia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mobilná aplikácia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sk-SK" sz="2000" dirty="0"/>
          </a:p>
        </p:txBody>
      </p:sp>
      <p:pic>
        <p:nvPicPr>
          <p:cNvPr id="14" name="Grafika 4" descr="Chat">
            <a:extLst>
              <a:ext uri="{FF2B5EF4-FFF2-40B4-BE49-F238E27FC236}">
                <a16:creationId xmlns:a16="http://schemas.microsoft.com/office/drawing/2014/main" id="{7D28ABC2-9941-4E56-8779-9390F4CBCE79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17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140022" y="2235137"/>
            <a:ext cx="3530604" cy="3530604"/>
          </a:xfrm>
          <a:prstGeom prst="rect">
            <a:avLst/>
          </a:prstGeom>
        </p:spPr>
      </p:pic>
      <p:sp>
        <p:nvSpPr>
          <p:cNvPr id="16" name="BlokTextu 15">
            <a:extLst>
              <a:ext uri="{FF2B5EF4-FFF2-40B4-BE49-F238E27FC236}">
                <a16:creationId xmlns:a16="http://schemas.microsoft.com/office/drawing/2014/main" id="{AE5EDE26-96E1-46F1-99DA-CBC709AFD7D3}"/>
              </a:ext>
            </a:extLst>
          </p:cNvPr>
          <p:cNvSpPr txBox="1"/>
          <p:nvPr/>
        </p:nvSpPr>
        <p:spPr>
          <a:xfrm>
            <a:off x="8174304" y="1922071"/>
            <a:ext cx="3245758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r>
              <a:rPr lang="sk-SK" sz="2800" b="1" dirty="0"/>
              <a:t>Testovanie</a:t>
            </a:r>
          </a:p>
          <a:p>
            <a:pPr algn="ctr">
              <a:buClr>
                <a:schemeClr val="accent2">
                  <a:lumMod val="75000"/>
                </a:schemeClr>
              </a:buClr>
              <a:buSzPct val="100000"/>
            </a:pPr>
            <a:endParaRPr lang="sk-SK" sz="2800" b="1" dirty="0"/>
          </a:p>
          <a:p>
            <a:pPr>
              <a:buClr>
                <a:schemeClr val="accent2">
                  <a:lumMod val="75000"/>
                </a:schemeClr>
              </a:buClr>
              <a:buSzPct val="100000"/>
            </a:pPr>
            <a:endParaRPr lang="sk-SK" sz="20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priebežné testovanie aplikácie</a:t>
            </a:r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endParaRPr lang="sk-SK" sz="800" dirty="0"/>
          </a:p>
          <a:p>
            <a:pPr marL="342900" indent="-342900"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sk-SK" sz="2600" dirty="0"/>
              <a:t>ladenie pripomienok</a:t>
            </a:r>
          </a:p>
          <a:p>
            <a:pPr marL="342900" indent="-342900">
              <a:buClr>
                <a:schemeClr val="accent2">
                  <a:lumMod val="75000"/>
                </a:schemeClr>
              </a:buClr>
              <a:buSzPct val="100000"/>
              <a:buFont typeface="Arial" panose="020B0604020202020204" pitchFamily="34" charset="0"/>
              <a:buChar char="•"/>
            </a:pPr>
            <a:endParaRPr lang="sk-SK" sz="2000" dirty="0"/>
          </a:p>
        </p:txBody>
      </p:sp>
      <p:sp>
        <p:nvSpPr>
          <p:cNvPr id="17" name="Obdĺžnik: zaoblené rohy 16">
            <a:extLst>
              <a:ext uri="{FF2B5EF4-FFF2-40B4-BE49-F238E27FC236}">
                <a16:creationId xmlns:a16="http://schemas.microsoft.com/office/drawing/2014/main" id="{322F682C-C05D-4A01-A1C0-9C805D036246}"/>
              </a:ext>
            </a:extLst>
          </p:cNvPr>
          <p:cNvSpPr/>
          <p:nvPr/>
        </p:nvSpPr>
        <p:spPr>
          <a:xfrm flipV="1">
            <a:off x="623192" y="1273231"/>
            <a:ext cx="4863207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79374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508458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 err="1">
                <a:latin typeface="+mn-lt"/>
                <a:cs typeface="Segoe UI" panose="020B0502040204020203" pitchFamily="34" charset="0"/>
              </a:rPr>
              <a:t>Hejného</a:t>
            </a:r>
            <a:r>
              <a:rPr lang="sk-SK" sz="5400" dirty="0">
                <a:latin typeface="+mn-lt"/>
                <a:cs typeface="Segoe UI" panose="020B0502040204020203" pitchFamily="34" charset="0"/>
              </a:rPr>
              <a:t> metóda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2" y="1286731"/>
            <a:ext cx="4901308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9B301B6-2E21-4722-8BD2-DD09EA886DE4}"/>
              </a:ext>
            </a:extLst>
          </p:cNvPr>
          <p:cNvSpPr txBox="1"/>
          <p:nvPr/>
        </p:nvSpPr>
        <p:spPr>
          <a:xfrm>
            <a:off x="760002" y="1552571"/>
            <a:ext cx="11088697" cy="3173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žiadne vzorce, iba logika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12 princípov</a:t>
            </a:r>
            <a:r>
              <a:rPr lang="sk-SK" sz="2400" dirty="0"/>
              <a:t>(Rozvoj osobnosti, Práca s chybou, Podpora spolupráce, ...)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prostredia(Autobus, Krokovanie, Ciferník, Tabuľka 100, ...)</a:t>
            </a:r>
          </a:p>
        </p:txBody>
      </p:sp>
      <p:pic>
        <p:nvPicPr>
          <p:cNvPr id="7" name="Grafika 10" descr="Knihy na polici">
            <a:extLst>
              <a:ext uri="{FF2B5EF4-FFF2-40B4-BE49-F238E27FC236}">
                <a16:creationId xmlns:a16="http://schemas.microsoft.com/office/drawing/2014/main" id="{CEA6B6F0-1ECD-46A4-8DF4-77F0B349753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7322" y="0"/>
            <a:ext cx="2334678" cy="233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646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508458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Tabuľka 100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3" y="1286732"/>
            <a:ext cx="3543454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19B301B6-2E21-4722-8BD2-DD09EA886DE4}"/>
              </a:ext>
            </a:extLst>
          </p:cNvPr>
          <p:cNvSpPr txBox="1"/>
          <p:nvPr/>
        </p:nvSpPr>
        <p:spPr>
          <a:xfrm>
            <a:off x="760002" y="1552571"/>
            <a:ext cx="5929555" cy="3862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aritmetické prostredie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desiatková sústava</a:t>
            </a:r>
          </a:p>
          <a:p>
            <a:pPr marL="285750" indent="-285750">
              <a:lnSpc>
                <a:spcPct val="200000"/>
              </a:lnSpc>
              <a:buClr>
                <a:schemeClr val="accent1"/>
              </a:buClr>
              <a:buSzPct val="100000"/>
              <a:buFont typeface="Calibri" panose="020F0502020204030204" pitchFamily="34" charset="0"/>
              <a:buChar char="•"/>
            </a:pPr>
            <a:r>
              <a:rPr lang="sk-SK" sz="3500" dirty="0"/>
              <a:t>násobky, rovnice, </a:t>
            </a:r>
          </a:p>
          <a:p>
            <a:pPr>
              <a:buClr>
                <a:schemeClr val="accent1"/>
              </a:buClr>
              <a:buSzPct val="100000"/>
            </a:pPr>
            <a:r>
              <a:rPr lang="sk-SK" sz="3500" dirty="0"/>
              <a:t>   postupnosti</a:t>
            </a:r>
            <a:endParaRPr lang="sk-SK" sz="2400" dirty="0"/>
          </a:p>
        </p:txBody>
      </p:sp>
      <p:pic>
        <p:nvPicPr>
          <p:cNvPr id="6" name="Grafika 10" descr="Knihy na polici">
            <a:extLst>
              <a:ext uri="{FF2B5EF4-FFF2-40B4-BE49-F238E27FC236}">
                <a16:creationId xmlns:a16="http://schemas.microsoft.com/office/drawing/2014/main" id="{9A4C773B-4DD7-4A71-847E-C845580C3F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57322" y="0"/>
            <a:ext cx="2334678" cy="2334678"/>
          </a:xfrm>
          <a:prstGeom prst="rect">
            <a:avLst/>
          </a:prstGeom>
        </p:spPr>
      </p:pic>
      <p:pic>
        <p:nvPicPr>
          <p:cNvPr id="7" name="Obrázok 6" descr="Obrázok, na ktorom je text, elektronika, klávesnica&#10;&#10;Automaticky generovaný popis">
            <a:extLst>
              <a:ext uri="{FF2B5EF4-FFF2-40B4-BE49-F238E27FC236}">
                <a16:creationId xmlns:a16="http://schemas.microsoft.com/office/drawing/2014/main" id="{11BCFEB5-3DE9-46A4-A2CC-2773F52497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6602" y="1933403"/>
            <a:ext cx="3573675" cy="357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241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Menu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 flipV="1">
            <a:off x="623193" y="1283855"/>
            <a:ext cx="1824443" cy="485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ED515030-DD92-47F9-A5EC-008154CC59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114" y="1483729"/>
            <a:ext cx="2160000" cy="4687913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FD8E261-E64F-4372-B063-5AD8BE0145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591" y="1483729"/>
            <a:ext cx="2230461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E89C8402-911E-4803-BC2F-5F733816CF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3655" y="1483729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06281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1. a 2. úroveň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3" y="1238136"/>
            <a:ext cx="3985752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8" name="Obrázok 7" descr="Obrázok, na ktorom je stôlAutomaticky generovaný popis">
            <a:extLst>
              <a:ext uri="{FF2B5EF4-FFF2-40B4-BE49-F238E27FC236}">
                <a16:creationId xmlns:a16="http://schemas.microsoft.com/office/drawing/2014/main" id="{037DFC07-7829-49AC-BEC3-6E91A553239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8" y="1545474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FA2E9B65-1E0B-4219-8B56-122279B0CC4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5" y="1545474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7AC80BF8-3E10-48CE-BC12-4B7A99021C1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177" y="1545474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5" name="Obrázok 14" descr="Obrázok, na ktorom je textAutomaticky generovaný popis">
            <a:extLst>
              <a:ext uri="{FF2B5EF4-FFF2-40B4-BE49-F238E27FC236}">
                <a16:creationId xmlns:a16="http://schemas.microsoft.com/office/drawing/2014/main" id="{982E43E2-7D2E-4280-9DEC-E79A07EF98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9295" y="1545474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7785318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3. a 4. úroveň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3" y="1238136"/>
            <a:ext cx="3985752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0" name="Obrázok 9" descr="Obrázok, na ktorom je textAutomaticky generovaný popis">
            <a:extLst>
              <a:ext uri="{FF2B5EF4-FFF2-40B4-BE49-F238E27FC236}">
                <a16:creationId xmlns:a16="http://schemas.microsoft.com/office/drawing/2014/main" id="{1B287061-074D-4F1A-83DD-FB8704854C1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4" y="1500312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B1CD4A87-B330-47C8-974F-6A18BED72D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1658" y="1500312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CE64D15C-5ED6-4CFA-8061-60F256F297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735" y="1500312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6" name="Obrázok 15" descr="Obrázok, na ktorom je text, biela tabuľaAutomaticky generovaný popis">
            <a:extLst>
              <a:ext uri="{FF2B5EF4-FFF2-40B4-BE49-F238E27FC236}">
                <a16:creationId xmlns:a16="http://schemas.microsoft.com/office/drawing/2014/main" id="{E549B7BB-867D-4B2C-9F9D-45AF76D9C0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13" y="1500312"/>
            <a:ext cx="2156354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852555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C35F41-EE04-4BC8-B02A-C3E3B93968ED}"/>
              </a:ext>
            </a:extLst>
          </p:cNvPr>
          <p:cNvSpPr txBox="1">
            <a:spLocks/>
          </p:cNvSpPr>
          <p:nvPr/>
        </p:nvSpPr>
        <p:spPr>
          <a:xfrm>
            <a:off x="623192" y="523684"/>
            <a:ext cx="7273899" cy="861562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5400" dirty="0">
                <a:latin typeface="+mn-lt"/>
                <a:cs typeface="Segoe UI" panose="020B0502040204020203" pitchFamily="34" charset="0"/>
              </a:rPr>
              <a:t>Editory 1. a 2. úrovne</a:t>
            </a:r>
          </a:p>
        </p:txBody>
      </p:sp>
      <p:sp>
        <p:nvSpPr>
          <p:cNvPr id="3" name="Obdĺžnik: zaoblené rohy 2">
            <a:extLst>
              <a:ext uri="{FF2B5EF4-FFF2-40B4-BE49-F238E27FC236}">
                <a16:creationId xmlns:a16="http://schemas.microsoft.com/office/drawing/2014/main" id="{BCB2BCB8-3F98-44D4-BA42-A21A32786650}"/>
              </a:ext>
            </a:extLst>
          </p:cNvPr>
          <p:cNvSpPr/>
          <p:nvPr/>
        </p:nvSpPr>
        <p:spPr>
          <a:xfrm>
            <a:off x="623192" y="1238136"/>
            <a:ext cx="6063357" cy="4773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9" name="Grafika 6" descr="Tabuľa">
            <a:extLst>
              <a:ext uri="{FF2B5EF4-FFF2-40B4-BE49-F238E27FC236}">
                <a16:creationId xmlns:a16="http://schemas.microsoft.com/office/drawing/2014/main" id="{4CAA7547-F3BB-4A24-B24A-46B896E282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32991" y="-264013"/>
            <a:ext cx="2298753" cy="2197416"/>
          </a:xfrm>
          <a:prstGeom prst="rect">
            <a:avLst/>
          </a:prstGeom>
        </p:spPr>
      </p:pic>
      <p:pic>
        <p:nvPicPr>
          <p:cNvPr id="13" name="Obrázok 12" descr="Obrázok, na ktorom je textAutomaticky generovaný popis">
            <a:extLst>
              <a:ext uri="{FF2B5EF4-FFF2-40B4-BE49-F238E27FC236}">
                <a16:creationId xmlns:a16="http://schemas.microsoft.com/office/drawing/2014/main" id="{A76FEA2A-9EC5-4F8C-BCD8-D591F01280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506" y="1523828"/>
            <a:ext cx="2158130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82E39996-8295-467A-9A37-E672A12D26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3897" y="1523828"/>
            <a:ext cx="2158130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5" name="Obrázok 14">
            <a:extLst>
              <a:ext uri="{FF2B5EF4-FFF2-40B4-BE49-F238E27FC236}">
                <a16:creationId xmlns:a16="http://schemas.microsoft.com/office/drawing/2014/main" id="{C68305C7-28CE-4478-BE39-735A16226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185" y="1523828"/>
            <a:ext cx="2166840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2A208F47-6C42-4FA9-A667-1333122D1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500" y="1523828"/>
            <a:ext cx="2158130" cy="4680000"/>
          </a:xfrm>
          <a:prstGeom prst="rect">
            <a:avLst/>
          </a:prstGeom>
          <a:noFill/>
          <a:ln w="9525" cmpd="sng">
            <a:solidFill>
              <a:srgbClr val="000000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82149358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íva">
  <a:themeElements>
    <a:clrScheme name="Retrospektíva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ktí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í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746</TotalTime>
  <Words>312</Words>
  <Application>Microsoft Office PowerPoint</Application>
  <PresentationFormat>Širokouhlá</PresentationFormat>
  <Paragraphs>96</Paragraphs>
  <Slides>21</Slides>
  <Notes>1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Retrospektíva</vt:lpstr>
      <vt:lpstr>Softvérová podpora výučby matematiky Hejného metódou – prostredie Tabuľka 100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Softvérová podpora výučby matematiky Hejného metódou – prostredie Tabuľka 100</dc:title>
  <dc:creator>Orinčák Radovan</dc:creator>
  <cp:lastModifiedBy>Orinčák Radovan</cp:lastModifiedBy>
  <cp:revision>9</cp:revision>
  <dcterms:created xsi:type="dcterms:W3CDTF">2022-06-07T20:51:31Z</dcterms:created>
  <dcterms:modified xsi:type="dcterms:W3CDTF">2022-06-21T23:52:55Z</dcterms:modified>
</cp:coreProperties>
</file>