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EC48-CC77-4BDF-A387-87DFCF1BA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6C08C-7DB8-477C-B24E-DA41F114F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B95B1-97F4-4022-9B07-298FF101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7C83-F381-4615-9C66-471B7C17AC51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3C447-FB69-47FA-AE0D-56F4646F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3240D-E537-4EF4-822E-0CF0A070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B01B-6BA0-4FD7-A038-8773C9BA1F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028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F3E3A-EDEF-4155-93BF-96507975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85D62-23AF-460A-ADC5-91D3BF222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2515E-DB2A-4DE2-9B89-8E76FDCD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7C83-F381-4615-9C66-471B7C17AC51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F9166-1899-4BAA-BDD2-4A077409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F2417-9676-478D-B5E4-637FB102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B01B-6BA0-4FD7-A038-8773C9BA1F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665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BC1950-6475-4B1B-8DF9-DB899DFB6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A983D-4A2B-40E0-86D3-04F145A15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A897-B9C8-4A8D-8382-07F9F438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7C83-F381-4615-9C66-471B7C17AC51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7B25A-9900-4568-9615-C7E74C6B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F7659-AF04-412F-BE4F-D19F1AC4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B01B-6BA0-4FD7-A038-8773C9BA1F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186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6D7F-D2B0-40ED-A425-63FF42FD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971BF-28A4-462F-BB77-A20CBAC4D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9F4E-B2D2-4796-A1CB-EC2BAB56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7C83-F381-4615-9C66-471B7C17AC51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98ED6-46A8-49E8-941A-2CD30AE79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F2017-E621-4355-A2A2-AA38CF2C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B01B-6BA0-4FD7-A038-8773C9BA1F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799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C27D3-B47D-456A-8447-73F50C92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39055-2A2F-4C71-8BF3-7D5A6EC98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6CA40-3E69-40FE-A244-ACFC5DE3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7C83-F381-4615-9C66-471B7C17AC51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D0874-7782-4C2D-9D2D-9E374494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4897C-75B4-41FF-BCB5-9BB07B78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B01B-6BA0-4FD7-A038-8773C9BA1F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090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D02F-57F1-4D64-AC03-3F7A8C9F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3281-BEA9-4DE1-A406-7040399E1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2E8D2-B794-4DD5-A25C-00AA6BAB9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D84A8-A4C3-435D-AFA4-67BFFE4CE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7C83-F381-4615-9C66-471B7C17AC51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FBFD8-6A93-42C2-8697-6FBE21C8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8D03F-FDDA-423A-8916-5740BD8E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B01B-6BA0-4FD7-A038-8773C9BA1F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411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B4BE-5E97-4BBD-A008-9B83E42C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99C9C-6DD7-41B6-A60B-B4FD85C7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7EDEF-AB08-4F70-925D-93E10BEEA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6F7D3-F71B-46E8-B32B-715DD9E8F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1DD0A-5716-4A81-9421-57802C3F1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4B828-D27A-45B4-9B2A-CDEE1232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7C83-F381-4615-9C66-471B7C17AC51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78F82-1062-4E53-A2F8-898D69F86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F6390C-9A33-4496-901F-77006632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B01B-6BA0-4FD7-A038-8773C9BA1F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691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E85AD-4CD5-44DC-A995-6F151D2F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11857-9EB8-4D6A-A226-A8DD1305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7C83-F381-4615-9C66-471B7C17AC51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A2090-556A-487F-8D00-8CE0AD1D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C9009-EC16-4B53-94CA-4C0029E6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B01B-6BA0-4FD7-A038-8773C9BA1F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229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6D1BB8-4F35-4BBB-8386-A3F577AC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7C83-F381-4615-9C66-471B7C17AC51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21BC0-A98A-4904-ADC7-C3D2D52E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63196-6971-425D-B3A5-03794F44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B01B-6BA0-4FD7-A038-8773C9BA1F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596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8BED-E4C5-4782-B333-39711515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F2EE5-1428-40AC-B59E-07C4144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50788-6687-4EC2-BD41-6647BEC8F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42FEF-E4FE-4425-A8FD-94A4F612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7C83-F381-4615-9C66-471B7C17AC51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25CD7-AFFC-4D69-AC1D-6E9E5F5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E3249-B68D-434A-B1C9-1815AD9E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B01B-6BA0-4FD7-A038-8773C9BA1F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354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41E6-F2AE-4988-8E02-9EE0B950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3727D-3DA3-48AD-8D92-8B8FC9DB3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D1050-C3E6-45F8-BD02-854966F87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37082-5CB8-46B3-8363-45BF8882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7C83-F381-4615-9C66-471B7C17AC51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FBE19-30CB-4A75-86BC-B39DE114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2D5F8-5FEA-4526-A972-A3DFD2AE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B01B-6BA0-4FD7-A038-8773C9BA1F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148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9B879-0222-43A3-AE01-CB2B86A5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C1516-375C-40E3-87C5-47B94F8ED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BA12-2FCF-4914-AAEB-DFF199E10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7C83-F381-4615-9C66-471B7C17AC51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E08C9-7DB6-4673-BBE5-8B342A691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5FA2-1A30-4FC0-9C16-31541B9B0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7B01B-6BA0-4FD7-A038-8773C9BA1F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094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253157" TargetMode="External"/><Relationship Id="rId7" Type="http://schemas.openxmlformats.org/officeDocument/2006/relationships/hyperlink" Target="https://www.researchgate.net/publication/265205391_Full_Body_3D_Scanning" TargetMode="External"/><Relationship Id="rId2" Type="http://schemas.openxmlformats.org/officeDocument/2006/relationships/hyperlink" Target="https://doi.org/10.3390/app91736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publication/262399725_Combining_marker-based_mocap_and_RGB-D_camera_for_acquiring_high-fidelity_hand_motion_data" TargetMode="External"/><Relationship Id="rId5" Type="http://schemas.openxmlformats.org/officeDocument/2006/relationships/hyperlink" Target="https://openreview.net/pdf?id=TL6wabAZ9" TargetMode="External"/><Relationship Id="rId4" Type="http://schemas.openxmlformats.org/officeDocument/2006/relationships/hyperlink" Target="https://hal.archives-ouvertes.fr/hal-02420912/documen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entinkraft.de/portfolio/point-cloud-renderer-for-unreal/" TargetMode="External"/><Relationship Id="rId2" Type="http://schemas.openxmlformats.org/officeDocument/2006/relationships/hyperlink" Target="https://www.rokoko.com/integrations/3d-character-animation-in-unre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eletex.xyz/portfolio/reconstruction/" TargetMode="External"/><Relationship Id="rId4" Type="http://schemas.openxmlformats.org/officeDocument/2006/relationships/hyperlink" Target="https://pointcloudplugin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hotoneo.com/files/PhoXiControl-QuickInstructionManual.pdf" TargetMode="External"/><Relationship Id="rId3" Type="http://schemas.openxmlformats.org/officeDocument/2006/relationships/hyperlink" Target="https://api.unrealengine.com/" TargetMode="External"/><Relationship Id="rId7" Type="http://schemas.openxmlformats.org/officeDocument/2006/relationships/hyperlink" Target="https://www.youtube.com/user/UnrealDevelopmentKit" TargetMode="External"/><Relationship Id="rId2" Type="http://schemas.openxmlformats.org/officeDocument/2006/relationships/hyperlink" Target="https://docs.unrealengin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/ReubenWardTutorials/" TargetMode="External"/><Relationship Id="rId11" Type="http://schemas.openxmlformats.org/officeDocument/2006/relationships/image" Target="../media/image2.jpg"/><Relationship Id="rId5" Type="http://schemas.openxmlformats.org/officeDocument/2006/relationships/hyperlink" Target="https://www.youtube.com/c/NitrogenDev/" TargetMode="External"/><Relationship Id="rId10" Type="http://schemas.openxmlformats.org/officeDocument/2006/relationships/hyperlink" Target="https://www.youtube.com/watch?v=Asw4C51RH9I&amp;ab_channel=UnrealEngine" TargetMode="External"/><Relationship Id="rId4" Type="http://schemas.openxmlformats.org/officeDocument/2006/relationships/hyperlink" Target="https://wiki.unrealengine.com/" TargetMode="External"/><Relationship Id="rId9" Type="http://schemas.openxmlformats.org/officeDocument/2006/relationships/hyperlink" Target="https://www.youtube.com/watch?v=dgBmw4CXDYY&amp;ab_channel=Rokok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microsoft.com/office/2007/relationships/media" Target="../media/media1.mkv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s://github.com/zju3dv/EasyMocap" TargetMode="External"/><Relationship Id="rId4" Type="http://schemas.openxmlformats.org/officeDocument/2006/relationships/hyperlink" Target="https://www.rokoko.com/application/educ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87823-D419-40DA-AC15-976A906A0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436227"/>
            <a:ext cx="10788913" cy="5670957"/>
          </a:xfrm>
        </p:spPr>
        <p:txBody>
          <a:bodyPr anchor="b">
            <a:normAutofit/>
          </a:bodyPr>
          <a:lstStyle/>
          <a:p>
            <a:r>
              <a:rPr lang="sk-SK" sz="4000" b="0" i="0" dirty="0">
                <a:effectLst/>
                <a:latin typeface="Times New Roman" panose="02020603050405020304" pitchFamily="18" charset="0"/>
              </a:rPr>
              <a:t>Upravovanie záznamu ľudského pohybu a sekvencií snímaných 3D kamerou</a:t>
            </a:r>
            <a:br>
              <a:rPr lang="sk-SK" sz="4000" b="0" i="0" dirty="0">
                <a:effectLst/>
                <a:latin typeface="Times New Roman" panose="02020603050405020304" pitchFamily="18" charset="0"/>
              </a:rPr>
            </a:br>
            <a:br>
              <a:rPr lang="sk-SK" sz="4000" b="0" i="0" dirty="0">
                <a:effectLst/>
                <a:latin typeface="Times New Roman" panose="02020603050405020304" pitchFamily="18" charset="0"/>
              </a:rPr>
            </a:br>
            <a:br>
              <a:rPr lang="sk-SK" sz="4000" b="0" i="0" dirty="0">
                <a:effectLst/>
                <a:latin typeface="Times New Roman" panose="02020603050405020304" pitchFamily="18" charset="0"/>
              </a:rPr>
            </a:br>
            <a:r>
              <a:rPr lang="sk-SK" sz="4000" b="0" i="0" dirty="0">
                <a:effectLst/>
                <a:latin typeface="Times New Roman" panose="02020603050405020304" pitchFamily="18" charset="0"/>
              </a:rPr>
              <a:t>Prezentácia zdrojov</a:t>
            </a:r>
            <a:br>
              <a:rPr lang="sk-SK" sz="4000" dirty="0">
                <a:latin typeface="Times New Roman" panose="02020603050405020304" pitchFamily="18" charset="0"/>
              </a:rPr>
            </a:br>
            <a:br>
              <a:rPr lang="sk-SK" sz="4000" b="0" i="0" dirty="0">
                <a:effectLst/>
                <a:latin typeface="Times New Roman" panose="02020603050405020304" pitchFamily="18" charset="0"/>
              </a:rPr>
            </a:br>
            <a:r>
              <a:rPr lang="sk-SK" sz="40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Samuel Piteľ</a:t>
            </a:r>
            <a:br>
              <a:rPr lang="sk-SK" sz="4000" b="0" i="0" dirty="0">
                <a:effectLst/>
                <a:latin typeface="Times New Roman" panose="02020603050405020304" pitchFamily="18" charset="0"/>
              </a:rPr>
            </a:b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2534200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B55C6-826E-4423-97B3-B7E5548D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14" y="172178"/>
            <a:ext cx="10520702" cy="1325563"/>
          </a:xfrm>
        </p:spPr>
        <p:txBody>
          <a:bodyPr>
            <a:normAutofit/>
          </a:bodyPr>
          <a:lstStyle/>
          <a:p>
            <a:r>
              <a:rPr lang="sk-SK" dirty="0"/>
              <a:t>Cieľ bakalárskej práce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68947-261E-416E-95C0-AAF58B348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90" y="1669919"/>
            <a:ext cx="3996248" cy="4154361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sk-SK" sz="2000" b="0" i="0" dirty="0">
                <a:effectLst/>
                <a:latin typeface="Tw Cen MT (Body)"/>
              </a:rPr>
              <a:t>Vytvoriť </a:t>
            </a:r>
            <a:r>
              <a:rPr lang="sk-SK" sz="2000" b="0" i="0" dirty="0" err="1">
                <a:effectLst/>
                <a:latin typeface="Tw Cen MT (Body)"/>
              </a:rPr>
              <a:t>dataset</a:t>
            </a:r>
            <a:r>
              <a:rPr lang="sk-SK" sz="2000" b="0" i="0" dirty="0">
                <a:effectLst/>
                <a:latin typeface="Tw Cen MT (Body)"/>
              </a:rPr>
              <a:t> zložený zo synchronizovaných dát pohybu človeka a sekvencie </a:t>
            </a:r>
            <a:r>
              <a:rPr lang="sk-SK" sz="2000" b="0" i="0" dirty="0" err="1">
                <a:effectLst/>
                <a:latin typeface="Tw Cen MT (Body)"/>
              </a:rPr>
              <a:t>snímkov</a:t>
            </a:r>
            <a:r>
              <a:rPr lang="sk-SK" sz="2000" b="0" i="0" dirty="0">
                <a:effectLst/>
                <a:latin typeface="Tw Cen MT (Body)"/>
              </a:rPr>
              <a:t> z 3D kamery</a:t>
            </a:r>
          </a:p>
          <a:p>
            <a:pPr marL="342900" indent="-342900">
              <a:buFontTx/>
              <a:buChar char="-"/>
            </a:pPr>
            <a:r>
              <a:rPr lang="sk-SK" sz="2000" b="0" i="0" dirty="0">
                <a:effectLst/>
                <a:latin typeface="Tw Cen MT (Body)"/>
              </a:rPr>
              <a:t>Navrhnúť a implementovať aplikáciu na úpravu nahraných </a:t>
            </a:r>
            <a:r>
              <a:rPr lang="sk-SK" sz="2000" b="0" i="0" dirty="0" err="1">
                <a:effectLst/>
                <a:latin typeface="Tw Cen MT (Body)"/>
              </a:rPr>
              <a:t>datasetov</a:t>
            </a:r>
            <a:endParaRPr lang="sk-SK" sz="2000" b="0" i="0" dirty="0">
              <a:effectLst/>
              <a:latin typeface="Tw Cen MT (Body)"/>
            </a:endParaRPr>
          </a:p>
        </p:txBody>
      </p:sp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31F617CE-BEEE-4EE7-8087-953102A7E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59" y="1401823"/>
            <a:ext cx="7357551" cy="477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1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CA114-E520-4CFC-A7C9-C24F6B516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Podobne bakalárske práce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170DD-3768-4D36-B4BD-AA176068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en-US" sz="20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Inspection and Editing of 3D Reconstructions in VR: </a:t>
            </a:r>
            <a:r>
              <a:rPr lang="en-US" sz="2000" b="0" i="0" dirty="0" err="1">
                <a:effectLst/>
                <a:latin typeface="Times New Roman" panose="02020603050405020304" pitchFamily="18" charset="0"/>
              </a:rPr>
              <a:t>Lukáš</a:t>
            </a:r>
            <a:r>
              <a:rPr lang="en-US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dirty="0" err="1">
                <a:effectLst/>
                <a:latin typeface="Times New Roman" panose="02020603050405020304" pitchFamily="18" charset="0"/>
              </a:rPr>
              <a:t>Gajdošech</a:t>
            </a:r>
            <a:endParaRPr lang="sk-SK" sz="2000" b="0" i="0" dirty="0">
              <a:effectLst/>
              <a:latin typeface="Times New Roman" panose="02020603050405020304" pitchFamily="18" charset="0"/>
            </a:endParaRPr>
          </a:p>
          <a:p>
            <a:r>
              <a:rPr lang="en-US" sz="20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Segmentation and Rendering of Multi-material 3D Scans:</a:t>
            </a:r>
            <a:r>
              <a:rPr lang="en-US" sz="2000" b="0" i="0" dirty="0">
                <a:effectLst/>
                <a:latin typeface="Times New Roman" panose="02020603050405020304" pitchFamily="18" charset="0"/>
              </a:rPr>
              <a:t> Jakub Valent</a:t>
            </a:r>
            <a:endParaRPr lang="sk-SK" sz="2000" dirty="0">
              <a:latin typeface="Times New Roman" panose="02020603050405020304" pitchFamily="18" charset="0"/>
            </a:endParaRPr>
          </a:p>
          <a:p>
            <a:r>
              <a:rPr lang="en-US" sz="20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Capturing​ ​of​ ​Movement​ ​During​ ​Music​ ​Performance:</a:t>
            </a:r>
            <a:r>
              <a:rPr lang="en-US" sz="2000" b="0" i="0" dirty="0">
                <a:effectLst/>
                <a:latin typeface="Times New Roman" panose="02020603050405020304" pitchFamily="18" charset="0"/>
              </a:rPr>
              <a:t> Dana </a:t>
            </a:r>
            <a:r>
              <a:rPr lang="en-US" sz="2000" b="0" i="0" dirty="0" err="1">
                <a:effectLst/>
                <a:latin typeface="Times New Roman" panose="02020603050405020304" pitchFamily="18" charset="0"/>
              </a:rPr>
              <a:t>Škorvánková</a:t>
            </a:r>
            <a:endParaRPr lang="sk-SK" sz="2000" b="0" i="0" dirty="0">
              <a:effectLst/>
              <a:latin typeface="Times New Roman" panose="02020603050405020304" pitchFamily="18" charset="0"/>
            </a:endParaRPr>
          </a:p>
          <a:p>
            <a:r>
              <a:rPr lang="sk-SK" sz="20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Porovnanie metód rotácií bodu okolo priamky v 3D:</a:t>
            </a:r>
            <a:r>
              <a:rPr lang="sk-SK" sz="2000" b="0" i="0" dirty="0">
                <a:effectLst/>
                <a:latin typeface="Times New Roman" panose="02020603050405020304" pitchFamily="18" charset="0"/>
              </a:rPr>
              <a:t> Peter Zborovský</a:t>
            </a:r>
            <a:endParaRPr lang="sk-SK" sz="2000" dirty="0">
              <a:latin typeface="Times New Roman" panose="02020603050405020304" pitchFamily="18" charset="0"/>
            </a:endParaRPr>
          </a:p>
          <a:p>
            <a:r>
              <a:rPr lang="sk-SK" sz="20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Online modelovanie a prezentovanie 3D objektov: </a:t>
            </a:r>
            <a:r>
              <a:rPr lang="sk-SK" sz="2000" b="0" i="0" dirty="0">
                <a:effectLst/>
                <a:latin typeface="Times New Roman" panose="02020603050405020304" pitchFamily="18" charset="0"/>
              </a:rPr>
              <a:t>Milan </a:t>
            </a:r>
            <a:r>
              <a:rPr lang="sk-SK" sz="2000" b="0" i="0" dirty="0" err="1">
                <a:effectLst/>
                <a:latin typeface="Times New Roman" panose="02020603050405020304" pitchFamily="18" charset="0"/>
              </a:rPr>
              <a:t>Halabuk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370300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680184-8602-4C54-90D3-B2752FE8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Východiskové odborné práce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118FB0-6001-4009-9B68-E5BBFDE09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en-US" sz="1800" b="0" i="0" dirty="0">
                <a:effectLst/>
                <a:latin typeface="Times New Roman" panose="02020603050405020304" pitchFamily="18" charset="0"/>
              </a:rPr>
              <a:t>Motion Capture Research: 3D Human Pose Recovery Based on RGB Video Sequences, Min 2019 et al., </a:t>
            </a:r>
            <a:r>
              <a:rPr lang="en-US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https://doi.org/10.3390/app9173613</a:t>
            </a:r>
            <a:endParaRPr lang="en-US" sz="1800" b="0" i="0" dirty="0">
              <a:effectLst/>
              <a:latin typeface="Times New Roman" panose="02020603050405020304" pitchFamily="18" charset="0"/>
            </a:endParaRPr>
          </a:p>
          <a:p>
            <a:r>
              <a:rPr lang="sk-SK" sz="1800" b="0" i="0" dirty="0" err="1">
                <a:effectLst/>
                <a:latin typeface="Times New Roman" panose="02020603050405020304" pitchFamily="18" charset="0"/>
              </a:rPr>
              <a:t>MoVi</a:t>
            </a:r>
            <a:r>
              <a:rPr lang="sk-SK" sz="1800" b="0" i="0" dirty="0">
                <a:effectLst/>
                <a:latin typeface="Times New Roman" panose="02020603050405020304" pitchFamily="18" charset="0"/>
              </a:rPr>
              <a:t>: A </a:t>
            </a:r>
            <a:r>
              <a:rPr lang="sk-SK" sz="1800" b="0" i="0" dirty="0" err="1">
                <a:effectLst/>
                <a:latin typeface="Times New Roman" panose="02020603050405020304" pitchFamily="18" charset="0"/>
              </a:rPr>
              <a:t>large</a:t>
            </a:r>
            <a:r>
              <a:rPr lang="sk-SK" sz="1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sk-SK" sz="1800" b="0" i="0" dirty="0" err="1">
                <a:effectLst/>
                <a:latin typeface="Times New Roman" panose="02020603050405020304" pitchFamily="18" charset="0"/>
              </a:rPr>
              <a:t>multi-purpose</a:t>
            </a:r>
            <a:r>
              <a:rPr lang="sk-SK" sz="1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sk-SK" sz="1800" b="0" i="0" dirty="0" err="1">
                <a:effectLst/>
                <a:latin typeface="Times New Roman" panose="02020603050405020304" pitchFamily="18" charset="0"/>
              </a:rPr>
              <a:t>human</a:t>
            </a:r>
            <a:r>
              <a:rPr lang="sk-SK" sz="18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sk-SK" sz="1800" b="0" i="0" dirty="0" err="1">
                <a:effectLst/>
                <a:latin typeface="Times New Roman" panose="02020603050405020304" pitchFamily="18" charset="0"/>
              </a:rPr>
              <a:t>motion</a:t>
            </a:r>
            <a:r>
              <a:rPr lang="sk-SK" sz="1800" b="0" i="0" dirty="0">
                <a:effectLst/>
                <a:latin typeface="Times New Roman" panose="02020603050405020304" pitchFamily="18" charset="0"/>
              </a:rPr>
              <a:t> and video </a:t>
            </a:r>
            <a:r>
              <a:rPr lang="sk-SK" sz="1800" b="0" i="0" dirty="0" err="1">
                <a:effectLst/>
                <a:latin typeface="Times New Roman" panose="02020603050405020304" pitchFamily="18" charset="0"/>
              </a:rPr>
              <a:t>dataset</a:t>
            </a:r>
            <a:r>
              <a:rPr lang="sk-SK" sz="18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sk-SK" sz="1800" b="0" i="0" dirty="0" err="1">
                <a:effectLst/>
                <a:latin typeface="Times New Roman" panose="02020603050405020304" pitchFamily="18" charset="0"/>
              </a:rPr>
              <a:t>Ghorbani</a:t>
            </a:r>
            <a:r>
              <a:rPr lang="sk-SK" sz="1800" b="0" i="0" dirty="0">
                <a:effectLst/>
                <a:latin typeface="Times New Roman" panose="02020603050405020304" pitchFamily="18" charset="0"/>
              </a:rPr>
              <a:t> et al. 2021, </a:t>
            </a:r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https://doi.org/10.1371/journal.pone.0253157</a:t>
            </a:r>
            <a:endParaRPr lang="sk-SK" sz="1800" b="0" i="0" dirty="0">
              <a:solidFill>
                <a:schemeClr val="accent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sz="1800" b="0" i="0" dirty="0">
                <a:effectLst/>
                <a:latin typeface="Times New Roman" panose="02020603050405020304" pitchFamily="18" charset="0"/>
              </a:rPr>
              <a:t>Survey on Style in 3D Human Body Motion: Taxonomy, Data, Recognition and its Applications, </a:t>
            </a:r>
            <a:r>
              <a:rPr lang="en-US" sz="1800" b="0" i="0" dirty="0" err="1">
                <a:effectLst/>
                <a:latin typeface="Times New Roman" panose="02020603050405020304" pitchFamily="18" charset="0"/>
              </a:rPr>
              <a:t>Ribet</a:t>
            </a:r>
            <a:r>
              <a:rPr lang="en-US" sz="1800" b="0" i="0" dirty="0">
                <a:effectLst/>
                <a:latin typeface="Times New Roman" panose="02020603050405020304" pitchFamily="18" charset="0"/>
              </a:rPr>
              <a:t> et al. 2019, </a:t>
            </a:r>
            <a:r>
              <a:rPr lang="en-US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https://hal.archives-ouvertes.fr/hal-02420912/document</a:t>
            </a:r>
            <a:endParaRPr lang="sk-SK" sz="1800" b="0" i="0" dirty="0">
              <a:solidFill>
                <a:schemeClr val="accent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sz="1800" b="0" i="0" dirty="0">
                <a:effectLst/>
                <a:latin typeface="Times New Roman" panose="02020603050405020304" pitchFamily="18" charset="0"/>
              </a:rPr>
              <a:t>Berkeley MHAD: A Comprehensive Multimodal Human Action Database, </a:t>
            </a:r>
            <a:r>
              <a:rPr lang="en-US" sz="1800" b="0" i="0" dirty="0" err="1">
                <a:effectLst/>
                <a:latin typeface="Times New Roman" panose="02020603050405020304" pitchFamily="18" charset="0"/>
              </a:rPr>
              <a:t>Ofli</a:t>
            </a:r>
            <a:r>
              <a:rPr lang="en-US" sz="1800" b="0" i="0" dirty="0">
                <a:effectLst/>
                <a:latin typeface="Times New Roman" panose="02020603050405020304" pitchFamily="18" charset="0"/>
              </a:rPr>
              <a:t> et al. 2013, </a:t>
            </a:r>
            <a:r>
              <a:rPr lang="en-US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https://openreview.net/pdf?id=TL6wabAZ9</a:t>
            </a:r>
            <a:endParaRPr lang="sk-SK" sz="18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r>
              <a:rPr lang="en-US" sz="1800" b="0" i="0" dirty="0">
                <a:effectLst/>
                <a:latin typeface="Times New Roman" panose="02020603050405020304" pitchFamily="18" charset="0"/>
              </a:rPr>
              <a:t>Combining marker-based mocap and RGB-D camera for acquiring high-fidelity hand motion data, Xu et al</a:t>
            </a:r>
            <a:r>
              <a:rPr lang="sk-SK" sz="1800" b="0" i="0" dirty="0">
                <a:effectLst/>
                <a:latin typeface="Times New Roman" panose="02020603050405020304" pitchFamily="18" charset="0"/>
              </a:rPr>
              <a:t>.</a:t>
            </a:r>
            <a:r>
              <a:rPr lang="en-US" sz="1800" b="0" i="0" dirty="0">
                <a:effectLst/>
                <a:latin typeface="Times New Roman" panose="02020603050405020304" pitchFamily="18" charset="0"/>
              </a:rPr>
              <a:t> 2012, </a:t>
            </a:r>
            <a:r>
              <a:rPr lang="en-US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https://www.researchgate.net/publication/262399725_Combining_marker-based_mocap_and_RGB-D_camera_for_acquiring_high-fidelity_hand_motion_data</a:t>
            </a:r>
            <a:endParaRPr lang="sk-SK" sz="1800" b="0" i="0" dirty="0">
              <a:solidFill>
                <a:schemeClr val="accent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sz="1800" b="0" i="0" dirty="0">
                <a:effectLst/>
                <a:latin typeface="Times New Roman" panose="02020603050405020304" pitchFamily="18" charset="0"/>
              </a:rPr>
              <a:t>3D Photography: Full Body 3D Scanning, Zhou et al. 2015, </a:t>
            </a:r>
            <a:r>
              <a:rPr lang="en-US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https://www.researchgate.net/publication/265205391_Full_Body_3D_Scanning</a:t>
            </a:r>
            <a:endParaRPr lang="sk-SK" sz="18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endParaRPr lang="sk-SK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72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6BE99-EF59-454D-9139-C1C4E590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Existujúce riešenia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7EC6-9C16-4DB3-9A0A-57F02C40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https://www.rokoko.com/integrations/3d-character-animation-in-unreal</a:t>
            </a:r>
            <a:endParaRPr lang="en-US" sz="1800" b="0" i="0" dirty="0">
              <a:solidFill>
                <a:schemeClr val="accent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https://help.rokoko.com/support/solutions/articles/47001123745-getting-started-streaming-to-autodesk-maya#rokoko-studio-settings-0-3</a:t>
            </a:r>
          </a:p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http://www.valentinkraft.de/portfolio/point-cloud-renderer-for-unreal/</a:t>
            </a:r>
            <a:endParaRPr lang="sk-SK" sz="18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https://pointcloudplugin.com/</a:t>
            </a:r>
            <a:endParaRPr lang="sk-SK" sz="1800" b="0" i="0" dirty="0">
              <a:solidFill>
                <a:schemeClr val="accent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5"/>
              </a:rPr>
              <a:t>https://skeletex.xyz/portfolio/reconstruction/</a:t>
            </a:r>
            <a:endParaRPr lang="en-US" sz="1800" b="0" i="0" dirty="0">
              <a:solidFill>
                <a:schemeClr val="accent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sk-SK" sz="1800" dirty="0">
                <a:solidFill>
                  <a:schemeClr val="accent1"/>
                </a:solidFill>
              </a:rPr>
              <a:t>https://www.unrealengine.com/en-US/</a:t>
            </a:r>
          </a:p>
        </p:txBody>
      </p:sp>
    </p:spTree>
    <p:extLst>
      <p:ext uri="{BB962C8B-B14F-4D97-AF65-F5344CB8AC3E}">
        <p14:creationId xmlns:p14="http://schemas.microsoft.com/office/powerpoint/2010/main" val="399995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ED126-AC1B-4B6A-95DF-C2FEE20E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97" y="798477"/>
            <a:ext cx="10520702" cy="935169"/>
          </a:xfrm>
        </p:spPr>
        <p:txBody>
          <a:bodyPr>
            <a:normAutofit fontScale="90000"/>
          </a:bodyPr>
          <a:lstStyle/>
          <a:p>
            <a:r>
              <a:rPr lang="sk-SK" sz="4900" i="0" dirty="0">
                <a:effectLst/>
                <a:latin typeface="Calibri Light (Headings)"/>
              </a:rPr>
              <a:t>Manuály, učebnice, tutoriály, iné dokumenty</a:t>
            </a:r>
            <a:br>
              <a:rPr lang="sk-SK" b="1" i="0" dirty="0">
                <a:effectLst/>
                <a:latin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51ADC-8CCA-4117-AFBF-95D0A042F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77493"/>
            <a:ext cx="10515598" cy="4154361"/>
          </a:xfrm>
        </p:spPr>
        <p:txBody>
          <a:bodyPr>
            <a:normAutofit/>
          </a:bodyPr>
          <a:lstStyle/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https://docs.unrealengine.com</a:t>
            </a:r>
            <a:endParaRPr lang="sk-SK" sz="1800" b="0" i="0" dirty="0">
              <a:solidFill>
                <a:schemeClr val="accent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https://api.unrealengine.com</a:t>
            </a:r>
            <a:endParaRPr lang="sk-SK" sz="18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https://wiki.unrealengine.com</a:t>
            </a:r>
            <a:endParaRPr lang="sk-SK" sz="1800" b="0" i="0" dirty="0">
              <a:solidFill>
                <a:schemeClr val="accent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https://www.youtube.com/c/NitrogenDev/</a:t>
            </a:r>
            <a:endParaRPr lang="sk-SK" sz="1800" b="0" i="0" dirty="0">
              <a:solidFill>
                <a:schemeClr val="accent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https://www.youtube.com/c/ReubenWardTutorials/</a:t>
            </a:r>
            <a:endParaRPr lang="sk-SK" sz="1800" b="0" i="0" dirty="0">
              <a:solidFill>
                <a:schemeClr val="accent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https://www.youtube.com/user/UnrealDevelopmentKit</a:t>
            </a:r>
            <a:endParaRPr lang="sk-SK" sz="1800" b="0" i="0" dirty="0">
              <a:solidFill>
                <a:schemeClr val="accent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https://photoneo.com/files/PhoXiControl-QuickInstructionManual.pdf</a:t>
            </a:r>
            <a:endParaRPr lang="sk-SK" sz="18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https://www.youtube.com/watch?v=dgBmw4CXDYY&amp;ab_channel=Rokoko</a:t>
            </a:r>
            <a:endParaRPr lang="sk-SK" sz="1800" b="0" i="0" dirty="0">
              <a:solidFill>
                <a:schemeClr val="accent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https://www.youtube.com/watch?v=Asw4C51RH9I&amp;ab_channel=UnrealEngine</a:t>
            </a:r>
            <a:endParaRPr lang="en-US" sz="1800" b="0" i="0" dirty="0">
              <a:solidFill>
                <a:schemeClr val="accent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https://www.youtube.com/watch?v=R-ZXdAEGbiw&amp;ab_channel=UnrealEngine</a:t>
            </a:r>
          </a:p>
          <a:p>
            <a:endParaRPr lang="sk-SK" sz="1800" b="0" i="0" dirty="0">
              <a:solidFill>
                <a:schemeClr val="accent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7" name="Content Placeholder 9" descr="A close-up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BF67B333-3BD3-47BB-8926-187E90CE06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55" y="1371187"/>
            <a:ext cx="6284391" cy="261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04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B34EB-FAFD-49DD-AB75-7FD60FEB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86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Vstupne </a:t>
            </a:r>
            <a:r>
              <a:rPr lang="sk-SK" dirty="0" err="1">
                <a:solidFill>
                  <a:srgbClr val="FFFFFF"/>
                </a:solidFill>
              </a:rPr>
              <a:t>udaje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(</a:t>
            </a:r>
            <a:r>
              <a:rPr lang="en-US" dirty="0" err="1">
                <a:solidFill>
                  <a:srgbClr val="FFFFFF"/>
                </a:solidFill>
              </a:rPr>
              <a:t>datasety</a:t>
            </a:r>
            <a:r>
              <a:rPr lang="en-US" dirty="0">
                <a:solidFill>
                  <a:srgbClr val="FFFFFF"/>
                </a:solidFill>
              </a:rPr>
              <a:t>)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AD27-F172-46C1-913E-EE91C2255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2066" y="4538077"/>
            <a:ext cx="4872134" cy="4351338"/>
          </a:xfrm>
        </p:spPr>
        <p:txBody>
          <a:bodyPr>
            <a:normAutofit/>
          </a:bodyPr>
          <a:lstStyle/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https://www.rokoko.com/application/education</a:t>
            </a:r>
            <a:endParaRPr lang="sk-SK" sz="1800" b="0" i="0" dirty="0">
              <a:solidFill>
                <a:schemeClr val="accent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https://github.com/zju3dv/EasyMocap</a:t>
            </a:r>
            <a:endParaRPr lang="sk-SK" sz="18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r>
              <a:rPr lang="sk-SK" sz="1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https://github.com/PointCloudLibrary/pcl/tree/master/test</a:t>
            </a:r>
            <a:endParaRPr lang="sk-SK" sz="1800" dirty="0">
              <a:solidFill>
                <a:schemeClr val="accent1"/>
              </a:solidFill>
            </a:endParaRPr>
          </a:p>
        </p:txBody>
      </p:sp>
      <p:pic>
        <p:nvPicPr>
          <p:cNvPr id="9" name="2021-11-02 18-37-52">
            <a:hlinkClick r:id="" action="ppaction://media"/>
            <a:extLst>
              <a:ext uri="{FF2B5EF4-FFF2-40B4-BE49-F238E27FC236}">
                <a16:creationId xmlns:a16="http://schemas.microsoft.com/office/drawing/2014/main" id="{0F08F232-C5BF-4F20-B846-DF02904B6971}"/>
              </a:ext>
            </a:extLst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embed="rId2">
                  <p14:trim st="867" end="994"/>
                </p14:media>
              </p:ext>
            </p:extLst>
          </p:nvPr>
        </p:nvPicPr>
        <p:blipFill rotWithShape="1">
          <a:blip r:embed="rId6"/>
          <a:srcRect t="1" r="-192" b="4344"/>
          <a:stretch/>
        </p:blipFill>
        <p:spPr>
          <a:xfrm>
            <a:off x="254435" y="1690688"/>
            <a:ext cx="6778689" cy="3646044"/>
          </a:xfrm>
          <a:prstGeom prst="rect">
            <a:avLst/>
          </a:prstGeom>
        </p:spPr>
      </p:pic>
      <p:pic>
        <p:nvPicPr>
          <p:cNvPr id="6" name="Picture 5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3F62D17B-008E-49A3-84D4-25B90A76F1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2"/>
          <a:stretch/>
        </p:blipFill>
        <p:spPr>
          <a:xfrm>
            <a:off x="7266041" y="1690688"/>
            <a:ext cx="4482152" cy="220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73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558</Words>
  <Application>Microsoft Office PowerPoint</Application>
  <PresentationFormat>Widescreen</PresentationFormat>
  <Paragraphs>39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Calibri Light (Headings)</vt:lpstr>
      <vt:lpstr>Times New Roman</vt:lpstr>
      <vt:lpstr>Tw Cen MT (Body)</vt:lpstr>
      <vt:lpstr>Office Theme</vt:lpstr>
      <vt:lpstr>Upravovanie záznamu ľudského pohybu a sekvencií snímaných 3D kamerou   Prezentácia zdrojov  Samuel Piteľ </vt:lpstr>
      <vt:lpstr>Cieľ bakalárskej práce</vt:lpstr>
      <vt:lpstr>Podobne bakalárske práce</vt:lpstr>
      <vt:lpstr>Východiskové odborné práce</vt:lpstr>
      <vt:lpstr>Existujúce riešenia</vt:lpstr>
      <vt:lpstr>Manuály, učebnice, tutoriály, iné dokumenty </vt:lpstr>
      <vt:lpstr>Vstupne udaje (datasety)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Upravovanie záznamu ľudského pohybu a sekvencií snímaných 3D kamerou   Prezentácia zdrojov  Samuel Piteľ </dc:title>
  <dc:creator>Piteľ Samuel</dc:creator>
  <cp:lastModifiedBy>Piteľ Samuel</cp:lastModifiedBy>
  <cp:revision>2</cp:revision>
  <dcterms:created xsi:type="dcterms:W3CDTF">2021-11-29T16:26:49Z</dcterms:created>
  <dcterms:modified xsi:type="dcterms:W3CDTF">2021-11-29T20:08:10Z</dcterms:modified>
</cp:coreProperties>
</file>