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Roboto Slab"/>
      <p:regular r:id="rId31"/>
      <p:bold r:id="rId32"/>
    </p:embeddedFont>
    <p:embeddedFont>
      <p:font typeface="Roboto"/>
      <p:regular r:id="rId33"/>
      <p:bold r:id="rId34"/>
      <p:italic r:id="rId35"/>
      <p:boldItalic r:id="rId36"/>
    </p:embeddedFont>
    <p:embeddedFont>
      <p:font typeface="Corbel"/>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MVw4rpriQ1ZAxHgtswo+f5TN5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orbel-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Slab-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Roboto-regular.fntdata"/><Relationship Id="rId10" Type="http://schemas.openxmlformats.org/officeDocument/2006/relationships/slide" Target="slides/slide6.xml"/><Relationship Id="rId32" Type="http://schemas.openxmlformats.org/officeDocument/2006/relationships/font" Target="fonts/RobotoSlab-bold.fntdata"/><Relationship Id="rId13" Type="http://schemas.openxmlformats.org/officeDocument/2006/relationships/slide" Target="slides/slide9.xml"/><Relationship Id="rId35" Type="http://schemas.openxmlformats.org/officeDocument/2006/relationships/font" Target="fonts/Roboto-italic.fntdata"/><Relationship Id="rId12" Type="http://schemas.openxmlformats.org/officeDocument/2006/relationships/slide" Target="slides/slide8.xml"/><Relationship Id="rId34" Type="http://schemas.openxmlformats.org/officeDocument/2006/relationships/font" Target="fonts/Roboto-bold.fntdata"/><Relationship Id="rId15" Type="http://schemas.openxmlformats.org/officeDocument/2006/relationships/slide" Target="slides/slide11.xml"/><Relationship Id="rId37" Type="http://schemas.openxmlformats.org/officeDocument/2006/relationships/font" Target="fonts/Corbel-regular.fntdata"/><Relationship Id="rId14" Type="http://schemas.openxmlformats.org/officeDocument/2006/relationships/slide" Target="slides/slide10.xml"/><Relationship Id="rId36" Type="http://schemas.openxmlformats.org/officeDocument/2006/relationships/font" Target="fonts/Roboto-boldItalic.fntdata"/><Relationship Id="rId17" Type="http://schemas.openxmlformats.org/officeDocument/2006/relationships/slide" Target="slides/slide13.xml"/><Relationship Id="rId39" Type="http://schemas.openxmlformats.org/officeDocument/2006/relationships/font" Target="fonts/Corbel-italic.fntdata"/><Relationship Id="rId16" Type="http://schemas.openxmlformats.org/officeDocument/2006/relationships/slide" Target="slides/slide12.xml"/><Relationship Id="rId38" Type="http://schemas.openxmlformats.org/officeDocument/2006/relationships/font" Target="fonts/Corbel-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Pri technike RJT sa snazime predpokladat ako sa bude dani algorimus spravat to mozte videit pod stlcom prediction a pod stlcom resoult mozte vidiet ako sa realne spraval. Modri stlpec opistuje ako ake fibonaciho cislo sme hladali. A pod cervenou farbou je vidno casi za ktore sme visledky dostali v prostredi Animarch pri standardnej richlosti kroku 0.8s za vikonani OAL prikaz.</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S grafu ktori je na obrazku mozno pozorovat cas a jeho linearne narastanie ak N &gt;= 1. Pre kazde dalsie N uzivatel sleduje 15sekund animacie.</a:t>
            </a:r>
            <a:endParaRPr>
              <a:solidFill>
                <a:schemeClr val="dk1"/>
              </a:solidFill>
            </a:endParaRPr>
          </a:p>
          <a:p>
            <a:pPr indent="0" lvl="0" marL="0" rtl="0" algn="l">
              <a:lnSpc>
                <a:spcPct val="100000"/>
              </a:lnSpc>
              <a:spcBef>
                <a:spcPts val="0"/>
              </a:spcBef>
              <a:spcAft>
                <a:spcPts val="0"/>
              </a:spcAft>
              <a:buSzPts val="1100"/>
              <a:buNone/>
            </a:pPr>
            <a:r>
              <a:t/>
            </a:r>
            <a:endParaRPr/>
          </a:p>
        </p:txBody>
      </p:sp>
      <p:sp>
        <p:nvSpPr>
          <p:cNvPr id="143" name="Google Shape;14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e1b048095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GB"/>
              <a:t>Čím viac symptómov, tým dlhší čas hľadania (Infuenza a COVID 19).</a:t>
            </a:r>
            <a:endParaRPr/>
          </a:p>
          <a:p>
            <a:pPr indent="-298450" lvl="0" marL="457200" rtl="0" algn="l">
              <a:lnSpc>
                <a:spcPct val="100000"/>
              </a:lnSpc>
              <a:spcBef>
                <a:spcPts val="0"/>
              </a:spcBef>
              <a:spcAft>
                <a:spcPts val="0"/>
              </a:spcAft>
              <a:buSzPts val="1100"/>
              <a:buAutoNum type="arabicPeriod"/>
            </a:pPr>
            <a:r>
              <a:rPr lang="en-GB"/>
              <a:t>Čím viac podobných symptómov, tým dlhší čas hľadania (Allergic Reaction a Common Cold).</a:t>
            </a:r>
            <a:endParaRPr/>
          </a:p>
          <a:p>
            <a:pPr indent="-298450" lvl="0" marL="457200" rtl="0" algn="l">
              <a:lnSpc>
                <a:spcPct val="100000"/>
              </a:lnSpc>
              <a:spcBef>
                <a:spcPts val="0"/>
              </a:spcBef>
              <a:spcAft>
                <a:spcPts val="0"/>
              </a:spcAft>
              <a:buSzPts val="1100"/>
              <a:buAutoNum type="arabicPeriod"/>
            </a:pPr>
            <a:r>
              <a:rPr lang="en-GB"/>
              <a:t>Pridanie pravidla nemá výrazný vplyv na čas hľadania.</a:t>
            </a:r>
            <a:endParaRPr/>
          </a:p>
          <a:p>
            <a:pPr indent="0" lvl="0" marL="0" rtl="0" algn="l">
              <a:lnSpc>
                <a:spcPct val="100000"/>
              </a:lnSpc>
              <a:spcBef>
                <a:spcPts val="0"/>
              </a:spcBef>
              <a:spcAft>
                <a:spcPts val="0"/>
              </a:spcAft>
              <a:buSzPts val="1100"/>
              <a:buNone/>
            </a:pPr>
            <a:r>
              <a:t/>
            </a:r>
            <a:endParaRPr/>
          </a:p>
        </p:txBody>
      </p:sp>
      <p:sp>
        <p:nvSpPr>
          <p:cNvPr id="152" name="Google Shape;152;g2e1b048095f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e068908ba4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V prvej verziji Enterprise architeka som sa pokusil navrhnut vseobecnu kostru. Tento proces bol pomerne jasni a bez problemov  nuz tvorenie diagramov v EA je pomerne narocne a zdlhave. </a:t>
            </a:r>
            <a:endParaRPr/>
          </a:p>
        </p:txBody>
      </p:sp>
      <p:sp>
        <p:nvSpPr>
          <p:cNvPr id="160" name="Google Shape;160;g2e068908ba4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kedze pochopenie jazika prolog nieje casto jasne studentom tak som sa rozhodl ze by bolo velmi pekne doimplementovat animaciju v ktorej by stidenti mohli jednoducho vidiet ako sa vihodnocuju prologove pravidla. </a:t>
            </a:r>
            <a:r>
              <a:rPr lang="en-GB"/>
              <a:t>V tomto priklade sme si zobrali trochu vecie susto ako by si malo na diplomovu pracu. Koli nedoimplementovanim stringovim operacijiam sme opustili od tejto implementacie ale mozme si predstavit tento model ako navrh na dalsiu pracu v AnimArchu.</a:t>
            </a:r>
            <a:endParaRPr/>
          </a:p>
        </p:txBody>
      </p:sp>
      <p:sp>
        <p:nvSpPr>
          <p:cNvPr id="167" name="Google Shape;16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Na tomto obrazku mozte vidiet finalnu implemnetaciju calas diagramu v ktorom su farebne rozdele jednotlive casti stylova cast je cervnnou farbou, pod zelenou mozno vidiet samotne znalostne zdroej ktore interaguju s BB.  Samotna implementacvia Medicinskeho pravidloveho sistemu je oznacena modrou farbou a jednotlive pravidla a funkcie ktore su snimi spojene su oznacene zltov farbou.</a:t>
            </a:r>
            <a:endParaRPr/>
          </a:p>
          <a:p>
            <a:pPr indent="0" lvl="0" marL="0" rtl="0" algn="l">
              <a:lnSpc>
                <a:spcPct val="100000"/>
              </a:lnSpc>
              <a:spcBef>
                <a:spcPts val="0"/>
              </a:spcBef>
              <a:spcAft>
                <a:spcPts val="0"/>
              </a:spcAft>
              <a:buSzPts val="1100"/>
              <a:buNone/>
            </a:pPr>
            <a:r>
              <a:rPr b="1" lang="en-GB">
                <a:solidFill>
                  <a:schemeClr val="dk1"/>
                </a:solidFill>
              </a:rPr>
              <a:t>Popis funktionality:</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Trieda Controler nainicializuje a poptidava jednotlive KS pomocou metody addKnowlidgeSorce(). Trieda  KnowlidgeSorce je abstraktou a kazdi KS ju implementuje odlisne ale pritom velmi podobne.</a:t>
            </a:r>
            <a:endParaRPr/>
          </a:p>
        </p:txBody>
      </p:sp>
      <p:sp>
        <p:nvSpPr>
          <p:cNvPr id="175" name="Google Shape;17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e02add906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Popis funkcionality:</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rPr>
              <a:t>Na obrazku mozme vidiet klucove medy triedy Blackboard ktore volaju jednotlive KS. Kada trieda sa pokusa ziskat tabulu pokial sa jej to podari tak sa uzamkne a posle sa tomu kto ju volal. Nasledne po skonceni prace na tabuli zavola metodu update ktora odstrani zamok. </a:t>
            </a:r>
            <a:endParaRPr/>
          </a:p>
        </p:txBody>
      </p:sp>
      <p:sp>
        <p:nvSpPr>
          <p:cNvPr id="183" name="Google Shape;183;g2e02add906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Hlavni problemom implementacije tohto stilu nasa bola schopnost pekne repreznetovat objekty na objektovej vrstve v prstredi AnimArch. Koli jeho velkosti a komplexnosti mozte vidiet ⅕  diagramu ktori nam vznikol toto nezelani ucinok tejto implenetacie.</a:t>
            </a:r>
            <a:endParaRPr/>
          </a:p>
        </p:txBody>
      </p:sp>
      <p:sp>
        <p:nvSpPr>
          <p:cNvPr id="194" name="Google Shape;19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Preto sme sa snazili naimplenetovat specialne operacie ktorimi by sme okresali celkovi pocet obejktov na tejto vrstve. Medzi dalsie patrila casova zlozitost Kedze beh animacie trval viac ako 10minut bolo potrebne upravit pridat dalsie optimalizacne operiacie ktorimi sme odstranili animovanie casti diagramu ktore sme povzaovali za nepotrebne pre vysvetlenie a ukazku stylu.</a:t>
            </a:r>
            <a:endParaRPr/>
          </a:p>
        </p:txBody>
      </p:sp>
      <p:sp>
        <p:nvSpPr>
          <p:cNvPr id="202" name="Google Shape;20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dd71514ad8_2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g2dd71514ad8_2_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dd71514ad8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GB"/>
              <a:t>Čím viac symptómov, tým dlhší čas hľadania (Infuenza a COVID 19).</a:t>
            </a:r>
            <a:endParaRPr/>
          </a:p>
          <a:p>
            <a:pPr indent="-298450" lvl="0" marL="457200" rtl="0" algn="l">
              <a:lnSpc>
                <a:spcPct val="100000"/>
              </a:lnSpc>
              <a:spcBef>
                <a:spcPts val="0"/>
              </a:spcBef>
              <a:spcAft>
                <a:spcPts val="0"/>
              </a:spcAft>
              <a:buSzPts val="1100"/>
              <a:buAutoNum type="arabicPeriod"/>
            </a:pPr>
            <a:r>
              <a:rPr lang="en-GB"/>
              <a:t>Čím viac podobných symptómov, tým dlhší čas hľadania (Allergic Reaction a Common Cold).</a:t>
            </a:r>
            <a:endParaRPr/>
          </a:p>
          <a:p>
            <a:pPr indent="-298450" lvl="0" marL="457200" rtl="0" algn="l">
              <a:lnSpc>
                <a:spcPct val="100000"/>
              </a:lnSpc>
              <a:spcBef>
                <a:spcPts val="0"/>
              </a:spcBef>
              <a:spcAft>
                <a:spcPts val="0"/>
              </a:spcAft>
              <a:buSzPts val="1100"/>
              <a:buAutoNum type="arabicPeriod"/>
            </a:pPr>
            <a:r>
              <a:rPr lang="en-GB"/>
              <a:t>Pridanie pravidla nemá výrazný vplyv na čas hľadania.</a:t>
            </a:r>
            <a:endParaRPr/>
          </a:p>
          <a:p>
            <a:pPr indent="0" lvl="0" marL="0" rtl="0" algn="l">
              <a:lnSpc>
                <a:spcPct val="100000"/>
              </a:lnSpc>
              <a:spcBef>
                <a:spcPts val="0"/>
              </a:spcBef>
              <a:spcAft>
                <a:spcPts val="0"/>
              </a:spcAft>
              <a:buSzPts val="1100"/>
              <a:buNone/>
            </a:pPr>
            <a:r>
              <a:t/>
            </a:r>
            <a:endParaRPr/>
          </a:p>
        </p:txBody>
      </p:sp>
      <p:sp>
        <p:nvSpPr>
          <p:cNvPr id="218" name="Google Shape;218;g2dd71514ad8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Motivacia - tato praca bola spravena pre lepsie pochopenie a porozumenie pri vyucbe stylov ktore sme sa snazili naimplementovat. </a:t>
            </a:r>
            <a:endParaRPr/>
          </a:p>
        </p:txBody>
      </p:sp>
      <p:sp>
        <p:nvSpPr>
          <p:cNvPr id="74" name="Google Shape;7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e170975cb4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GB"/>
              <a:t>Čím viac symptómov, tým dlhší čas hľadania (Infuenza a COVID 19).</a:t>
            </a:r>
            <a:endParaRPr/>
          </a:p>
          <a:p>
            <a:pPr indent="-298450" lvl="0" marL="457200" rtl="0" algn="l">
              <a:lnSpc>
                <a:spcPct val="100000"/>
              </a:lnSpc>
              <a:spcBef>
                <a:spcPts val="0"/>
              </a:spcBef>
              <a:spcAft>
                <a:spcPts val="0"/>
              </a:spcAft>
              <a:buSzPts val="1100"/>
              <a:buAutoNum type="arabicPeriod"/>
            </a:pPr>
            <a:r>
              <a:rPr lang="en-GB"/>
              <a:t>Čím viac podobných symptómov, tým dlhší čas hľadania (Allergic Reaction a Common Cold).</a:t>
            </a:r>
            <a:endParaRPr/>
          </a:p>
          <a:p>
            <a:pPr indent="-298450" lvl="0" marL="457200" rtl="0" algn="l">
              <a:lnSpc>
                <a:spcPct val="100000"/>
              </a:lnSpc>
              <a:spcBef>
                <a:spcPts val="0"/>
              </a:spcBef>
              <a:spcAft>
                <a:spcPts val="0"/>
              </a:spcAft>
              <a:buSzPts val="1100"/>
              <a:buAutoNum type="arabicPeriod"/>
            </a:pPr>
            <a:r>
              <a:rPr lang="en-GB"/>
              <a:t>Pridanie pravidla nemá výrazný vplyv na čas hľadania.</a:t>
            </a:r>
            <a:endParaRPr/>
          </a:p>
          <a:p>
            <a:pPr indent="0" lvl="0" marL="0" rtl="0" algn="l">
              <a:lnSpc>
                <a:spcPct val="100000"/>
              </a:lnSpc>
              <a:spcBef>
                <a:spcPts val="0"/>
              </a:spcBef>
              <a:spcAft>
                <a:spcPts val="0"/>
              </a:spcAft>
              <a:buSzPts val="1100"/>
              <a:buNone/>
            </a:pPr>
            <a:r>
              <a:t/>
            </a:r>
            <a:endParaRPr/>
          </a:p>
        </p:txBody>
      </p:sp>
      <p:sp>
        <p:nvSpPr>
          <p:cNvPr id="226" name="Google Shape;226;g2e170975cb4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Pridanie novej funkcionlity</a:t>
            </a:r>
            <a:endParaRPr/>
          </a:p>
          <a:p>
            <a:pPr indent="-298450" lvl="0" marL="457200" rtl="0" algn="l">
              <a:lnSpc>
                <a:spcPct val="100000"/>
              </a:lnSpc>
              <a:spcBef>
                <a:spcPts val="0"/>
              </a:spcBef>
              <a:spcAft>
                <a:spcPts val="0"/>
              </a:spcAft>
              <a:buSzPts val="1100"/>
              <a:buAutoNum type="arabicPeriod"/>
            </a:pPr>
            <a:r>
              <a:rPr lang="en-GB"/>
              <a:t>Stringove operacie</a:t>
            </a:r>
            <a:endParaRPr/>
          </a:p>
          <a:p>
            <a:pPr indent="-298450" lvl="0" marL="457200" rtl="0" algn="l">
              <a:lnSpc>
                <a:spcPct val="100000"/>
              </a:lnSpc>
              <a:spcBef>
                <a:spcPts val="0"/>
              </a:spcBef>
              <a:spcAft>
                <a:spcPts val="0"/>
              </a:spcAft>
              <a:buSzPts val="1100"/>
              <a:buAutoNum type="arabicPeriod"/>
            </a:pPr>
            <a:r>
              <a:rPr lang="en-GB"/>
              <a:t>Specialne commandy</a:t>
            </a:r>
            <a:endParaRPr/>
          </a:p>
          <a:p>
            <a:pPr indent="-298450" lvl="0" marL="457200" rtl="0" algn="l">
              <a:lnSpc>
                <a:spcPct val="100000"/>
              </a:lnSpc>
              <a:spcBef>
                <a:spcPts val="0"/>
              </a:spcBef>
              <a:spcAft>
                <a:spcPts val="0"/>
              </a:spcAft>
              <a:buSzPts val="1100"/>
              <a:buAutoNum type="arabicPeriod"/>
            </a:pPr>
            <a:r>
              <a:rPr lang="en-GB"/>
              <a:t>Operacie nad polami</a:t>
            </a:r>
            <a:endParaRPr/>
          </a:p>
          <a:p>
            <a:pPr indent="-298450" lvl="0" marL="457200" rtl="0" algn="l">
              <a:lnSpc>
                <a:spcPct val="100000"/>
              </a:lnSpc>
              <a:spcBef>
                <a:spcPts val="0"/>
              </a:spcBef>
              <a:spcAft>
                <a:spcPts val="0"/>
              </a:spcAft>
              <a:buSzPts val="1100"/>
              <a:buAutoNum type="arabicPeriod"/>
            </a:pPr>
            <a:r>
              <a:rPr lang="en-GB"/>
              <a:t>Overitable Methody</a:t>
            </a:r>
            <a:endParaRPr/>
          </a:p>
          <a:p>
            <a:pPr indent="-298450" lvl="0" marL="457200" rtl="0" algn="l">
              <a:lnSpc>
                <a:spcPct val="100000"/>
              </a:lnSpc>
              <a:spcBef>
                <a:spcPts val="0"/>
              </a:spcBef>
              <a:spcAft>
                <a:spcPts val="0"/>
              </a:spcAft>
              <a:buSzPts val="1100"/>
              <a:buAutoNum type="arabicPeriod"/>
            </a:pPr>
            <a:r>
              <a:rPr lang="en-GB"/>
              <a:t>A ine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Dalsi vivoj v aplikaciji je potrebni pre zlepsenie a zdokonalenie pripadne odstranenie chib ktore sa nasli tak ako aj pri mojej implementaciji sa zistilo viacero chyb ktore boli sposobene nedokladnou implementaciju…</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Prolog - tento system ktori som sa pokusl navrhnut a dokoncit mi velmi prirastol k srdcu kedze som mal problemi s logikou a poznam vela studentou ktri maju problemi pochopenia tohto jazika prave preto by som bol rad ked by sa niekto chitil tohto rozrobeneho ramca a skusil ho dokoncit.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Dalsie funkcie - pridanie farebnnich oznaceni pre jednotlive triedy.</a:t>
            </a:r>
            <a:endParaRPr/>
          </a:p>
          <a:p>
            <a:pPr indent="0" lvl="0" marL="0" rtl="0" algn="l">
              <a:lnSpc>
                <a:spcPct val="100000"/>
              </a:lnSpc>
              <a:spcBef>
                <a:spcPts val="0"/>
              </a:spcBef>
              <a:spcAft>
                <a:spcPts val="0"/>
              </a:spcAft>
              <a:buSzPts val="1100"/>
              <a:buNone/>
            </a:pPr>
            <a:r>
              <a:rPr lang="en-GB"/>
              <a:t>Moznost screenshotu priamo v aplikaciji / vigenerovanie SVG obrazka</a:t>
            </a:r>
            <a:endParaRPr/>
          </a:p>
          <a:p>
            <a:pPr indent="0" lvl="0" marL="0" rtl="0" algn="l">
              <a:lnSpc>
                <a:spcPct val="100000"/>
              </a:lnSpc>
              <a:spcBef>
                <a:spcPts val="0"/>
              </a:spcBef>
              <a:spcAft>
                <a:spcPts val="0"/>
              </a:spcAft>
              <a:buSzPts val="1100"/>
              <a:buNone/>
            </a:pPr>
            <a:r>
              <a:rPr lang="en-GB"/>
              <a:t>Pridanie construktorov tried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Medzi velke nevihody bolo pre mna neznalost jazika OAL a jeho implementacie v AnimArch. pouzivatelsky manual by dokazal zlepsit tento priebeh prace vo vela strankach.</a:t>
            </a:r>
            <a:endParaRPr/>
          </a:p>
          <a:p>
            <a:pPr indent="0" lvl="0" marL="0" rtl="0" algn="l">
              <a:lnSpc>
                <a:spcPct val="100000"/>
              </a:lnSpc>
              <a:spcBef>
                <a:spcPts val="0"/>
              </a:spcBef>
              <a:spcAft>
                <a:spcPts val="0"/>
              </a:spcAft>
              <a:buSzPts val="1100"/>
              <a:buNone/>
            </a:pPr>
            <a:r>
              <a:t/>
            </a:r>
            <a:endParaRPr/>
          </a:p>
        </p:txBody>
      </p:sp>
      <p:sp>
        <p:nvSpPr>
          <p:cNvPr id="234" name="Google Shape;23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e13c79d0cf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Pridanie novej funkcionlity</a:t>
            </a:r>
            <a:endParaRPr/>
          </a:p>
          <a:p>
            <a:pPr indent="-298450" lvl="0" marL="457200" rtl="0" algn="l">
              <a:lnSpc>
                <a:spcPct val="100000"/>
              </a:lnSpc>
              <a:spcBef>
                <a:spcPts val="0"/>
              </a:spcBef>
              <a:spcAft>
                <a:spcPts val="0"/>
              </a:spcAft>
              <a:buSzPts val="1100"/>
              <a:buAutoNum type="arabicPeriod"/>
            </a:pPr>
            <a:r>
              <a:rPr lang="en-GB"/>
              <a:t>Stringove operacie</a:t>
            </a:r>
            <a:endParaRPr/>
          </a:p>
          <a:p>
            <a:pPr indent="-298450" lvl="0" marL="457200" rtl="0" algn="l">
              <a:lnSpc>
                <a:spcPct val="100000"/>
              </a:lnSpc>
              <a:spcBef>
                <a:spcPts val="0"/>
              </a:spcBef>
              <a:spcAft>
                <a:spcPts val="0"/>
              </a:spcAft>
              <a:buSzPts val="1100"/>
              <a:buAutoNum type="arabicPeriod"/>
            </a:pPr>
            <a:r>
              <a:rPr lang="en-GB"/>
              <a:t>Specialne commandy</a:t>
            </a:r>
            <a:endParaRPr/>
          </a:p>
          <a:p>
            <a:pPr indent="-298450" lvl="0" marL="457200" rtl="0" algn="l">
              <a:lnSpc>
                <a:spcPct val="100000"/>
              </a:lnSpc>
              <a:spcBef>
                <a:spcPts val="0"/>
              </a:spcBef>
              <a:spcAft>
                <a:spcPts val="0"/>
              </a:spcAft>
              <a:buSzPts val="1100"/>
              <a:buAutoNum type="arabicPeriod"/>
            </a:pPr>
            <a:r>
              <a:rPr lang="en-GB"/>
              <a:t>Operacie nad polami</a:t>
            </a:r>
            <a:endParaRPr/>
          </a:p>
          <a:p>
            <a:pPr indent="-298450" lvl="0" marL="457200" rtl="0" algn="l">
              <a:lnSpc>
                <a:spcPct val="100000"/>
              </a:lnSpc>
              <a:spcBef>
                <a:spcPts val="0"/>
              </a:spcBef>
              <a:spcAft>
                <a:spcPts val="0"/>
              </a:spcAft>
              <a:buSzPts val="1100"/>
              <a:buAutoNum type="arabicPeriod"/>
            </a:pPr>
            <a:r>
              <a:rPr lang="en-GB"/>
              <a:t>Overitable Methody</a:t>
            </a:r>
            <a:endParaRPr/>
          </a:p>
          <a:p>
            <a:pPr indent="-298450" lvl="0" marL="457200" rtl="0" algn="l">
              <a:lnSpc>
                <a:spcPct val="100000"/>
              </a:lnSpc>
              <a:spcBef>
                <a:spcPts val="0"/>
              </a:spcBef>
              <a:spcAft>
                <a:spcPts val="0"/>
              </a:spcAft>
              <a:buSzPts val="1100"/>
              <a:buAutoNum type="arabicPeriod"/>
            </a:pPr>
            <a:r>
              <a:rPr lang="en-GB"/>
              <a:t>A ine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Dalsi vivoj v aplikaciji je potrebni pre zlepsenie a zdokonalenie pripadne odstranenie chib ktore sa nasli tak ako aj pri mojej implementaciji sa zistilo viacero chyb ktore boli sposobene nedokladnou implementaciju…</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Prolog - tento system ktori som sa pokusl navrhnut a dokoncit mi velmi prirastol k srdcu kedze som mal problemi s logikou a poznam vela studentou ktri maju problemi pochopenia tohto jazika prave preto by som bol rad ked by sa niekto chitil tohto rozrobeneho ramca a skusil ho dokoncit.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Dalsie funkcie - pridanie farebnnich oznaceni pre jednotlive triedy.</a:t>
            </a:r>
            <a:endParaRPr/>
          </a:p>
          <a:p>
            <a:pPr indent="0" lvl="0" marL="0" rtl="0" algn="l">
              <a:lnSpc>
                <a:spcPct val="100000"/>
              </a:lnSpc>
              <a:spcBef>
                <a:spcPts val="0"/>
              </a:spcBef>
              <a:spcAft>
                <a:spcPts val="0"/>
              </a:spcAft>
              <a:buSzPts val="1100"/>
              <a:buNone/>
            </a:pPr>
            <a:r>
              <a:rPr lang="en-GB"/>
              <a:t>Moznost screenshotu priamo v aplikaciji / vigenerovanie SVG obrazka</a:t>
            </a:r>
            <a:endParaRPr/>
          </a:p>
          <a:p>
            <a:pPr indent="0" lvl="0" marL="0" rtl="0" algn="l">
              <a:lnSpc>
                <a:spcPct val="100000"/>
              </a:lnSpc>
              <a:spcBef>
                <a:spcPts val="0"/>
              </a:spcBef>
              <a:spcAft>
                <a:spcPts val="0"/>
              </a:spcAft>
              <a:buSzPts val="1100"/>
              <a:buNone/>
            </a:pPr>
            <a:r>
              <a:rPr lang="en-GB"/>
              <a:t>Pridanie construktorov tried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Medzi velke nevihody bolo pre mna neznalost jazika OAL a jeho implementacie v AnimArch. pouzivatelsky manual by dokazal zlepsit tento priebeh prace vo vela strankach.</a:t>
            </a:r>
            <a:endParaRPr/>
          </a:p>
          <a:p>
            <a:pPr indent="0" lvl="0" marL="0" rtl="0" algn="l">
              <a:lnSpc>
                <a:spcPct val="100000"/>
              </a:lnSpc>
              <a:spcBef>
                <a:spcPts val="0"/>
              </a:spcBef>
              <a:spcAft>
                <a:spcPts val="0"/>
              </a:spcAft>
              <a:buSzPts val="1100"/>
              <a:buNone/>
            </a:pPr>
            <a:r>
              <a:t/>
            </a:r>
            <a:endParaRPr/>
          </a:p>
        </p:txBody>
      </p:sp>
      <p:sp>
        <p:nvSpPr>
          <p:cNvPr id="241" name="Google Shape;241;g2e13c79d0cf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e1ef894c5a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g2e1ef894c5a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e1b048095f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GB"/>
              <a:t>Čím viac symptómov, tým dlhší čas hľadania (Infuenza a COVID 19).</a:t>
            </a:r>
            <a:endParaRPr/>
          </a:p>
          <a:p>
            <a:pPr indent="-298450" lvl="0" marL="457200" rtl="0" algn="l">
              <a:lnSpc>
                <a:spcPct val="100000"/>
              </a:lnSpc>
              <a:spcBef>
                <a:spcPts val="0"/>
              </a:spcBef>
              <a:spcAft>
                <a:spcPts val="0"/>
              </a:spcAft>
              <a:buSzPts val="1100"/>
              <a:buAutoNum type="arabicPeriod"/>
            </a:pPr>
            <a:r>
              <a:rPr lang="en-GB"/>
              <a:t>Čím viac podobných symptómov, tým dlhší čas hľadania (Allergic Reaction a Common Cold).</a:t>
            </a:r>
            <a:endParaRPr/>
          </a:p>
          <a:p>
            <a:pPr indent="-298450" lvl="0" marL="457200" rtl="0" algn="l">
              <a:lnSpc>
                <a:spcPct val="100000"/>
              </a:lnSpc>
              <a:spcBef>
                <a:spcPts val="0"/>
              </a:spcBef>
              <a:spcAft>
                <a:spcPts val="0"/>
              </a:spcAft>
              <a:buSzPts val="1100"/>
              <a:buAutoNum type="arabicPeriod"/>
            </a:pPr>
            <a:r>
              <a:rPr lang="en-GB"/>
              <a:t>Pridanie pravidla nemá výrazný vplyv na čas hľadania.</a:t>
            </a:r>
            <a:endParaRPr/>
          </a:p>
          <a:p>
            <a:pPr indent="0" lvl="0" marL="0" rtl="0" algn="l">
              <a:lnSpc>
                <a:spcPct val="100000"/>
              </a:lnSpc>
              <a:spcBef>
                <a:spcPts val="0"/>
              </a:spcBef>
              <a:spcAft>
                <a:spcPts val="0"/>
              </a:spcAft>
              <a:buSzPts val="1100"/>
              <a:buNone/>
            </a:pPr>
            <a:r>
              <a:t/>
            </a:r>
            <a:endParaRPr/>
          </a:p>
        </p:txBody>
      </p:sp>
      <p:sp>
        <p:nvSpPr>
          <p:cNvPr id="268" name="Google Shape;268;g2e1b048095f_0_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e170975cb4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AutoNum type="arabicPeriod"/>
            </a:pPr>
            <a:r>
              <a:rPr lang="en-GB"/>
              <a:t>Čím viac symptómov, tým dlhší čas hľadania (Infuenza a COVID 19).</a:t>
            </a:r>
            <a:endParaRPr/>
          </a:p>
          <a:p>
            <a:pPr indent="-298450" lvl="0" marL="457200" rtl="0" algn="l">
              <a:lnSpc>
                <a:spcPct val="100000"/>
              </a:lnSpc>
              <a:spcBef>
                <a:spcPts val="0"/>
              </a:spcBef>
              <a:spcAft>
                <a:spcPts val="0"/>
              </a:spcAft>
              <a:buSzPts val="1100"/>
              <a:buAutoNum type="arabicPeriod"/>
            </a:pPr>
            <a:r>
              <a:rPr lang="en-GB"/>
              <a:t>Čím viac podobných symptómov, tým dlhší čas hľadania (Allergic Reaction a Common Cold).</a:t>
            </a:r>
            <a:endParaRPr/>
          </a:p>
          <a:p>
            <a:pPr indent="-298450" lvl="0" marL="457200" rtl="0" algn="l">
              <a:lnSpc>
                <a:spcPct val="100000"/>
              </a:lnSpc>
              <a:spcBef>
                <a:spcPts val="0"/>
              </a:spcBef>
              <a:spcAft>
                <a:spcPts val="0"/>
              </a:spcAft>
              <a:buSzPts val="1100"/>
              <a:buAutoNum type="arabicPeriod"/>
            </a:pPr>
            <a:r>
              <a:rPr lang="en-GB"/>
              <a:t>Pridanie pravidla nemá výrazný vplyv na čas hľadania.</a:t>
            </a:r>
            <a:endParaRPr/>
          </a:p>
          <a:p>
            <a:pPr indent="0" lvl="0" marL="0" rtl="0" algn="l">
              <a:lnSpc>
                <a:spcPct val="100000"/>
              </a:lnSpc>
              <a:spcBef>
                <a:spcPts val="0"/>
              </a:spcBef>
              <a:spcAft>
                <a:spcPts val="0"/>
              </a:spcAft>
              <a:buSzPts val="1100"/>
              <a:buNone/>
            </a:pPr>
            <a:r>
              <a:t/>
            </a:r>
            <a:endParaRPr/>
          </a:p>
        </p:txBody>
      </p:sp>
      <p:sp>
        <p:nvSpPr>
          <p:cNvPr id="275" name="Google Shape;275;g2e170975cb4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Podla Jorge L Ortega-Arjona [1]</a:t>
            </a:r>
            <a:endParaRPr b="1"/>
          </a:p>
          <a:p>
            <a:pPr indent="0" lvl="0" marL="0" rtl="0" algn="l">
              <a:lnSpc>
                <a:spcPct val="100000"/>
              </a:lnSpc>
              <a:spcBef>
                <a:spcPts val="0"/>
              </a:spcBef>
              <a:spcAft>
                <a:spcPts val="0"/>
              </a:spcAft>
              <a:buClr>
                <a:schemeClr val="dk1"/>
              </a:buClr>
              <a:buSzPts val="1100"/>
              <a:buFont typeface="Arial"/>
              <a:buNone/>
            </a:pPr>
            <a:r>
              <a:rPr b="1" lang="en-GB">
                <a:solidFill>
                  <a:srgbClr val="FF0000"/>
                </a:solidFill>
              </a:rPr>
              <a:t>Filters / Filtre </a:t>
            </a:r>
            <a:r>
              <a:rPr lang="en-GB">
                <a:solidFill>
                  <a:srgbClr val="FF0000"/>
                </a:solidFill>
              </a:rPr>
              <a:t>Sú nezávisle samostatné komponenty, ktoré sú zodpovedné za vykonávanie prenosu, alebo zmeny dát. Práve z tohto dôvodu ich správanie delíme na 4 kategórie:</a:t>
            </a:r>
            <a:endParaRPr>
              <a:solidFill>
                <a:srgbClr val="FF0000"/>
              </a:solidFill>
            </a:endParaRPr>
          </a:p>
          <a:p>
            <a:pPr indent="-298450" lvl="0" marL="457200" rtl="0" algn="l">
              <a:lnSpc>
                <a:spcPct val="100000"/>
              </a:lnSpc>
              <a:spcBef>
                <a:spcPts val="0"/>
              </a:spcBef>
              <a:spcAft>
                <a:spcPts val="0"/>
              </a:spcAft>
              <a:buClr>
                <a:srgbClr val="FF0000"/>
              </a:buClr>
              <a:buSzPts val="1100"/>
              <a:buChar char="●"/>
            </a:pPr>
            <a:r>
              <a:rPr lang="en-GB">
                <a:solidFill>
                  <a:srgbClr val="FF0000"/>
                </a:solidFill>
              </a:rPr>
              <a:t>  dáta iba posúva ďalej, filter je pasívny</a:t>
            </a:r>
            <a:endParaRPr>
              <a:solidFill>
                <a:srgbClr val="FF0000"/>
              </a:solidFill>
            </a:endParaRPr>
          </a:p>
          <a:p>
            <a:pPr indent="-298450" lvl="0" marL="457200" rtl="0" algn="l">
              <a:lnSpc>
                <a:spcPct val="100000"/>
              </a:lnSpc>
              <a:spcBef>
                <a:spcPts val="0"/>
              </a:spcBef>
              <a:spcAft>
                <a:spcPts val="0"/>
              </a:spcAft>
              <a:buClr>
                <a:srgbClr val="FF0000"/>
              </a:buClr>
              <a:buSzPts val="1100"/>
              <a:buChar char="●"/>
            </a:pPr>
            <a:r>
              <a:rPr lang="en-GB">
                <a:solidFill>
                  <a:srgbClr val="FF0000"/>
                </a:solidFill>
              </a:rPr>
              <a:t>  dáta iba prijíma, filter je pasívny</a:t>
            </a:r>
            <a:endParaRPr>
              <a:solidFill>
                <a:srgbClr val="FF0000"/>
              </a:solidFill>
            </a:endParaRPr>
          </a:p>
          <a:p>
            <a:pPr indent="-298450" lvl="0" marL="457200" rtl="0" algn="l">
              <a:lnSpc>
                <a:spcPct val="100000"/>
              </a:lnSpc>
              <a:spcBef>
                <a:spcPts val="0"/>
              </a:spcBef>
              <a:spcAft>
                <a:spcPts val="0"/>
              </a:spcAft>
              <a:buClr>
                <a:srgbClr val="FF0000"/>
              </a:buClr>
              <a:buSzPts val="1100"/>
              <a:buChar char="●"/>
            </a:pPr>
            <a:r>
              <a:rPr lang="en-GB">
                <a:solidFill>
                  <a:srgbClr val="FF0000"/>
                </a:solidFill>
              </a:rPr>
              <a:t>  dáta prijíma a posúva, filter je pasívny</a:t>
            </a:r>
            <a:endParaRPr>
              <a:solidFill>
                <a:srgbClr val="FF0000"/>
              </a:solidFill>
            </a:endParaRPr>
          </a:p>
          <a:p>
            <a:pPr indent="-298450" lvl="0" marL="457200" rtl="0" algn="l">
              <a:lnSpc>
                <a:spcPct val="100000"/>
              </a:lnSpc>
              <a:spcBef>
                <a:spcPts val="0"/>
              </a:spcBef>
              <a:spcAft>
                <a:spcPts val="0"/>
              </a:spcAft>
              <a:buClr>
                <a:srgbClr val="FF0000"/>
              </a:buClr>
              <a:buSzPts val="1100"/>
              <a:buChar char="●"/>
            </a:pPr>
            <a:r>
              <a:rPr lang="en-GB">
                <a:solidFill>
                  <a:srgbClr val="FF0000"/>
                </a:solidFill>
              </a:rPr>
              <a:t>  dáta prijíma a posúva a </a:t>
            </a:r>
            <a:r>
              <a:rPr b="1" lang="en-GB">
                <a:solidFill>
                  <a:srgbClr val="FF0000"/>
                </a:solidFill>
              </a:rPr>
              <a:t>spracuje</a:t>
            </a:r>
            <a:r>
              <a:rPr lang="en-GB">
                <a:solidFill>
                  <a:srgbClr val="FF0000"/>
                </a:solidFill>
              </a:rPr>
              <a:t>, filter je </a:t>
            </a:r>
            <a:r>
              <a:rPr b="1" lang="en-GB">
                <a:solidFill>
                  <a:srgbClr val="FF0000"/>
                </a:solidFill>
              </a:rPr>
              <a:t>aktívny</a:t>
            </a:r>
            <a:endParaRPr b="1">
              <a:solidFill>
                <a:srgbClr val="FF0000"/>
              </a:solidFill>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b="1" lang="en-GB">
                <a:solidFill>
                  <a:srgbClr val="FF0000"/>
                </a:solidFill>
              </a:rPr>
              <a:t>Pipes / Dátovody </a:t>
            </a:r>
            <a:r>
              <a:rPr lang="en-GB">
                <a:solidFill>
                  <a:srgbClr val="FF0000"/>
                </a:solidFill>
              </a:rPr>
              <a:t>Nám slúžia ako komunikačné kanály, ktoré spájajú filtre a uľahčujú dátový tok z jedného filtra do ďalšieho.</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Source </a:t>
            </a:r>
            <a:r>
              <a:rPr lang="en-GB"/>
              <a:t>Medzi ďalšie základne pojmy v tejto architektúre patrí aj pojem Sorce. Tento pojem nie je v literatúre jednoznačne zadefinovaný. Podľa citácie \cite{PFobraz} \enquote{Sorce} predstavuje komponent zodpovedný za inicializáciu dát pre prvý filter v rade, teda začiatočný bod smerovania filtrov.</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Sink </a:t>
            </a:r>
            <a:r>
              <a:rPr lang="en-GB"/>
              <a:t>V tejto architektúre je nevyhnutné zadefinovať aj koncový bod smerovania filtrov a tým je komponent \enquote{Sink}. Tento komponent má za úlohu finalizáciu odpovede série filtrov v rade. \enquote{Sink} je považovaný za filter, avšak naša predstava a pochopenie problematiky vylučuje túto klasifikáciu. Napriek snahe sa nám nepodarilo nájsť lepšiu alternatívu k jeho implementácii než v\cite{PFobraz}.</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b="1" lang="en-GB">
                <a:solidFill>
                  <a:srgbClr val="FF0000"/>
                </a:solidFill>
              </a:rPr>
              <a:t>Rozpájateľnosť / Decopuling </a:t>
            </a:r>
            <a:r>
              <a:rPr lang="en-GB">
                <a:solidFill>
                  <a:srgbClr val="FF0000"/>
                </a:solidFill>
              </a:rPr>
              <a:t>Filtre v tomto architektonickom štýle operujú s voľnými spätnými väzbami, to znamená, že sú vzájomne nezávislé a nevedia o sebe navzájom. Táto vlastnosť podporuje flexibilitu a modifikovateľnosť, pretože akékoľvek zmeny v jednom filtre nemajú vplyv na ostatné filtre.</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b="1" lang="en-GB">
                <a:solidFill>
                  <a:srgbClr val="FF0000"/>
                </a:solidFill>
              </a:rPr>
              <a:t>Opakované použitie / Reusability </a:t>
            </a:r>
            <a:r>
              <a:rPr lang="en-GB">
                <a:solidFill>
                  <a:srgbClr val="FF0000"/>
                </a:solidFill>
              </a:rPr>
              <a:t>Každý filter je navrhnutý tak, aby mohol byť opätovne použiteľný, pretože majú špecifickú funkcionalitu. To podporuje ich znovu použiteľnosť a zjednodušuje vývoj nových systémov s využitím už existujúcich filtrov.</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b="1" lang="en-GB">
                <a:solidFill>
                  <a:srgbClr val="FF0000"/>
                </a:solidFill>
              </a:rPr>
              <a:t>Nadbytok režijného výdaja / Overhead</a:t>
            </a:r>
            <a:r>
              <a:rPr lang="en-GB">
                <a:solidFill>
                  <a:srgbClr val="FF0000"/>
                </a:solidFill>
              </a:rPr>
              <a:t> Použitím dátovodov na prenos údajov medzi filtrami môžu nastať isté problémy serializácie, prípadne deserializácie.</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b="1" lang="en-GB">
                <a:solidFill>
                  <a:srgbClr val="FF0000"/>
                </a:solidFill>
              </a:rPr>
              <a:t>Komplexnosť / Complexity </a:t>
            </a:r>
            <a:r>
              <a:rPr lang="en-GB">
                <a:solidFill>
                  <a:srgbClr val="FF0000"/>
                </a:solidFill>
              </a:rPr>
              <a:t>Tento architektonický štýl prináša výhody pre väčšie systémy, ale častokrát prináša aj zbytočnú komplexnosť vo vzájomne prepojených systémoch.</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
        <p:nvSpPr>
          <p:cNvPr id="81" name="Google Shape;8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rgbClr val="FF0000"/>
                </a:solidFill>
              </a:rPr>
              <a:t>Tabuľa</a:t>
            </a:r>
            <a:r>
              <a:rPr lang="en-GB">
                <a:solidFill>
                  <a:srgbClr val="FF0000"/>
                </a:solidFill>
              </a:rPr>
              <a:t> ( Blackboard) pod týmto názvom označujeme miesto, kde budú dáta uložené. Je to vlastne pracovné miesto známe aj ako zdieľaný pracovný priestor (repozitár), k ktorému pristupujú jednotlivé zdroje poznánia (z ang. Knowledge Source). Tento pamäťový priestor je modifikovaný jednotlivými komponentami počas riešenia problému. Každý z nich upravuje dáta na tabuli podľa svojej implementácie. Dáta sú synchronizované medzi všetkými komponentami, a tento proces zabezpečuje ovládač (z ang. Controller).</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b="1" lang="en-GB">
                <a:solidFill>
                  <a:srgbClr val="FF0000"/>
                </a:solidFill>
              </a:rPr>
              <a:t>zdroje vedomostí</a:t>
            </a:r>
            <a:r>
              <a:rPr lang="en-GB">
                <a:solidFill>
                  <a:srgbClr val="FF0000"/>
                </a:solidFill>
              </a:rPr>
              <a:t> (z ang. Knowledge Source) nám predstavujú komponenty ktoré riešia problém, ich implementácia nám určuje ako bude problém ktorí je na tabuli riešení.</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b="1" lang="en-GB">
                <a:solidFill>
                  <a:srgbClr val="FF0000"/>
                </a:solidFill>
              </a:rPr>
              <a:t>riadiaca jednotka</a:t>
            </a:r>
            <a:r>
              <a:rPr lang="en-GB">
                <a:solidFill>
                  <a:srgbClr val="FF0000"/>
                </a:solidFill>
              </a:rPr>
              <a:t> (z ang. Controller) je posledný komponent štýlu ktorí umožňuje pridávanie jednotlivých poznatkových zdrojov. Hlavnou úlohou tohto komponentu je synchronizácia vykonávania funkcii v poznatkových zdrojoch. </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Clr>
                <a:schemeClr val="dk1"/>
              </a:buClr>
              <a:buSzPts val="1100"/>
              <a:buFont typeface="Arial"/>
              <a:buNone/>
            </a:pPr>
            <a:r>
              <a:rPr b="1" lang="en-GB">
                <a:solidFill>
                  <a:srgbClr val="FF0000"/>
                </a:solidFill>
              </a:rPr>
              <a:t>Flexibilita</a:t>
            </a:r>
            <a:r>
              <a:rPr lang="en-GB">
                <a:solidFill>
                  <a:srgbClr val="FF0000"/>
                </a:solidFill>
              </a:rPr>
              <a:t> Architektonický štýl Blackboard je známy pre jeho flexibilnú povahu. Vedomostné zdroje sa dajú ľahko pridať alebo upraviť bez ovplyvnenia celého systému. Je teda prispôsobivý na zmenu požiadaviek.</a:t>
            </a:r>
            <a:endParaRPr>
              <a:solidFill>
                <a:srgbClr val="FF0000"/>
              </a:solidFill>
            </a:endParaRPr>
          </a:p>
          <a:p>
            <a:pPr indent="0" lvl="0" marL="0" rtl="0" algn="l">
              <a:lnSpc>
                <a:spcPct val="100000"/>
              </a:lnSpc>
              <a:spcBef>
                <a:spcPts val="0"/>
              </a:spcBef>
              <a:spcAft>
                <a:spcPts val="0"/>
              </a:spcAft>
              <a:buClr>
                <a:schemeClr val="dk1"/>
              </a:buClr>
              <a:buSzPts val="1100"/>
              <a:buFont typeface="Arial"/>
              <a:buNone/>
            </a:pPr>
            <a:r>
              <a:t/>
            </a:r>
            <a:endParaRPr>
              <a:solidFill>
                <a:srgbClr val="FF0000"/>
              </a:solidFill>
            </a:endParaRPr>
          </a:p>
          <a:p>
            <a:pPr indent="0" lvl="0" marL="0" rtl="0" algn="l">
              <a:lnSpc>
                <a:spcPct val="100000"/>
              </a:lnSpc>
              <a:spcBef>
                <a:spcPts val="0"/>
              </a:spcBef>
              <a:spcAft>
                <a:spcPts val="0"/>
              </a:spcAft>
              <a:buSzPts val="1100"/>
              <a:buNone/>
            </a:pPr>
            <a:r>
              <a:rPr b="1" lang="en-GB">
                <a:solidFill>
                  <a:srgbClr val="FF0000"/>
                </a:solidFill>
              </a:rPr>
              <a:t>Paralelnosť</a:t>
            </a:r>
            <a:r>
              <a:rPr lang="en-GB">
                <a:solidFill>
                  <a:srgbClr val="FF0000"/>
                </a:solidFill>
              </a:rPr>
              <a:t> V jadre tohto štýlu je podporovaná paralelnosť. Viacero vedomostných zdrojov dokážu pracovať súbežne s tabuli. Umožňuje efektívne riešenie problémov a využitie zdrojov v paralelnom alebo distribuovanom prostredí.</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Clr>
                <a:schemeClr val="dk1"/>
              </a:buClr>
              <a:buSzPts val="1100"/>
              <a:buFont typeface="Arial"/>
              <a:buNone/>
            </a:pPr>
            <a:r>
              <a:rPr b="1" lang="en-GB">
                <a:solidFill>
                  <a:srgbClr val="FF0000"/>
                </a:solidFill>
              </a:rPr>
              <a:t>Správnosť riešenia</a:t>
            </a:r>
            <a:r>
              <a:rPr lang="en-GB">
                <a:solidFill>
                  <a:srgbClr val="FF0000"/>
                </a:solidFill>
              </a:rPr>
              <a:t> v tomto prípade ide o kľúčovú nevýhodu tohto systému, ale zaroveň nemožno povedať, že ide o nevýhodu, lebo pokusmi sa dá dospieť aj k oveľa efektívnejším riešeniam. Keďže jednotlivé myšlienkové komponenty sa vyvíjajú nezávisle od ostatných, ich práca môže nepriamo ovplyvniť úsudky ďalších komponentov v systéme.</a:t>
            </a:r>
            <a:endParaRPr>
              <a:solidFill>
                <a:srgbClr val="FF0000"/>
              </a:solidFill>
            </a:endParaRPr>
          </a:p>
          <a:p>
            <a:pPr indent="0" lvl="0" marL="0" rtl="0" algn="l">
              <a:lnSpc>
                <a:spcPct val="100000"/>
              </a:lnSpc>
              <a:spcBef>
                <a:spcPts val="0"/>
              </a:spcBef>
              <a:spcAft>
                <a:spcPts val="0"/>
              </a:spcAft>
              <a:buSzPts val="1100"/>
              <a:buNone/>
            </a:pPr>
            <a:r>
              <a:t/>
            </a:r>
            <a:endParaRPr>
              <a:solidFill>
                <a:srgbClr val="FF0000"/>
              </a:solidFill>
            </a:endParaRPr>
          </a:p>
          <a:p>
            <a:pPr indent="0" lvl="0" marL="0" rtl="0" algn="l">
              <a:lnSpc>
                <a:spcPct val="100000"/>
              </a:lnSpc>
              <a:spcBef>
                <a:spcPts val="0"/>
              </a:spcBef>
              <a:spcAft>
                <a:spcPts val="0"/>
              </a:spcAft>
              <a:buSzPts val="1100"/>
              <a:buNone/>
            </a:pPr>
            <a:r>
              <a:rPr b="1" lang="en-GB">
                <a:solidFill>
                  <a:srgbClr val="FF0000"/>
                </a:solidFill>
              </a:rPr>
              <a:t>Slabá efektivita a škálovateľnosť</a:t>
            </a:r>
            <a:r>
              <a:rPr lang="en-GB">
                <a:solidFill>
                  <a:srgbClr val="FF0000"/>
                </a:solidFill>
              </a:rPr>
              <a:t> systém postavený na tejto architektúre je často veľmi veľký a obsahuje veľa rozumných zdrojov, ktoré vzájomne pracujú na riešení problému. Vzájomná práca týchto rozumných komponentov je veľmi nákladná z výpočtového aj časového hľadiska. Tým, že systém obsahuje veľa týchto komponentov, jeho škálovateľnosť je veľmi obmedzená a limitovaná dostupnými zdrojmi.</a:t>
            </a:r>
            <a:endParaRPr>
              <a:solidFill>
                <a:srgbClr val="FF0000"/>
              </a:solidFill>
            </a:endParaRPr>
          </a:p>
        </p:txBody>
      </p:sp>
      <p:sp>
        <p:nvSpPr>
          <p:cNvPr id="91" name="Google Shape;9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dc884ba690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2dc884ba690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09" name="Google Shape;109;g2dc884ba690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Prvu verziju som  som sa pokusal naimplementovat pomocou softvareu EA(Enterprise Architect) kde som chcel naprogramovat veobecnu kostru stylu.</a:t>
            </a:r>
            <a:endParaRPr/>
          </a:p>
          <a:p>
            <a:pPr indent="0" lvl="0" marL="0" rtl="0" algn="l">
              <a:lnSpc>
                <a:spcPct val="100000"/>
              </a:lnSpc>
              <a:spcBef>
                <a:spcPts val="0"/>
              </a:spcBef>
              <a:spcAft>
                <a:spcPts val="0"/>
              </a:spcAft>
              <a:buSzPts val="1100"/>
              <a:buNone/>
            </a:pPr>
            <a:r>
              <a:rPr lang="en-GB"/>
              <a:t>V druhej davkovom spracovani textu som sa pokusal namapovat tuto kostru na konkretri priklad teda davkove spracovanie.</a:t>
            </a:r>
            <a:endParaRPr/>
          </a:p>
          <a:p>
            <a:pPr indent="0" lvl="0" marL="0" rtl="0" algn="l">
              <a:lnSpc>
                <a:spcPct val="100000"/>
              </a:lnSpc>
              <a:spcBef>
                <a:spcPts val="0"/>
              </a:spcBef>
              <a:spcAft>
                <a:spcPts val="0"/>
              </a:spcAft>
              <a:buSzPts val="1100"/>
              <a:buNone/>
            </a:pPr>
            <a:r>
              <a:rPr lang="en-GB"/>
              <a:t> Ku vsetim dalsim verzijam sa strucne vijadrim az na dalsich slidoch. Nuz k finalnej verziji patri Fibonaciho postuponsot ktorej implementaciu mozno vidiet na pravej strane. V tejto casti kodu mozno vidiet ako sa rozdelit a jeho jednotlivich funkcnich casti(N &lt;1 , N ==0 a 1, N &gt; 1).</a:t>
            </a:r>
            <a:endParaRPr/>
          </a:p>
        </p:txBody>
      </p:sp>
      <p:sp>
        <p:nvSpPr>
          <p:cNvPr id="118" name="Google Shape;11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Dodrzanie formalizmu - pod timto virazaom definujem problem ktori som sa potikal poocas tejto implementacie. Vela zdrojov ktore som prebadal neponukali pohlad na to ako vlastne funguju datovodi a ich funkcia bola maskovana referenciou na dalsi filtracni objekt. Kedze vo vela zdorjoch a clakoch a na hodinach sa opisuje ako by mali datovodi presuvat data nuz v realnich implementacijach sa to neviskituje. Prave preto vznikla tato medzivezriza kde sme styl naimplentovali bez datovodou ako takch.</a:t>
            </a:r>
            <a:endParaRPr/>
          </a:p>
        </p:txBody>
      </p:sp>
      <p:sp>
        <p:nvSpPr>
          <p:cNvPr id="127" name="Google Shape;1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Pod cervenou farbou mozte vidiet na obrazku casti ktore su klucove pre styl teda nam tvoria ramec podla ktoreho mozme kopirovat tento styl a s malimi zmenami znovu pozit. Implementacia zahrna </a:t>
            </a:r>
            <a:r>
              <a:rPr lang="en-GB">
                <a:solidFill>
                  <a:schemeClr val="dk1"/>
                </a:solidFill>
              </a:rPr>
              <a:t>casti Sorce a Sink ktore boli spomenute v Jorge L Ortega-Arjona [2].  Zaroven mozno vidiet Abstrakntu triedu Filter podla ktorej sa implentuju jednotlive typi filtrov ktore su viuzite v priklade fibonaciho postupnosti. </a:t>
            </a:r>
            <a:endParaRPr>
              <a:solidFill>
                <a:schemeClr val="dk1"/>
              </a:solidFill>
            </a:endParaRPr>
          </a:p>
          <a:p>
            <a:pPr indent="0" lvl="0" marL="0" rtl="0" algn="l">
              <a:lnSpc>
                <a:spcPct val="100000"/>
              </a:lnSpc>
              <a:spcBef>
                <a:spcPts val="0"/>
              </a:spcBef>
              <a:spcAft>
                <a:spcPts val="0"/>
              </a:spcAft>
              <a:buSzPts val="1100"/>
              <a:buNone/>
            </a:pPr>
            <a:r>
              <a:rPr b="1" lang="en-GB">
                <a:solidFill>
                  <a:schemeClr val="dk1"/>
                </a:solidFill>
              </a:rPr>
              <a:t>Popis funkcionality:</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rPr>
              <a:t>Trieda PipeLine obsahuje pole obejktov typu FilterPipeComposit  ktre vlatne tvora jednotlive filtracne clanky a prepojenia mezdi. Trieda Pipe nastavuje data pomocou metody sendData(params) a pomocou metody receveData() -&gt; Pipe dostane objekt pipe ktori drzi prisulsne data.</a:t>
            </a:r>
            <a:endParaRPr/>
          </a:p>
          <a:p>
            <a:pPr indent="0" lvl="0" marL="0" rtl="0" algn="l">
              <a:lnSpc>
                <a:spcPct val="100000"/>
              </a:lnSpc>
              <a:spcBef>
                <a:spcPts val="0"/>
              </a:spcBef>
              <a:spcAft>
                <a:spcPts val="0"/>
              </a:spcAft>
              <a:buSzPts val="1100"/>
              <a:buNone/>
            </a:pPr>
            <a:r>
              <a:t/>
            </a:r>
            <a:endParaRPr/>
          </a:p>
        </p:txBody>
      </p:sp>
      <p:sp>
        <p:nvSpPr>
          <p:cNvPr id="135" name="Google Shape;13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g2dfdf2b9dbf_0_1337"/>
          <p:cNvSpPr/>
          <p:nvPr/>
        </p:nvSpPr>
        <p:spPr>
          <a:xfrm>
            <a:off x="2033067" y="896808"/>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g2dfdf2b9dbf_0_1337"/>
          <p:cNvSpPr/>
          <p:nvPr/>
        </p:nvSpPr>
        <p:spPr>
          <a:xfrm rot="10800000">
            <a:off x="8716786" y="4457271"/>
            <a:ext cx="1442131" cy="1499896"/>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g2dfdf2b9dbf_0_1337"/>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g2dfdf2b9dbf_0_1337"/>
          <p:cNvSpPr txBox="1"/>
          <p:nvPr>
            <p:ph type="ctrTitle"/>
          </p:nvPr>
        </p:nvSpPr>
        <p:spPr>
          <a:xfrm>
            <a:off x="2240402" y="1585234"/>
            <a:ext cx="7711200" cy="1943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p:txBody>
      </p:sp>
      <p:sp>
        <p:nvSpPr>
          <p:cNvPr id="14" name="Google Shape;14;g2dfdf2b9dbf_0_1337"/>
          <p:cNvSpPr txBox="1"/>
          <p:nvPr>
            <p:ph idx="1" type="subTitle"/>
          </p:nvPr>
        </p:nvSpPr>
        <p:spPr>
          <a:xfrm>
            <a:off x="2240402" y="4065933"/>
            <a:ext cx="7711200" cy="12120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p:txBody>
      </p:sp>
      <p:sp>
        <p:nvSpPr>
          <p:cNvPr id="15" name="Google Shape;15;g2dfdf2b9dbf_0_133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sp>
        <p:nvSpPr>
          <p:cNvPr id="56" name="Google Shape;56;g2dfdf2b9dbf_0_1377"/>
          <p:cNvSpPr txBox="1"/>
          <p:nvPr>
            <p:ph idx="1" type="body"/>
          </p:nvPr>
        </p:nvSpPr>
        <p:spPr>
          <a:xfrm>
            <a:off x="426000" y="5644967"/>
            <a:ext cx="7998300" cy="7983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p:txBody>
      </p:sp>
      <p:sp>
        <p:nvSpPr>
          <p:cNvPr id="57" name="Google Shape;57;g2dfdf2b9dbf_0_13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g2dfdf2b9dbf_0_1380"/>
          <p:cNvSpPr/>
          <p:nvPr/>
        </p:nvSpPr>
        <p:spPr>
          <a:xfrm>
            <a:off x="200" y="6769100"/>
            <a:ext cx="12191700" cy="88800"/>
          </a:xfrm>
          <a:prstGeom prst="rect">
            <a:avLst/>
          </a:prstGeom>
          <a:solidFill>
            <a:schemeClr val="accent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g2dfdf2b9dbf_0_1380"/>
          <p:cNvSpPr txBox="1"/>
          <p:nvPr>
            <p:ph hasCustomPrompt="1" type="title"/>
          </p:nvPr>
        </p:nvSpPr>
        <p:spPr>
          <a:xfrm>
            <a:off x="517200" y="1536600"/>
            <a:ext cx="11157600" cy="20511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Clr>
                <a:schemeClr val="accent5"/>
              </a:buClr>
              <a:buSzPts val="17300"/>
              <a:buNone/>
              <a:defRPr sz="17300">
                <a:solidFill>
                  <a:schemeClr val="accent5"/>
                </a:solidFill>
              </a:defRPr>
            </a:lvl1pPr>
            <a:lvl2pPr lvl="1" algn="ctr">
              <a:lnSpc>
                <a:spcPct val="100000"/>
              </a:lnSpc>
              <a:spcBef>
                <a:spcPts val="0"/>
              </a:spcBef>
              <a:spcAft>
                <a:spcPts val="0"/>
              </a:spcAft>
              <a:buClr>
                <a:schemeClr val="accent5"/>
              </a:buClr>
              <a:buSzPts val="17300"/>
              <a:buNone/>
              <a:defRPr sz="17300">
                <a:solidFill>
                  <a:schemeClr val="accent5"/>
                </a:solidFill>
              </a:defRPr>
            </a:lvl2pPr>
            <a:lvl3pPr lvl="2" algn="ctr">
              <a:lnSpc>
                <a:spcPct val="100000"/>
              </a:lnSpc>
              <a:spcBef>
                <a:spcPts val="0"/>
              </a:spcBef>
              <a:spcAft>
                <a:spcPts val="0"/>
              </a:spcAft>
              <a:buClr>
                <a:schemeClr val="accent5"/>
              </a:buClr>
              <a:buSzPts val="17300"/>
              <a:buNone/>
              <a:defRPr sz="17300">
                <a:solidFill>
                  <a:schemeClr val="accent5"/>
                </a:solidFill>
              </a:defRPr>
            </a:lvl3pPr>
            <a:lvl4pPr lvl="3" algn="ctr">
              <a:lnSpc>
                <a:spcPct val="100000"/>
              </a:lnSpc>
              <a:spcBef>
                <a:spcPts val="0"/>
              </a:spcBef>
              <a:spcAft>
                <a:spcPts val="0"/>
              </a:spcAft>
              <a:buClr>
                <a:schemeClr val="accent5"/>
              </a:buClr>
              <a:buSzPts val="17300"/>
              <a:buNone/>
              <a:defRPr sz="17300">
                <a:solidFill>
                  <a:schemeClr val="accent5"/>
                </a:solidFill>
              </a:defRPr>
            </a:lvl4pPr>
            <a:lvl5pPr lvl="4" algn="ctr">
              <a:lnSpc>
                <a:spcPct val="100000"/>
              </a:lnSpc>
              <a:spcBef>
                <a:spcPts val="0"/>
              </a:spcBef>
              <a:spcAft>
                <a:spcPts val="0"/>
              </a:spcAft>
              <a:buClr>
                <a:schemeClr val="accent5"/>
              </a:buClr>
              <a:buSzPts val="17300"/>
              <a:buNone/>
              <a:defRPr sz="17300">
                <a:solidFill>
                  <a:schemeClr val="accent5"/>
                </a:solidFill>
              </a:defRPr>
            </a:lvl5pPr>
            <a:lvl6pPr lvl="5" algn="ctr">
              <a:lnSpc>
                <a:spcPct val="100000"/>
              </a:lnSpc>
              <a:spcBef>
                <a:spcPts val="0"/>
              </a:spcBef>
              <a:spcAft>
                <a:spcPts val="0"/>
              </a:spcAft>
              <a:buClr>
                <a:schemeClr val="accent5"/>
              </a:buClr>
              <a:buSzPts val="17300"/>
              <a:buNone/>
              <a:defRPr sz="17300">
                <a:solidFill>
                  <a:schemeClr val="accent5"/>
                </a:solidFill>
              </a:defRPr>
            </a:lvl6pPr>
            <a:lvl7pPr lvl="6" algn="ctr">
              <a:lnSpc>
                <a:spcPct val="100000"/>
              </a:lnSpc>
              <a:spcBef>
                <a:spcPts val="0"/>
              </a:spcBef>
              <a:spcAft>
                <a:spcPts val="0"/>
              </a:spcAft>
              <a:buClr>
                <a:schemeClr val="accent5"/>
              </a:buClr>
              <a:buSzPts val="17300"/>
              <a:buNone/>
              <a:defRPr sz="17300">
                <a:solidFill>
                  <a:schemeClr val="accent5"/>
                </a:solidFill>
              </a:defRPr>
            </a:lvl7pPr>
            <a:lvl8pPr lvl="7" algn="ctr">
              <a:lnSpc>
                <a:spcPct val="100000"/>
              </a:lnSpc>
              <a:spcBef>
                <a:spcPts val="0"/>
              </a:spcBef>
              <a:spcAft>
                <a:spcPts val="0"/>
              </a:spcAft>
              <a:buClr>
                <a:schemeClr val="accent5"/>
              </a:buClr>
              <a:buSzPts val="17300"/>
              <a:buNone/>
              <a:defRPr sz="17300">
                <a:solidFill>
                  <a:schemeClr val="accent5"/>
                </a:solidFill>
              </a:defRPr>
            </a:lvl8pPr>
            <a:lvl9pPr lvl="8" algn="ctr">
              <a:lnSpc>
                <a:spcPct val="100000"/>
              </a:lnSpc>
              <a:spcBef>
                <a:spcPts val="0"/>
              </a:spcBef>
              <a:spcAft>
                <a:spcPts val="0"/>
              </a:spcAft>
              <a:buClr>
                <a:schemeClr val="accent5"/>
              </a:buClr>
              <a:buSzPts val="17300"/>
              <a:buNone/>
              <a:defRPr sz="17300">
                <a:solidFill>
                  <a:schemeClr val="accent5"/>
                </a:solidFill>
              </a:defRPr>
            </a:lvl9pPr>
          </a:lstStyle>
          <a:p>
            <a:r>
              <a:t>xx%</a:t>
            </a:r>
          </a:p>
        </p:txBody>
      </p:sp>
      <p:sp>
        <p:nvSpPr>
          <p:cNvPr id="61" name="Google Shape;61;g2dfdf2b9dbf_0_1380"/>
          <p:cNvSpPr txBox="1"/>
          <p:nvPr>
            <p:ph idx="1" type="body"/>
          </p:nvPr>
        </p:nvSpPr>
        <p:spPr>
          <a:xfrm>
            <a:off x="517200" y="3892600"/>
            <a:ext cx="11157600" cy="14289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62" name="Google Shape;62;g2dfdf2b9dbf_0_138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g2dfdf2b9dbf_0_138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sp>
        <p:nvSpPr>
          <p:cNvPr id="17" name="Google Shape;17;g2dfdf2b9dbf_0_13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g2dfdf2b9dbf_0_13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g2dfdf2b9dbf_0_13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g2dfdf2b9dbf_0_13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 name="Google Shape;21;g2dfdf2b9dbf_0_13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cxnSp>
        <p:nvCxnSpPr>
          <p:cNvPr id="23" name="Google Shape;23;g2dfdf2b9dbf_0_1344"/>
          <p:cNvCxnSpPr/>
          <p:nvPr/>
        </p:nvCxnSpPr>
        <p:spPr>
          <a:xfrm>
            <a:off x="5812802" y="3756618"/>
            <a:ext cx="566400" cy="0"/>
          </a:xfrm>
          <a:prstGeom prst="straightConnector1">
            <a:avLst/>
          </a:prstGeom>
          <a:noFill/>
          <a:ln cap="flat" cmpd="sng" w="38100">
            <a:solidFill>
              <a:schemeClr val="accent4"/>
            </a:solidFill>
            <a:prstDash val="solid"/>
            <a:round/>
            <a:headEnd len="sm" w="sm" type="none"/>
            <a:tailEnd len="sm" w="sm" type="none"/>
          </a:ln>
        </p:spPr>
      </p:cxnSp>
      <p:sp>
        <p:nvSpPr>
          <p:cNvPr id="24" name="Google Shape;24;g2dfdf2b9dbf_0_1344"/>
          <p:cNvSpPr txBox="1"/>
          <p:nvPr>
            <p:ph type="title"/>
          </p:nvPr>
        </p:nvSpPr>
        <p:spPr>
          <a:xfrm>
            <a:off x="641000" y="2353267"/>
            <a:ext cx="10962900" cy="1209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p:txBody>
      </p:sp>
      <p:sp>
        <p:nvSpPr>
          <p:cNvPr id="25" name="Google Shape;25;g2dfdf2b9dbf_0_134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cxnSp>
        <p:nvCxnSpPr>
          <p:cNvPr id="27" name="Google Shape;27;g2dfdf2b9dbf_0_1348"/>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28" name="Google Shape;28;g2dfdf2b9dbf_0_1348"/>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9" name="Google Shape;29;g2dfdf2b9dbf_0_1348"/>
          <p:cNvSpPr txBox="1"/>
          <p:nvPr>
            <p:ph idx="1" type="body"/>
          </p:nvPr>
        </p:nvSpPr>
        <p:spPr>
          <a:xfrm>
            <a:off x="517200" y="1986432"/>
            <a:ext cx="11157600" cy="410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30" name="Google Shape;30;g2dfdf2b9dbf_0_134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cxnSp>
        <p:nvCxnSpPr>
          <p:cNvPr id="32" name="Google Shape;32;g2dfdf2b9dbf_0_1353"/>
          <p:cNvCxnSpPr/>
          <p:nvPr/>
        </p:nvCxnSpPr>
        <p:spPr>
          <a:xfrm>
            <a:off x="656750" y="1680378"/>
            <a:ext cx="566400" cy="0"/>
          </a:xfrm>
          <a:prstGeom prst="straightConnector1">
            <a:avLst/>
          </a:prstGeom>
          <a:noFill/>
          <a:ln cap="flat" cmpd="sng" w="38100">
            <a:solidFill>
              <a:schemeClr val="accent4"/>
            </a:solidFill>
            <a:prstDash val="solid"/>
            <a:round/>
            <a:headEnd len="sm" w="sm" type="none"/>
            <a:tailEnd len="sm" w="sm" type="none"/>
          </a:ln>
        </p:spPr>
      </p:cxnSp>
      <p:sp>
        <p:nvSpPr>
          <p:cNvPr id="33" name="Google Shape;33;g2dfdf2b9dbf_0_1353"/>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4" name="Google Shape;34;g2dfdf2b9dbf_0_1353"/>
          <p:cNvSpPr txBox="1"/>
          <p:nvPr>
            <p:ph idx="1" type="body"/>
          </p:nvPr>
        </p:nvSpPr>
        <p:spPr>
          <a:xfrm>
            <a:off x="517200" y="1986433"/>
            <a:ext cx="5333100" cy="410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5" name="Google Shape;35;g2dfdf2b9dbf_0_1353"/>
          <p:cNvSpPr txBox="1"/>
          <p:nvPr>
            <p:ph idx="2" type="body"/>
          </p:nvPr>
        </p:nvSpPr>
        <p:spPr>
          <a:xfrm>
            <a:off x="6341600" y="1986433"/>
            <a:ext cx="5333100" cy="410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6" name="Google Shape;36;g2dfdf2b9dbf_0_135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g2dfdf2b9dbf_0_1359"/>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9" name="Google Shape;39;g2dfdf2b9dbf_0_135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cxnSp>
        <p:nvCxnSpPr>
          <p:cNvPr id="41" name="Google Shape;41;g2dfdf2b9dbf_0_1362"/>
          <p:cNvCxnSpPr/>
          <p:nvPr/>
        </p:nvCxnSpPr>
        <p:spPr>
          <a:xfrm>
            <a:off x="652291" y="1883036"/>
            <a:ext cx="441900" cy="0"/>
          </a:xfrm>
          <a:prstGeom prst="straightConnector1">
            <a:avLst/>
          </a:prstGeom>
          <a:noFill/>
          <a:ln cap="flat" cmpd="sng" w="38100">
            <a:solidFill>
              <a:schemeClr val="accent4"/>
            </a:solidFill>
            <a:prstDash val="solid"/>
            <a:round/>
            <a:headEnd len="sm" w="sm" type="none"/>
            <a:tailEnd len="sm" w="sm" type="none"/>
          </a:ln>
        </p:spPr>
      </p:cxnSp>
      <p:sp>
        <p:nvSpPr>
          <p:cNvPr id="42" name="Google Shape;42;g2dfdf2b9dbf_0_1362"/>
          <p:cNvSpPr txBox="1"/>
          <p:nvPr>
            <p:ph type="title"/>
          </p:nvPr>
        </p:nvSpPr>
        <p:spPr>
          <a:xfrm>
            <a:off x="5172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43" name="Google Shape;43;g2dfdf2b9dbf_0_1362"/>
          <p:cNvSpPr txBox="1"/>
          <p:nvPr>
            <p:ph idx="1" type="body"/>
          </p:nvPr>
        </p:nvSpPr>
        <p:spPr>
          <a:xfrm>
            <a:off x="517200" y="2125367"/>
            <a:ext cx="3744000" cy="35748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44" name="Google Shape;44;g2dfdf2b9dbf_0_13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g2dfdf2b9dbf_0_1367"/>
          <p:cNvSpPr txBox="1"/>
          <p:nvPr>
            <p:ph type="title"/>
          </p:nvPr>
        </p:nvSpPr>
        <p:spPr>
          <a:xfrm>
            <a:off x="653667" y="701800"/>
            <a:ext cx="74916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7" name="Google Shape;47;g2dfdf2b9dbf_0_136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g2dfdf2b9dbf_0_1370"/>
          <p:cNvSpPr/>
          <p:nvPr/>
        </p:nvSpPr>
        <p:spPr>
          <a:xfrm>
            <a:off x="6096000" y="-100"/>
            <a:ext cx="6096000" cy="6858000"/>
          </a:xfrm>
          <a:prstGeom prst="rect">
            <a:avLst/>
          </a:prstGeom>
          <a:solidFill>
            <a:schemeClr val="dk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0" name="Google Shape;50;g2dfdf2b9dbf_0_1370"/>
          <p:cNvCxnSpPr/>
          <p:nvPr/>
        </p:nvCxnSpPr>
        <p:spPr>
          <a:xfrm>
            <a:off x="6706233" y="5994004"/>
            <a:ext cx="721200" cy="0"/>
          </a:xfrm>
          <a:prstGeom prst="straightConnector1">
            <a:avLst/>
          </a:prstGeom>
          <a:noFill/>
          <a:ln cap="flat" cmpd="sng" w="38100">
            <a:solidFill>
              <a:schemeClr val="accent5"/>
            </a:solidFill>
            <a:prstDash val="solid"/>
            <a:round/>
            <a:headEnd len="sm" w="sm" type="none"/>
            <a:tailEnd len="sm" w="sm" type="none"/>
          </a:ln>
        </p:spPr>
      </p:cxnSp>
      <p:sp>
        <p:nvSpPr>
          <p:cNvPr id="51" name="Google Shape;51;g2dfdf2b9dbf_0_1370"/>
          <p:cNvSpPr txBox="1"/>
          <p:nvPr>
            <p:ph type="title"/>
          </p:nvPr>
        </p:nvSpPr>
        <p:spPr>
          <a:xfrm>
            <a:off x="354000" y="1612100"/>
            <a:ext cx="5393700" cy="20085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52" name="Google Shape;52;g2dfdf2b9dbf_0_1370"/>
          <p:cNvSpPr txBox="1"/>
          <p:nvPr>
            <p:ph idx="1" type="subTitle"/>
          </p:nvPr>
        </p:nvSpPr>
        <p:spPr>
          <a:xfrm>
            <a:off x="354000" y="3692001"/>
            <a:ext cx="5393700" cy="17940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Clr>
                <a:schemeClr val="accent5"/>
              </a:buClr>
              <a:buSzPts val="2800"/>
              <a:buNone/>
              <a:defRPr sz="2800">
                <a:solidFill>
                  <a:schemeClr val="accent5"/>
                </a:solidFill>
              </a:defRPr>
            </a:lvl1pPr>
            <a:lvl2pPr lvl="1" algn="ctr">
              <a:lnSpc>
                <a:spcPct val="100000"/>
              </a:lnSpc>
              <a:spcBef>
                <a:spcPts val="0"/>
              </a:spcBef>
              <a:spcAft>
                <a:spcPts val="0"/>
              </a:spcAft>
              <a:buClr>
                <a:schemeClr val="accent5"/>
              </a:buClr>
              <a:buSzPts val="2800"/>
              <a:buNone/>
              <a:defRPr sz="2800">
                <a:solidFill>
                  <a:schemeClr val="accent5"/>
                </a:solidFill>
              </a:defRPr>
            </a:lvl2pPr>
            <a:lvl3pPr lvl="2" algn="ctr">
              <a:lnSpc>
                <a:spcPct val="100000"/>
              </a:lnSpc>
              <a:spcBef>
                <a:spcPts val="0"/>
              </a:spcBef>
              <a:spcAft>
                <a:spcPts val="0"/>
              </a:spcAft>
              <a:buClr>
                <a:schemeClr val="accent5"/>
              </a:buClr>
              <a:buSzPts val="2800"/>
              <a:buNone/>
              <a:defRPr sz="2800">
                <a:solidFill>
                  <a:schemeClr val="accent5"/>
                </a:solidFill>
              </a:defRPr>
            </a:lvl3pPr>
            <a:lvl4pPr lvl="3" algn="ctr">
              <a:lnSpc>
                <a:spcPct val="100000"/>
              </a:lnSpc>
              <a:spcBef>
                <a:spcPts val="0"/>
              </a:spcBef>
              <a:spcAft>
                <a:spcPts val="0"/>
              </a:spcAft>
              <a:buClr>
                <a:schemeClr val="accent5"/>
              </a:buClr>
              <a:buSzPts val="2800"/>
              <a:buNone/>
              <a:defRPr sz="2800">
                <a:solidFill>
                  <a:schemeClr val="accent5"/>
                </a:solidFill>
              </a:defRPr>
            </a:lvl4pPr>
            <a:lvl5pPr lvl="4" algn="ctr">
              <a:lnSpc>
                <a:spcPct val="100000"/>
              </a:lnSpc>
              <a:spcBef>
                <a:spcPts val="0"/>
              </a:spcBef>
              <a:spcAft>
                <a:spcPts val="0"/>
              </a:spcAft>
              <a:buClr>
                <a:schemeClr val="accent5"/>
              </a:buClr>
              <a:buSzPts val="2800"/>
              <a:buNone/>
              <a:defRPr sz="2800">
                <a:solidFill>
                  <a:schemeClr val="accent5"/>
                </a:solidFill>
              </a:defRPr>
            </a:lvl5pPr>
            <a:lvl6pPr lvl="5" algn="ctr">
              <a:lnSpc>
                <a:spcPct val="100000"/>
              </a:lnSpc>
              <a:spcBef>
                <a:spcPts val="0"/>
              </a:spcBef>
              <a:spcAft>
                <a:spcPts val="0"/>
              </a:spcAft>
              <a:buClr>
                <a:schemeClr val="accent5"/>
              </a:buClr>
              <a:buSzPts val="2800"/>
              <a:buNone/>
              <a:defRPr sz="2800">
                <a:solidFill>
                  <a:schemeClr val="accent5"/>
                </a:solidFill>
              </a:defRPr>
            </a:lvl6pPr>
            <a:lvl7pPr lvl="6" algn="ctr">
              <a:lnSpc>
                <a:spcPct val="100000"/>
              </a:lnSpc>
              <a:spcBef>
                <a:spcPts val="0"/>
              </a:spcBef>
              <a:spcAft>
                <a:spcPts val="0"/>
              </a:spcAft>
              <a:buClr>
                <a:schemeClr val="accent5"/>
              </a:buClr>
              <a:buSzPts val="2800"/>
              <a:buNone/>
              <a:defRPr sz="2800">
                <a:solidFill>
                  <a:schemeClr val="accent5"/>
                </a:solidFill>
              </a:defRPr>
            </a:lvl7pPr>
            <a:lvl8pPr lvl="7" algn="ctr">
              <a:lnSpc>
                <a:spcPct val="100000"/>
              </a:lnSpc>
              <a:spcBef>
                <a:spcPts val="0"/>
              </a:spcBef>
              <a:spcAft>
                <a:spcPts val="0"/>
              </a:spcAft>
              <a:buClr>
                <a:schemeClr val="accent5"/>
              </a:buClr>
              <a:buSzPts val="2800"/>
              <a:buNone/>
              <a:defRPr sz="2800">
                <a:solidFill>
                  <a:schemeClr val="accent5"/>
                </a:solidFill>
              </a:defRPr>
            </a:lvl8pPr>
            <a:lvl9pPr lvl="8" algn="ctr">
              <a:lnSpc>
                <a:spcPct val="100000"/>
              </a:lnSpc>
              <a:spcBef>
                <a:spcPts val="0"/>
              </a:spcBef>
              <a:spcAft>
                <a:spcPts val="0"/>
              </a:spcAft>
              <a:buClr>
                <a:schemeClr val="accent5"/>
              </a:buClr>
              <a:buSzPts val="2800"/>
              <a:buNone/>
              <a:defRPr sz="2800">
                <a:solidFill>
                  <a:schemeClr val="accent5"/>
                </a:solidFill>
              </a:defRPr>
            </a:lvl9pPr>
          </a:lstStyle>
          <a:p/>
        </p:txBody>
      </p:sp>
      <p:sp>
        <p:nvSpPr>
          <p:cNvPr id="53" name="Google Shape;53;g2dfdf2b9dbf_0_1370"/>
          <p:cNvSpPr txBox="1"/>
          <p:nvPr>
            <p:ph idx="2" type="body"/>
          </p:nvPr>
        </p:nvSpPr>
        <p:spPr>
          <a:xfrm>
            <a:off x="6586000" y="965600"/>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54" name="Google Shape;54;g2dfdf2b9dbf_0_137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g2dfdf2b9dbf_0_1333"/>
          <p:cNvSpPr txBox="1"/>
          <p:nvPr>
            <p:ph type="title"/>
          </p:nvPr>
        </p:nvSpPr>
        <p:spPr>
          <a:xfrm>
            <a:off x="517200" y="610700"/>
            <a:ext cx="11157600" cy="914700"/>
          </a:xfrm>
          <a:prstGeom prst="rect">
            <a:avLst/>
          </a:prstGeom>
          <a:noFill/>
          <a:ln>
            <a:noFill/>
          </a:ln>
        </p:spPr>
        <p:txBody>
          <a:bodyPr anchorCtr="0" anchor="b" bIns="121900" lIns="121900" spcFirstLastPara="1" rIns="121900" wrap="square" tIns="121900">
            <a:normAutofit/>
          </a:bodyPr>
          <a:lstStyle>
            <a:lvl1pPr lvl="0"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1pPr>
            <a:lvl2pPr lvl="1"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2pPr>
            <a:lvl3pPr lvl="2"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3pPr>
            <a:lvl4pPr lvl="3"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4pPr>
            <a:lvl5pPr lvl="4"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5pPr>
            <a:lvl6pPr lvl="5"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6pPr>
            <a:lvl7pPr lvl="6"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7pPr>
            <a:lvl8pPr lvl="7"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8pPr>
            <a:lvl9pPr lvl="8" marR="0" rtl="0" algn="l">
              <a:lnSpc>
                <a:spcPct val="100000"/>
              </a:lnSpc>
              <a:spcBef>
                <a:spcPts val="0"/>
              </a:spcBef>
              <a:spcAft>
                <a:spcPts val="0"/>
              </a:spcAft>
              <a:buClr>
                <a:schemeClr val="dk1"/>
              </a:buClr>
              <a:buSzPts val="4000"/>
              <a:buFont typeface="Roboto Slab"/>
              <a:buNone/>
              <a:defRPr b="0" i="0" sz="4000" u="none" cap="none" strike="noStrike">
                <a:solidFill>
                  <a:schemeClr val="dk1"/>
                </a:solidFill>
                <a:latin typeface="Roboto Slab"/>
                <a:ea typeface="Roboto Slab"/>
                <a:cs typeface="Roboto Slab"/>
                <a:sym typeface="Roboto Slab"/>
              </a:defRPr>
            </a:lvl9pPr>
          </a:lstStyle>
          <a:p/>
        </p:txBody>
      </p:sp>
      <p:sp>
        <p:nvSpPr>
          <p:cNvPr id="7" name="Google Shape;7;g2dfdf2b9dbf_0_1333"/>
          <p:cNvSpPr txBox="1"/>
          <p:nvPr>
            <p:ph idx="1" type="body"/>
          </p:nvPr>
        </p:nvSpPr>
        <p:spPr>
          <a:xfrm>
            <a:off x="517200" y="1986432"/>
            <a:ext cx="11157600" cy="410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1"/>
              </a:buClr>
              <a:buSzPts val="2400"/>
              <a:buFont typeface="Roboto"/>
              <a:buChar char="●"/>
              <a:defRPr b="0" i="0" sz="2400" u="none" cap="none" strike="noStrike">
                <a:solidFill>
                  <a:schemeClr val="dk1"/>
                </a:solidFill>
                <a:latin typeface="Roboto"/>
                <a:ea typeface="Roboto"/>
                <a:cs typeface="Roboto"/>
                <a:sym typeface="Roboto"/>
              </a:defRPr>
            </a:lvl1pPr>
            <a:lvl2pPr indent="-349250" lvl="1" marL="9144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2pPr>
            <a:lvl3pPr indent="-349250" lvl="2" marL="13716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3pPr>
            <a:lvl4pPr indent="-349250" lvl="3" marL="18288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4pPr>
            <a:lvl5pPr indent="-349250" lvl="4" marL="22860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5pPr>
            <a:lvl6pPr indent="-349250" lvl="5" marL="27432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6pPr>
            <a:lvl7pPr indent="-349250" lvl="6" marL="32004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7pPr>
            <a:lvl8pPr indent="-349250" lvl="7" marL="36576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8pPr>
            <a:lvl9pPr indent="-349250" lvl="8" marL="4114800" marR="0" rtl="0" algn="l">
              <a:lnSpc>
                <a:spcPct val="115000"/>
              </a:lnSpc>
              <a:spcBef>
                <a:spcPts val="0"/>
              </a:spcBef>
              <a:spcAft>
                <a:spcPts val="0"/>
              </a:spcAft>
              <a:buClr>
                <a:schemeClr val="dk1"/>
              </a:buClr>
              <a:buSzPts val="1900"/>
              <a:buFont typeface="Roboto"/>
              <a:buChar char="■"/>
              <a:defRPr b="0" i="0" sz="1900" u="none" cap="none" strike="noStrike">
                <a:solidFill>
                  <a:schemeClr val="dk1"/>
                </a:solidFill>
                <a:latin typeface="Roboto"/>
                <a:ea typeface="Roboto"/>
                <a:cs typeface="Roboto"/>
                <a:sym typeface="Roboto"/>
              </a:defRPr>
            </a:lvl9pPr>
          </a:lstStyle>
          <a:p/>
        </p:txBody>
      </p:sp>
      <p:sp>
        <p:nvSpPr>
          <p:cNvPr id="8" name="Google Shape;8;g2dfdf2b9dbf_0_133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drive.google.com/file/d/1kZDNQdwyZhg_yoRWnWOGLthd1vqBcF_a/view" TargetMode="Externa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drive.google.com/file/d/1aIT5FS5LaeAarMsnVSnan6LrkG1Ybiv0/view" TargetMode="Externa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0"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png"/><Relationship Id="rId4" Type="http://schemas.openxmlformats.org/officeDocument/2006/relationships/image" Target="../media/image24.png"/><Relationship Id="rId9"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29.png"/><Relationship Id="rId7" Type="http://schemas.openxmlformats.org/officeDocument/2006/relationships/image" Target="../media/image27.png"/><Relationship Id="rId8"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drive.google.com/file/d/1gSsfSyR7OYr0n_GBTpnF1Y1AoJIImTVh/view" TargetMode="Externa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drive.google.com/file/d/1Tq81m3kWDSbHMWQs-PYMv_8gVIXcMO6G/view"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
          <p:cNvSpPr txBox="1"/>
          <p:nvPr>
            <p:ph type="ctrTitle"/>
          </p:nvPr>
        </p:nvSpPr>
        <p:spPr>
          <a:xfrm>
            <a:off x="2240402" y="1585234"/>
            <a:ext cx="7711200" cy="19431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onsolas"/>
              <a:buNone/>
            </a:pPr>
            <a:r>
              <a:rPr b="0" lang="en-GB">
                <a:latin typeface="Consolas"/>
                <a:ea typeface="Consolas"/>
                <a:cs typeface="Consolas"/>
                <a:sym typeface="Consolas"/>
              </a:rPr>
              <a:t>NÁVRH SOFTVÉROVÝCH RÁMCOV POMOCOU MDD</a:t>
            </a:r>
            <a:endParaRPr/>
          </a:p>
        </p:txBody>
      </p:sp>
      <p:sp>
        <p:nvSpPr>
          <p:cNvPr id="70" name="Google Shape;70;p1"/>
          <p:cNvSpPr txBox="1"/>
          <p:nvPr>
            <p:ph idx="1" type="subTitle"/>
          </p:nvPr>
        </p:nvSpPr>
        <p:spPr>
          <a:xfrm>
            <a:off x="2240402" y="4065933"/>
            <a:ext cx="7711200" cy="12120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None/>
            </a:pPr>
            <a:r>
              <a:rPr lang="en-GB" sz="3600"/>
              <a:t>Diplomová práca</a:t>
            </a:r>
            <a:endParaRPr sz="3600"/>
          </a:p>
        </p:txBody>
      </p:sp>
      <p:sp>
        <p:nvSpPr>
          <p:cNvPr id="71" name="Google Shape;71;p1"/>
          <p:cNvSpPr txBox="1"/>
          <p:nvPr/>
        </p:nvSpPr>
        <p:spPr>
          <a:xfrm>
            <a:off x="3043238" y="5060223"/>
            <a:ext cx="6105600" cy="17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orbel"/>
                <a:ea typeface="Corbel"/>
                <a:cs typeface="Corbel"/>
                <a:sym typeface="Corbel"/>
              </a:rPr>
              <a:t>Autor:       	      Bc. Ondrej Richnák</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957"/>
              </a:spcBef>
              <a:spcAft>
                <a:spcPts val="0"/>
              </a:spcAft>
              <a:buClr>
                <a:srgbClr val="000000"/>
              </a:buClr>
              <a:buSzPts val="1800"/>
              <a:buFont typeface="Arial"/>
              <a:buNone/>
            </a:pPr>
            <a:r>
              <a:rPr b="1" i="0" lang="en-GB" sz="1800" u="none" cap="none" strike="noStrike">
                <a:solidFill>
                  <a:schemeClr val="dk1"/>
                </a:solidFill>
                <a:latin typeface="Corbel"/>
                <a:ea typeface="Corbel"/>
                <a:cs typeface="Corbel"/>
                <a:sym typeface="Corbel"/>
              </a:rPr>
              <a:t>Školiteľ:                  </a:t>
            </a:r>
            <a:r>
              <a:rPr b="1" i="0" lang="en-GB" sz="1800" u="none" cap="none" strike="noStrike">
                <a:solidFill>
                  <a:schemeClr val="dk1"/>
                </a:solidFill>
                <a:latin typeface="Arial"/>
                <a:ea typeface="Arial"/>
                <a:cs typeface="Arial"/>
                <a:sym typeface="Arial"/>
              </a:rPr>
              <a:t>doc. Ing. Ivan Polášek, PhD.</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957"/>
              </a:spcBef>
              <a:spcAft>
                <a:spcPts val="0"/>
              </a:spcAft>
              <a:buClr>
                <a:srgbClr val="000000"/>
              </a:buClr>
              <a:buSzPts val="1800"/>
              <a:buFont typeface="Arial"/>
              <a:buNone/>
            </a:pPr>
            <a:r>
              <a:rPr b="1" i="0" lang="en-GB" sz="1800" u="none" cap="none" strike="noStrike">
                <a:solidFill>
                  <a:schemeClr val="dk1"/>
                </a:solidFill>
                <a:latin typeface="Corbel"/>
                <a:ea typeface="Corbel"/>
                <a:cs typeface="Corbel"/>
                <a:sym typeface="Corbel"/>
              </a:rPr>
              <a:t>Fakulta:         	       FMFI Univerzita Komenského</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br>
              <a:rPr b="1" i="0" lang="en-GB" sz="1800" u="none" cap="none" strike="noStrike">
                <a:solidFill>
                  <a:schemeClr val="dk1"/>
                </a:solidFill>
                <a:latin typeface="Calibri"/>
                <a:ea typeface="Calibri"/>
                <a:cs typeface="Calibri"/>
                <a:sym typeface="Calibri"/>
              </a:rPr>
            </a:br>
            <a:endParaRPr b="1"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Časová zložitosť a overenie správnosti</a:t>
            </a:r>
            <a:endParaRPr/>
          </a:p>
        </p:txBody>
      </p:sp>
      <p:sp>
        <p:nvSpPr>
          <p:cNvPr id="146" name="Google Shape;146;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47" name="Google Shape;147;p16"/>
          <p:cNvPicPr preferRelativeResize="0"/>
          <p:nvPr/>
        </p:nvPicPr>
        <p:blipFill rotWithShape="1">
          <a:blip r:embed="rId3">
            <a:alphaModFix/>
          </a:blip>
          <a:srcRect b="0" l="0" r="0" t="0"/>
          <a:stretch/>
        </p:blipFill>
        <p:spPr>
          <a:xfrm>
            <a:off x="2415250" y="1690825"/>
            <a:ext cx="7361500" cy="3053999"/>
          </a:xfrm>
          <a:prstGeom prst="rect">
            <a:avLst/>
          </a:prstGeom>
          <a:noFill/>
          <a:ln>
            <a:noFill/>
          </a:ln>
        </p:spPr>
      </p:pic>
      <p:pic>
        <p:nvPicPr>
          <p:cNvPr id="148" name="Google Shape;148;p16"/>
          <p:cNvPicPr preferRelativeResize="0"/>
          <p:nvPr/>
        </p:nvPicPr>
        <p:blipFill rotWithShape="1">
          <a:blip r:embed="rId4">
            <a:alphaModFix/>
          </a:blip>
          <a:srcRect b="0" l="0" r="0" t="0"/>
          <a:stretch/>
        </p:blipFill>
        <p:spPr>
          <a:xfrm>
            <a:off x="2546575" y="4744825"/>
            <a:ext cx="7098825" cy="2113175"/>
          </a:xfrm>
          <a:prstGeom prst="rect">
            <a:avLst/>
          </a:prstGeom>
          <a:noFill/>
          <a:ln>
            <a:noFill/>
          </a:ln>
        </p:spPr>
      </p:pic>
      <p:sp>
        <p:nvSpPr>
          <p:cNvPr id="149" name="Google Shape;149;p16"/>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9</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e1b048095f_0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Ukážka animácie Pipes and Filters</a:t>
            </a:r>
            <a:endParaRPr/>
          </a:p>
        </p:txBody>
      </p:sp>
      <p:sp>
        <p:nvSpPr>
          <p:cNvPr id="155" name="Google Shape;155;g2e1b048095f_0_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156" name="Google Shape;156;g2e1b048095f_0_1"/>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10</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pic>
        <p:nvPicPr>
          <p:cNvPr id="157" name="Google Shape;157;g2e1b048095f_0_1" title="PF.mp4">
            <a:hlinkClick r:id="rId3"/>
          </p:cNvPr>
          <p:cNvPicPr preferRelativeResize="0"/>
          <p:nvPr/>
        </p:nvPicPr>
        <p:blipFill>
          <a:blip r:embed="rId4">
            <a:alphaModFix/>
          </a:blip>
          <a:stretch>
            <a:fillRect/>
          </a:stretch>
        </p:blipFill>
        <p:spPr>
          <a:xfrm>
            <a:off x="0" y="1690826"/>
            <a:ext cx="12192000" cy="5158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2e068908ba4_0_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Finálna implemetácia rámcu Blackboard</a:t>
            </a:r>
            <a:endParaRPr/>
          </a:p>
        </p:txBody>
      </p:sp>
      <p:sp>
        <p:nvSpPr>
          <p:cNvPr id="163" name="Google Shape;163;g2e068908ba4_0_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1800"/>
              <a:buChar char="•"/>
            </a:pPr>
            <a:r>
              <a:rPr lang="en-GB"/>
              <a:t>3 verzie vývoja :</a:t>
            </a:r>
            <a:endParaRPr/>
          </a:p>
          <a:p>
            <a:pPr indent="-228600" lvl="1" marL="685800" rtl="0" algn="l">
              <a:lnSpc>
                <a:spcPct val="90000"/>
              </a:lnSpc>
              <a:spcBef>
                <a:spcPts val="500"/>
              </a:spcBef>
              <a:spcAft>
                <a:spcPts val="0"/>
              </a:spcAft>
              <a:buSzPts val="1800"/>
              <a:buChar char="•"/>
            </a:pPr>
            <a:r>
              <a:rPr lang="en-GB"/>
              <a:t>Enterprise Architect</a:t>
            </a:r>
            <a:endParaRPr/>
          </a:p>
          <a:p>
            <a:pPr indent="-228600" lvl="1" marL="685800" rtl="0" algn="l">
              <a:lnSpc>
                <a:spcPct val="90000"/>
              </a:lnSpc>
              <a:spcBef>
                <a:spcPts val="500"/>
              </a:spcBef>
              <a:spcAft>
                <a:spcPts val="0"/>
              </a:spcAft>
              <a:buSzPts val="1800"/>
              <a:buChar char="•"/>
            </a:pPr>
            <a:r>
              <a:rPr lang="en-GB"/>
              <a:t>Návrh kompilátora jazyka Prolog</a:t>
            </a:r>
            <a:endParaRPr/>
          </a:p>
          <a:p>
            <a:pPr indent="-228600" lvl="1" marL="685800" rtl="0" algn="l">
              <a:lnSpc>
                <a:spcPct val="90000"/>
              </a:lnSpc>
              <a:spcBef>
                <a:spcPts val="500"/>
              </a:spcBef>
              <a:spcAft>
                <a:spcPts val="0"/>
              </a:spcAft>
              <a:buSzPts val="1800"/>
              <a:buChar char="•"/>
            </a:pPr>
            <a:r>
              <a:rPr lang="en-GB"/>
              <a:t>Medicínsky pravidlový systém na zistenie chorôb</a:t>
            </a:r>
            <a:endParaRPr/>
          </a:p>
          <a:p>
            <a:pPr indent="-228600" lvl="0" marL="228600" rtl="0" algn="l">
              <a:lnSpc>
                <a:spcPct val="90000"/>
              </a:lnSpc>
              <a:spcBef>
                <a:spcPts val="1000"/>
              </a:spcBef>
              <a:spcAft>
                <a:spcPts val="0"/>
              </a:spcAft>
              <a:buSzPts val="1800"/>
              <a:buChar char="•"/>
            </a:pPr>
            <a:r>
              <a:rPr lang="en-GB"/>
              <a:t>Problémy spojené s implemetáciou</a:t>
            </a:r>
            <a:endParaRPr/>
          </a:p>
        </p:txBody>
      </p:sp>
      <p:sp>
        <p:nvSpPr>
          <p:cNvPr id="164" name="Google Shape;164;g2e068908ba4_0_3"/>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11</a:t>
            </a:r>
            <a:r>
              <a:rPr lang="en-GB" sz="1700">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838200" y="365125"/>
            <a:ext cx="103584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GB"/>
              <a:t>Verzia 2 - </a:t>
            </a:r>
            <a:r>
              <a:rPr lang="en-GB"/>
              <a:t>Návrh kompilátora </a:t>
            </a:r>
            <a:r>
              <a:rPr lang="en-GB"/>
              <a:t>jazyka Prolog</a:t>
            </a:r>
            <a:endParaRPr/>
          </a:p>
        </p:txBody>
      </p:sp>
      <p:sp>
        <p:nvSpPr>
          <p:cNvPr id="170" name="Google Shape;170;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pic>
        <p:nvPicPr>
          <p:cNvPr id="171" name="Google Shape;171;p18"/>
          <p:cNvPicPr preferRelativeResize="0"/>
          <p:nvPr/>
        </p:nvPicPr>
        <p:blipFill rotWithShape="1">
          <a:blip r:embed="rId3">
            <a:alphaModFix/>
          </a:blip>
          <a:srcRect b="0" l="0" r="0" t="0"/>
          <a:stretch/>
        </p:blipFill>
        <p:spPr>
          <a:xfrm>
            <a:off x="0" y="1690700"/>
            <a:ext cx="12192000" cy="5167299"/>
          </a:xfrm>
          <a:prstGeom prst="rect">
            <a:avLst/>
          </a:prstGeom>
          <a:noFill/>
          <a:ln>
            <a:noFill/>
          </a:ln>
        </p:spPr>
      </p:pic>
      <p:sp>
        <p:nvSpPr>
          <p:cNvPr id="172" name="Google Shape;172;p18"/>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12</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GB"/>
              <a:t>Verzia 3 - </a:t>
            </a:r>
            <a:r>
              <a:rPr lang="en-GB"/>
              <a:t>Medicínsky pravidlový systém na zistenie chorôb</a:t>
            </a:r>
            <a:endParaRPr/>
          </a:p>
        </p:txBody>
      </p:sp>
      <p:sp>
        <p:nvSpPr>
          <p:cNvPr id="178" name="Google Shape;178;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79" name="Google Shape;179;p19"/>
          <p:cNvPicPr preferRelativeResize="0"/>
          <p:nvPr/>
        </p:nvPicPr>
        <p:blipFill rotWithShape="1">
          <a:blip r:embed="rId3">
            <a:alphaModFix/>
          </a:blip>
          <a:srcRect b="0" l="0" r="0" t="0"/>
          <a:stretch/>
        </p:blipFill>
        <p:spPr>
          <a:xfrm>
            <a:off x="0" y="1690699"/>
            <a:ext cx="12192000" cy="5167300"/>
          </a:xfrm>
          <a:prstGeom prst="rect">
            <a:avLst/>
          </a:prstGeom>
          <a:noFill/>
          <a:ln>
            <a:noFill/>
          </a:ln>
        </p:spPr>
      </p:pic>
      <p:sp>
        <p:nvSpPr>
          <p:cNvPr id="180" name="Google Shape;180;p19"/>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13</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2e02add9067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GB"/>
              <a:t>Verzia 3 - Medicínsky pravidlový systém na zistenie chorôb</a:t>
            </a:r>
            <a:endParaRPr/>
          </a:p>
        </p:txBody>
      </p:sp>
      <p:sp>
        <p:nvSpPr>
          <p:cNvPr id="186" name="Google Shape;186;g2e02add9067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87" name="Google Shape;187;g2e02add9067_0_0"/>
          <p:cNvPicPr preferRelativeResize="0"/>
          <p:nvPr/>
        </p:nvPicPr>
        <p:blipFill rotWithShape="1">
          <a:blip r:embed="rId3">
            <a:alphaModFix/>
          </a:blip>
          <a:srcRect b="0" l="0" r="0" t="0"/>
          <a:stretch/>
        </p:blipFill>
        <p:spPr>
          <a:xfrm>
            <a:off x="838200" y="3133850"/>
            <a:ext cx="4240500" cy="1734750"/>
          </a:xfrm>
          <a:prstGeom prst="rect">
            <a:avLst/>
          </a:prstGeom>
          <a:noFill/>
          <a:ln>
            <a:noFill/>
          </a:ln>
        </p:spPr>
      </p:pic>
      <p:pic>
        <p:nvPicPr>
          <p:cNvPr id="188" name="Google Shape;188;g2e02add9067_0_0"/>
          <p:cNvPicPr preferRelativeResize="0"/>
          <p:nvPr/>
        </p:nvPicPr>
        <p:blipFill rotWithShape="1">
          <a:blip r:embed="rId4">
            <a:alphaModFix/>
          </a:blip>
          <a:srcRect b="0" l="0" r="0" t="0"/>
          <a:stretch/>
        </p:blipFill>
        <p:spPr>
          <a:xfrm>
            <a:off x="6520225" y="3391950"/>
            <a:ext cx="4833575" cy="1218550"/>
          </a:xfrm>
          <a:prstGeom prst="rect">
            <a:avLst/>
          </a:prstGeom>
          <a:noFill/>
          <a:ln>
            <a:noFill/>
          </a:ln>
        </p:spPr>
      </p:pic>
      <p:sp>
        <p:nvSpPr>
          <p:cNvPr id="189" name="Google Shape;189;g2e02add9067_0_0"/>
          <p:cNvSpPr txBox="1"/>
          <p:nvPr/>
        </p:nvSpPr>
        <p:spPr>
          <a:xfrm>
            <a:off x="838200" y="2679650"/>
            <a:ext cx="4576500" cy="45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Roboto"/>
                <a:ea typeface="Roboto"/>
                <a:cs typeface="Roboto"/>
                <a:sym typeface="Roboto"/>
              </a:rPr>
              <a:t>Blackboard.inspect(int lock)</a:t>
            </a:r>
            <a:endParaRPr b="0" i="0" sz="2400" u="none" cap="none" strike="noStrike">
              <a:solidFill>
                <a:schemeClr val="dk1"/>
              </a:solidFill>
              <a:latin typeface="Roboto"/>
              <a:ea typeface="Roboto"/>
              <a:cs typeface="Roboto"/>
              <a:sym typeface="Roboto"/>
            </a:endParaRPr>
          </a:p>
        </p:txBody>
      </p:sp>
      <p:sp>
        <p:nvSpPr>
          <p:cNvPr id="190" name="Google Shape;190;g2e02add9067_0_0"/>
          <p:cNvSpPr txBox="1"/>
          <p:nvPr/>
        </p:nvSpPr>
        <p:spPr>
          <a:xfrm>
            <a:off x="6520213" y="2937750"/>
            <a:ext cx="4833600" cy="45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Roboto"/>
                <a:ea typeface="Roboto"/>
                <a:cs typeface="Roboto"/>
                <a:sym typeface="Roboto"/>
              </a:rPr>
              <a:t>Blackboard.update()</a:t>
            </a:r>
            <a:endParaRPr b="0" i="0" sz="2400" u="none" cap="none" strike="noStrike">
              <a:solidFill>
                <a:schemeClr val="dk1"/>
              </a:solidFill>
              <a:latin typeface="Roboto"/>
              <a:ea typeface="Roboto"/>
              <a:cs typeface="Roboto"/>
              <a:sym typeface="Roboto"/>
            </a:endParaRPr>
          </a:p>
        </p:txBody>
      </p:sp>
      <p:sp>
        <p:nvSpPr>
          <p:cNvPr id="191" name="Google Shape;191;g2e02add9067_0_0"/>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14</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Problémy spojené s implemetáciou</a:t>
            </a:r>
            <a:endParaRPr/>
          </a:p>
        </p:txBody>
      </p:sp>
      <p:sp>
        <p:nvSpPr>
          <p:cNvPr id="197" name="Google Shape;19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GB"/>
              <a:t>AntiPattern</a:t>
            </a:r>
            <a:endParaRPr/>
          </a:p>
        </p:txBody>
      </p:sp>
      <p:pic>
        <p:nvPicPr>
          <p:cNvPr id="198" name="Google Shape;198;p20"/>
          <p:cNvPicPr preferRelativeResize="0"/>
          <p:nvPr/>
        </p:nvPicPr>
        <p:blipFill rotWithShape="1">
          <a:blip r:embed="rId3">
            <a:alphaModFix/>
          </a:blip>
          <a:srcRect b="0" l="0" r="0" t="0"/>
          <a:stretch/>
        </p:blipFill>
        <p:spPr>
          <a:xfrm>
            <a:off x="838200" y="2400375"/>
            <a:ext cx="10515599" cy="3776600"/>
          </a:xfrm>
          <a:prstGeom prst="rect">
            <a:avLst/>
          </a:prstGeom>
          <a:noFill/>
          <a:ln>
            <a:noFill/>
          </a:ln>
        </p:spPr>
      </p:pic>
      <p:sp>
        <p:nvSpPr>
          <p:cNvPr id="199" name="Google Shape;199;p20"/>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15</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05" name="Google Shape;20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206" name="Google Shape;206;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7" name="Google Shape;207;p22"/>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16</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dd71514ad8_2_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Overenie správnosti riešenia - jednoduchšia</a:t>
            </a:r>
            <a:endParaRPr/>
          </a:p>
        </p:txBody>
      </p:sp>
      <p:sp>
        <p:nvSpPr>
          <p:cNvPr id="213" name="Google Shape;213;g2dd71514ad8_2_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pic>
        <p:nvPicPr>
          <p:cNvPr id="214" name="Google Shape;214;g2dd71514ad8_2_12"/>
          <p:cNvPicPr preferRelativeResize="0"/>
          <p:nvPr/>
        </p:nvPicPr>
        <p:blipFill rotWithShape="1">
          <a:blip r:embed="rId3">
            <a:alphaModFix/>
          </a:blip>
          <a:srcRect b="0" l="0" r="0" t="0"/>
          <a:stretch/>
        </p:blipFill>
        <p:spPr>
          <a:xfrm>
            <a:off x="0" y="2555020"/>
            <a:ext cx="12191998" cy="2476860"/>
          </a:xfrm>
          <a:prstGeom prst="rect">
            <a:avLst/>
          </a:prstGeom>
          <a:noFill/>
          <a:ln>
            <a:noFill/>
          </a:ln>
        </p:spPr>
      </p:pic>
      <p:sp>
        <p:nvSpPr>
          <p:cNvPr id="215" name="Google Shape;215;g2dd71514ad8_2_12"/>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17</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2dd71514ad8_2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Časová zložitosť a správnosť - zložitejšia </a:t>
            </a:r>
            <a:endParaRPr/>
          </a:p>
        </p:txBody>
      </p:sp>
      <p:sp>
        <p:nvSpPr>
          <p:cNvPr id="221" name="Google Shape;221;g2dd71514ad8_2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pic>
        <p:nvPicPr>
          <p:cNvPr id="222" name="Google Shape;222;g2dd71514ad8_2_0"/>
          <p:cNvPicPr preferRelativeResize="0"/>
          <p:nvPr/>
        </p:nvPicPr>
        <p:blipFill rotWithShape="1">
          <a:blip r:embed="rId3">
            <a:alphaModFix/>
          </a:blip>
          <a:srcRect b="0" l="0" r="0" t="0"/>
          <a:stretch/>
        </p:blipFill>
        <p:spPr>
          <a:xfrm>
            <a:off x="0" y="1690825"/>
            <a:ext cx="12240925" cy="5167175"/>
          </a:xfrm>
          <a:prstGeom prst="rect">
            <a:avLst/>
          </a:prstGeom>
          <a:noFill/>
          <a:ln>
            <a:noFill/>
          </a:ln>
        </p:spPr>
      </p:pic>
      <p:sp>
        <p:nvSpPr>
          <p:cNvPr id="223" name="Google Shape;223;g2dd71514ad8_2_0"/>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18</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Diplomová práca</a:t>
            </a:r>
            <a:endParaRPr/>
          </a:p>
        </p:txBody>
      </p:sp>
      <p:sp>
        <p:nvSpPr>
          <p:cNvPr id="77" name="Google Shape;7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1800"/>
              <a:buChar char="•"/>
            </a:pPr>
            <a:r>
              <a:rPr b="1" lang="en-GB"/>
              <a:t>cieľ práce</a:t>
            </a:r>
            <a:r>
              <a:rPr lang="en-GB"/>
              <a:t> : Návrh a implementácia dvoch softvérových rámcov pomocou architektonického štýlu </a:t>
            </a:r>
            <a:r>
              <a:rPr b="1" lang="en-GB"/>
              <a:t>Pipes and Filters</a:t>
            </a:r>
            <a:r>
              <a:rPr lang="en-GB"/>
              <a:t> a </a:t>
            </a:r>
            <a:r>
              <a:rPr b="1" lang="en-GB"/>
              <a:t>Blackboard</a:t>
            </a:r>
            <a:r>
              <a:rPr lang="en-GB"/>
              <a:t>. </a:t>
            </a:r>
            <a:endParaRPr/>
          </a:p>
          <a:p>
            <a:pPr indent="-228600" lvl="0" marL="228600" rtl="0" algn="l">
              <a:lnSpc>
                <a:spcPct val="90000"/>
              </a:lnSpc>
              <a:spcBef>
                <a:spcPts val="1000"/>
              </a:spcBef>
              <a:spcAft>
                <a:spcPts val="0"/>
              </a:spcAft>
              <a:buSzPts val="1800"/>
              <a:buChar char="•"/>
            </a:pPr>
            <a:r>
              <a:rPr b="1" lang="en-GB"/>
              <a:t>motivácia</a:t>
            </a:r>
            <a:endParaRPr b="1"/>
          </a:p>
          <a:p>
            <a:pPr indent="-228600" lvl="0" marL="228600" rtl="0" algn="l">
              <a:lnSpc>
                <a:spcPct val="90000"/>
              </a:lnSpc>
              <a:spcBef>
                <a:spcPts val="1000"/>
              </a:spcBef>
              <a:spcAft>
                <a:spcPts val="0"/>
              </a:spcAft>
              <a:buSzPts val="1800"/>
              <a:buChar char="•"/>
            </a:pPr>
            <a:r>
              <a:rPr b="1" lang="en-GB"/>
              <a:t>implementácia </a:t>
            </a:r>
            <a:r>
              <a:rPr lang="en-GB"/>
              <a:t>štýlu </a:t>
            </a:r>
            <a:r>
              <a:rPr b="1" lang="en-GB"/>
              <a:t>Pipes and Filters </a:t>
            </a:r>
            <a:r>
              <a:rPr lang="en-GB"/>
              <a:t>a</a:t>
            </a:r>
            <a:r>
              <a:rPr b="1" lang="en-GB"/>
              <a:t> Blackboard</a:t>
            </a:r>
            <a:endParaRPr b="1"/>
          </a:p>
          <a:p>
            <a:pPr indent="-228600" lvl="0" marL="228600" rtl="0" algn="l">
              <a:lnSpc>
                <a:spcPct val="90000"/>
              </a:lnSpc>
              <a:spcBef>
                <a:spcPts val="1000"/>
              </a:spcBef>
              <a:spcAft>
                <a:spcPts val="0"/>
              </a:spcAft>
              <a:buSzPts val="1800"/>
              <a:buChar char="•"/>
            </a:pPr>
            <a:r>
              <a:rPr b="1" lang="en-GB"/>
              <a:t>evaluácia a výsledky </a:t>
            </a:r>
            <a:r>
              <a:rPr lang="en-GB"/>
              <a:t>pomocou</a:t>
            </a:r>
            <a:r>
              <a:rPr b="1" lang="en-GB"/>
              <a:t> RJT</a:t>
            </a:r>
            <a:endParaRPr b="1"/>
          </a:p>
        </p:txBody>
      </p:sp>
      <p:sp>
        <p:nvSpPr>
          <p:cNvPr id="78" name="Google Shape;78;p2"/>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dk1"/>
                </a:solidFill>
                <a:latin typeface="Calibri"/>
                <a:ea typeface="Calibri"/>
                <a:cs typeface="Calibri"/>
                <a:sym typeface="Calibri"/>
              </a:rPr>
              <a:t>1/</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2e170975cb4_0_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Ukážka animácie Blackboard</a:t>
            </a:r>
            <a:endParaRPr/>
          </a:p>
        </p:txBody>
      </p:sp>
      <p:sp>
        <p:nvSpPr>
          <p:cNvPr id="229" name="Google Shape;229;g2e170975cb4_0_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sp>
        <p:nvSpPr>
          <p:cNvPr id="230" name="Google Shape;230;g2e170975cb4_0_10"/>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17</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18</a:t>
            </a:r>
            <a:endParaRPr b="0" i="0" sz="1700" u="none" cap="none" strike="noStrike">
              <a:solidFill>
                <a:schemeClr val="dk1"/>
              </a:solidFill>
              <a:latin typeface="Calibri"/>
              <a:ea typeface="Calibri"/>
              <a:cs typeface="Calibri"/>
              <a:sym typeface="Calibri"/>
            </a:endParaRPr>
          </a:p>
        </p:txBody>
      </p:sp>
      <p:pic>
        <p:nvPicPr>
          <p:cNvPr id="231" name="Google Shape;231;g2e170975cb4_0_10" title="BB.mp4">
            <a:hlinkClick r:id="rId3"/>
          </p:cNvPr>
          <p:cNvPicPr preferRelativeResize="0"/>
          <p:nvPr/>
        </p:nvPicPr>
        <p:blipFill>
          <a:blip r:embed="rId4">
            <a:alphaModFix/>
          </a:blip>
          <a:stretch>
            <a:fillRect/>
          </a:stretch>
        </p:blipFill>
        <p:spPr>
          <a:xfrm>
            <a:off x="0" y="1690825"/>
            <a:ext cx="12192000" cy="51615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Ďalšie pokračovanie</a:t>
            </a:r>
            <a:endParaRPr/>
          </a:p>
        </p:txBody>
      </p:sp>
      <p:sp>
        <p:nvSpPr>
          <p:cNvPr id="237" name="Google Shape;237;p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GB"/>
              <a:t>Ďalší vývoj v aplikácií</a:t>
            </a:r>
            <a:endParaRPr/>
          </a:p>
          <a:p>
            <a:pPr indent="-342900" lvl="0" marL="457200" rtl="0" algn="l">
              <a:lnSpc>
                <a:spcPct val="90000"/>
              </a:lnSpc>
              <a:spcBef>
                <a:spcPts val="0"/>
              </a:spcBef>
              <a:spcAft>
                <a:spcPts val="0"/>
              </a:spcAft>
              <a:buSzPts val="1800"/>
              <a:buChar char="•"/>
            </a:pPr>
            <a:r>
              <a:rPr lang="en-GB"/>
              <a:t>Ďalšie funkcie a zlepšenie UI</a:t>
            </a:r>
            <a:endParaRPr/>
          </a:p>
          <a:p>
            <a:pPr indent="-342900" lvl="0" marL="457200" rtl="0" algn="l">
              <a:lnSpc>
                <a:spcPct val="90000"/>
              </a:lnSpc>
              <a:spcBef>
                <a:spcPts val="0"/>
              </a:spcBef>
              <a:spcAft>
                <a:spcPts val="0"/>
              </a:spcAft>
              <a:buSzPts val="1800"/>
              <a:buChar char="•"/>
            </a:pPr>
            <a:r>
              <a:rPr lang="en-GB"/>
              <a:t>Pridanie používateľského manuálu</a:t>
            </a:r>
            <a:endParaRPr/>
          </a:p>
          <a:p>
            <a:pPr indent="-342900" lvl="0" marL="457200" rtl="0" algn="l">
              <a:lnSpc>
                <a:spcPct val="90000"/>
              </a:lnSpc>
              <a:spcBef>
                <a:spcPts val="0"/>
              </a:spcBef>
              <a:spcAft>
                <a:spcPts val="0"/>
              </a:spcAft>
              <a:buSzPts val="1800"/>
              <a:buChar char="•"/>
            </a:pPr>
            <a:r>
              <a:rPr lang="en-GB"/>
              <a:t>Generovanie OAL a Class .json súborov zo šablóny</a:t>
            </a:r>
            <a:endParaRPr/>
          </a:p>
          <a:p>
            <a:pPr indent="-342900" lvl="0" marL="457200" rtl="0" algn="l">
              <a:lnSpc>
                <a:spcPct val="90000"/>
              </a:lnSpc>
              <a:spcBef>
                <a:spcPts val="0"/>
              </a:spcBef>
              <a:spcAft>
                <a:spcPts val="0"/>
              </a:spcAft>
              <a:buSzPts val="1800"/>
              <a:buChar char="•"/>
            </a:pPr>
            <a:r>
              <a:rPr lang="en-GB"/>
              <a:t>Dokončenie n</a:t>
            </a:r>
            <a:r>
              <a:rPr lang="en-GB"/>
              <a:t>ávrhu kompilátora</a:t>
            </a:r>
            <a:r>
              <a:rPr lang="en-GB"/>
              <a:t> jazyka Prolog v AnimArch</a:t>
            </a:r>
            <a:endParaRPr/>
          </a:p>
          <a:p>
            <a:pPr indent="-342900" lvl="0" marL="457200" rtl="0" algn="l">
              <a:lnSpc>
                <a:spcPct val="90000"/>
              </a:lnSpc>
              <a:spcBef>
                <a:spcPts val="0"/>
              </a:spcBef>
              <a:spcAft>
                <a:spcPts val="0"/>
              </a:spcAft>
              <a:buSzPts val="1800"/>
              <a:buChar char="•"/>
            </a:pPr>
            <a:r>
              <a:rPr lang="en-GB"/>
              <a:t>Vylepšenie príkladov pre školské potreby </a:t>
            </a:r>
            <a:endParaRPr/>
          </a:p>
        </p:txBody>
      </p:sp>
      <p:sp>
        <p:nvSpPr>
          <p:cNvPr id="238" name="Google Shape;238;p24"/>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20</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g2e13c79d0cf_0_1"/>
          <p:cNvPicPr preferRelativeResize="0"/>
          <p:nvPr/>
        </p:nvPicPr>
        <p:blipFill>
          <a:blip r:embed="rId3">
            <a:alphaModFix/>
          </a:blip>
          <a:stretch>
            <a:fillRect/>
          </a:stretch>
        </p:blipFill>
        <p:spPr>
          <a:xfrm>
            <a:off x="0" y="5488400"/>
            <a:ext cx="4137350" cy="1469700"/>
          </a:xfrm>
          <a:prstGeom prst="rect">
            <a:avLst/>
          </a:prstGeom>
          <a:noFill/>
          <a:ln>
            <a:noFill/>
          </a:ln>
        </p:spPr>
      </p:pic>
      <p:pic>
        <p:nvPicPr>
          <p:cNvPr id="244" name="Google Shape;244;g2e13c79d0cf_0_1"/>
          <p:cNvPicPr preferRelativeResize="0"/>
          <p:nvPr/>
        </p:nvPicPr>
        <p:blipFill>
          <a:blip r:embed="rId4">
            <a:alphaModFix/>
          </a:blip>
          <a:stretch>
            <a:fillRect/>
          </a:stretch>
        </p:blipFill>
        <p:spPr>
          <a:xfrm>
            <a:off x="6556575" y="3769871"/>
            <a:ext cx="5635426" cy="3111203"/>
          </a:xfrm>
          <a:prstGeom prst="rect">
            <a:avLst/>
          </a:prstGeom>
          <a:noFill/>
          <a:ln>
            <a:noFill/>
          </a:ln>
        </p:spPr>
      </p:pic>
      <p:pic>
        <p:nvPicPr>
          <p:cNvPr id="245" name="Google Shape;245;g2e13c79d0cf_0_1"/>
          <p:cNvPicPr preferRelativeResize="0"/>
          <p:nvPr/>
        </p:nvPicPr>
        <p:blipFill>
          <a:blip r:embed="rId5">
            <a:alphaModFix/>
          </a:blip>
          <a:stretch>
            <a:fillRect/>
          </a:stretch>
        </p:blipFill>
        <p:spPr>
          <a:xfrm>
            <a:off x="6556575" y="585575"/>
            <a:ext cx="5666248" cy="3224424"/>
          </a:xfrm>
          <a:prstGeom prst="rect">
            <a:avLst/>
          </a:prstGeom>
          <a:noFill/>
          <a:ln>
            <a:noFill/>
          </a:ln>
        </p:spPr>
      </p:pic>
      <p:pic>
        <p:nvPicPr>
          <p:cNvPr id="246" name="Google Shape;246;g2e13c79d0cf_0_1"/>
          <p:cNvPicPr preferRelativeResize="0"/>
          <p:nvPr/>
        </p:nvPicPr>
        <p:blipFill>
          <a:blip r:embed="rId6">
            <a:alphaModFix/>
          </a:blip>
          <a:stretch>
            <a:fillRect/>
          </a:stretch>
        </p:blipFill>
        <p:spPr>
          <a:xfrm>
            <a:off x="0" y="3659600"/>
            <a:ext cx="4572000" cy="629825"/>
          </a:xfrm>
          <a:prstGeom prst="rect">
            <a:avLst/>
          </a:prstGeom>
          <a:noFill/>
          <a:ln>
            <a:noFill/>
          </a:ln>
        </p:spPr>
      </p:pic>
      <p:pic>
        <p:nvPicPr>
          <p:cNvPr id="247" name="Google Shape;247;g2e13c79d0cf_0_1"/>
          <p:cNvPicPr preferRelativeResize="0"/>
          <p:nvPr/>
        </p:nvPicPr>
        <p:blipFill>
          <a:blip r:embed="rId7">
            <a:alphaModFix/>
          </a:blip>
          <a:stretch>
            <a:fillRect/>
          </a:stretch>
        </p:blipFill>
        <p:spPr>
          <a:xfrm>
            <a:off x="0" y="4269200"/>
            <a:ext cx="4572000" cy="1277000"/>
          </a:xfrm>
          <a:prstGeom prst="rect">
            <a:avLst/>
          </a:prstGeom>
          <a:noFill/>
          <a:ln>
            <a:noFill/>
          </a:ln>
        </p:spPr>
      </p:pic>
      <p:pic>
        <p:nvPicPr>
          <p:cNvPr id="248" name="Google Shape;248;g2e13c79d0cf_0_1"/>
          <p:cNvPicPr preferRelativeResize="0"/>
          <p:nvPr/>
        </p:nvPicPr>
        <p:blipFill>
          <a:blip r:embed="rId8">
            <a:alphaModFix/>
          </a:blip>
          <a:stretch>
            <a:fillRect/>
          </a:stretch>
        </p:blipFill>
        <p:spPr>
          <a:xfrm>
            <a:off x="2841300" y="3659600"/>
            <a:ext cx="3715276" cy="2150650"/>
          </a:xfrm>
          <a:prstGeom prst="rect">
            <a:avLst/>
          </a:prstGeom>
          <a:noFill/>
          <a:ln>
            <a:noFill/>
          </a:ln>
        </p:spPr>
      </p:pic>
      <p:pic>
        <p:nvPicPr>
          <p:cNvPr id="249" name="Google Shape;249;g2e13c79d0cf_0_1"/>
          <p:cNvPicPr preferRelativeResize="0"/>
          <p:nvPr/>
        </p:nvPicPr>
        <p:blipFill>
          <a:blip r:embed="rId9">
            <a:alphaModFix/>
          </a:blip>
          <a:stretch>
            <a:fillRect/>
          </a:stretch>
        </p:blipFill>
        <p:spPr>
          <a:xfrm>
            <a:off x="2841300" y="5778500"/>
            <a:ext cx="3715276" cy="1105500"/>
          </a:xfrm>
          <a:prstGeom prst="rect">
            <a:avLst/>
          </a:prstGeom>
          <a:noFill/>
          <a:ln>
            <a:noFill/>
          </a:ln>
        </p:spPr>
      </p:pic>
      <p:pic>
        <p:nvPicPr>
          <p:cNvPr id="250" name="Google Shape;250;g2e13c79d0cf_0_1"/>
          <p:cNvPicPr preferRelativeResize="0"/>
          <p:nvPr/>
        </p:nvPicPr>
        <p:blipFill>
          <a:blip r:embed="rId10">
            <a:alphaModFix/>
          </a:blip>
          <a:stretch>
            <a:fillRect/>
          </a:stretch>
        </p:blipFill>
        <p:spPr>
          <a:xfrm>
            <a:off x="152400" y="2348925"/>
            <a:ext cx="104775" cy="247650"/>
          </a:xfrm>
          <a:prstGeom prst="rect">
            <a:avLst/>
          </a:prstGeom>
          <a:noFill/>
          <a:ln>
            <a:noFill/>
          </a:ln>
        </p:spPr>
      </p:pic>
      <p:sp>
        <p:nvSpPr>
          <p:cNvPr id="251" name="Google Shape;251;g2e13c79d0cf_0_1"/>
          <p:cNvSpPr txBox="1"/>
          <p:nvPr>
            <p:ph idx="1" type="body"/>
          </p:nvPr>
        </p:nvSpPr>
        <p:spPr>
          <a:xfrm>
            <a:off x="893850" y="1386025"/>
            <a:ext cx="10515600" cy="3292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GB">
                <a:solidFill>
                  <a:schemeClr val="accent6"/>
                </a:solidFill>
              </a:rPr>
              <a:t>+</a:t>
            </a:r>
            <a:r>
              <a:rPr lang="en-GB"/>
              <a:t> Vytvorenie rámcov </a:t>
            </a:r>
            <a:r>
              <a:rPr b="1" lang="en-GB"/>
              <a:t>Pipes and Filters</a:t>
            </a:r>
            <a:r>
              <a:rPr lang="en-GB"/>
              <a:t> </a:t>
            </a:r>
            <a:endParaRPr/>
          </a:p>
          <a:p>
            <a:pPr indent="457200" lvl="0" marL="0" rtl="0" algn="l">
              <a:spcBef>
                <a:spcPts val="0"/>
              </a:spcBef>
              <a:spcAft>
                <a:spcPts val="0"/>
              </a:spcAft>
              <a:buNone/>
            </a:pPr>
            <a:r>
              <a:rPr lang="en-GB"/>
              <a:t>a </a:t>
            </a:r>
            <a:r>
              <a:rPr b="1" lang="en-GB"/>
              <a:t>Blackboard</a:t>
            </a:r>
            <a:endParaRPr b="1"/>
          </a:p>
          <a:p>
            <a:pPr indent="0" lvl="0" marL="0" rtl="0" algn="l">
              <a:spcBef>
                <a:spcPts val="0"/>
              </a:spcBef>
              <a:spcAft>
                <a:spcPts val="0"/>
              </a:spcAft>
              <a:buNone/>
            </a:pPr>
            <a:br>
              <a:rPr lang="en-GB" sz="1400">
                <a:solidFill>
                  <a:schemeClr val="accent6"/>
                </a:solidFill>
              </a:rPr>
            </a:br>
            <a:r>
              <a:rPr lang="en-GB">
                <a:solidFill>
                  <a:schemeClr val="accent6"/>
                </a:solidFill>
              </a:rPr>
              <a:t>+</a:t>
            </a:r>
            <a:r>
              <a:rPr lang="en-GB"/>
              <a:t> Zlepšenie </a:t>
            </a:r>
            <a:r>
              <a:rPr b="1" lang="en-GB"/>
              <a:t>UI </a:t>
            </a:r>
            <a:r>
              <a:rPr lang="en-GB"/>
              <a:t>softvéru </a:t>
            </a:r>
            <a:r>
              <a:rPr b="1" lang="en-GB"/>
              <a:t>AnimArch</a:t>
            </a:r>
            <a:endParaRPr b="1"/>
          </a:p>
          <a:p>
            <a:pPr indent="0" lvl="0" marL="0" rtl="0" algn="l">
              <a:spcBef>
                <a:spcPts val="0"/>
              </a:spcBef>
              <a:spcAft>
                <a:spcPts val="0"/>
              </a:spcAft>
              <a:buNone/>
            </a:pPr>
            <a:br>
              <a:rPr lang="en-GB" sz="1400">
                <a:solidFill>
                  <a:schemeClr val="accent6"/>
                </a:solidFill>
              </a:rPr>
            </a:br>
            <a:r>
              <a:rPr lang="en-GB">
                <a:solidFill>
                  <a:schemeClr val="accent6"/>
                </a:solidFill>
              </a:rPr>
              <a:t>+</a:t>
            </a:r>
            <a:r>
              <a:rPr lang="en-GB"/>
              <a:t> Pridanie novej </a:t>
            </a:r>
            <a:r>
              <a:rPr b="1" lang="en-GB"/>
              <a:t>funkcionality </a:t>
            </a:r>
            <a:r>
              <a:rPr lang="en-GB"/>
              <a:t>do </a:t>
            </a:r>
            <a:endParaRPr/>
          </a:p>
          <a:p>
            <a:pPr indent="457200" lvl="0" marL="0" rtl="0" algn="l">
              <a:spcBef>
                <a:spcPts val="0"/>
              </a:spcBef>
              <a:spcAft>
                <a:spcPts val="0"/>
              </a:spcAft>
              <a:buNone/>
            </a:pPr>
            <a:r>
              <a:rPr lang="en-GB"/>
              <a:t>softvéru </a:t>
            </a:r>
            <a:r>
              <a:rPr b="1" lang="en-GB"/>
              <a:t>AnimArchu</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solidFill>
                <a:schemeClr val="accent6"/>
              </a:solidFill>
            </a:endParaRPr>
          </a:p>
        </p:txBody>
      </p:sp>
      <p:sp>
        <p:nvSpPr>
          <p:cNvPr id="252" name="Google Shape;252;g2e13c79d0cf_0_1"/>
          <p:cNvSpPr txBox="1"/>
          <p:nvPr>
            <p:ph type="title"/>
          </p:nvPr>
        </p:nvSpPr>
        <p:spPr>
          <a:xfrm>
            <a:off x="838200" y="288925"/>
            <a:ext cx="10515600" cy="13257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4400"/>
              <a:buFont typeface="Calibri"/>
              <a:buNone/>
            </a:pPr>
            <a:r>
              <a:rPr lang="en-GB"/>
              <a:t>Čo sa nám podarilo</a:t>
            </a:r>
            <a:endParaRPr/>
          </a:p>
        </p:txBody>
      </p:sp>
      <p:sp>
        <p:nvSpPr>
          <p:cNvPr id="253" name="Google Shape;253;g2e13c79d0cf_0_1"/>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21</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Otázky od oponenta</a:t>
            </a:r>
            <a:endParaRPr/>
          </a:p>
        </p:txBody>
      </p:sp>
      <p:sp>
        <p:nvSpPr>
          <p:cNvPr id="259" name="Google Shape;259;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AutoNum type="arabicPeriod"/>
            </a:pPr>
            <a:r>
              <a:rPr lang="en-GB"/>
              <a:t>Opíšte ako sa dá vami navrhnutý štýl tabuľa znoupoužiť na inú ako prezentovanú úlohu.</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AutoNum type="arabicPeriod"/>
            </a:pPr>
            <a:r>
              <a:rPr lang="en-GB"/>
              <a:t>Predveďte ako môže vaše riešenie pomôcť pri výučbe softvérového inžinierstva.</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e1ef894c5a_1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dk1"/>
              </a:buClr>
              <a:buSzPct val="110000"/>
              <a:buFont typeface="Calibri"/>
              <a:buNone/>
            </a:pPr>
            <a:r>
              <a:rPr lang="en-GB"/>
              <a:t>1. </a:t>
            </a:r>
            <a:r>
              <a:rPr lang="en-GB"/>
              <a:t>Opíšte ako sa dá vami navrhnutý štýl tabuľa znoupoužiť na inú ako prezentovanú úlohu.  </a:t>
            </a:r>
            <a:endParaRPr/>
          </a:p>
        </p:txBody>
      </p:sp>
      <p:sp>
        <p:nvSpPr>
          <p:cNvPr id="265" name="Google Shape;265;g2e1ef894c5a_1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AutoNum type="arabicPeriod"/>
            </a:pPr>
            <a:r>
              <a:rPr lang="en-GB"/>
              <a:t>Emergency Response Systems</a:t>
            </a:r>
            <a:endParaRPr/>
          </a:p>
          <a:p>
            <a:pPr indent="-342900" lvl="1" marL="914400" rtl="0" algn="l">
              <a:lnSpc>
                <a:spcPct val="90000"/>
              </a:lnSpc>
              <a:spcBef>
                <a:spcPts val="0"/>
              </a:spcBef>
              <a:spcAft>
                <a:spcPts val="0"/>
              </a:spcAft>
              <a:buSzPts val="1800"/>
              <a:buAutoNum type="alphaLcPeriod"/>
            </a:pPr>
            <a:r>
              <a:rPr lang="en-GB"/>
              <a:t>KS - detekujú zmeny v prostredí (teplota, dym, …) </a:t>
            </a:r>
            <a:endParaRPr/>
          </a:p>
          <a:p>
            <a:pPr indent="-342900" lvl="0" marL="457200" rtl="0" algn="l">
              <a:lnSpc>
                <a:spcPct val="90000"/>
              </a:lnSpc>
              <a:spcBef>
                <a:spcPts val="0"/>
              </a:spcBef>
              <a:spcAft>
                <a:spcPts val="0"/>
              </a:spcAft>
              <a:buSzPts val="1800"/>
              <a:buAutoNum type="arabicPeriod"/>
            </a:pPr>
            <a:r>
              <a:rPr lang="en-GB"/>
              <a:t> Autonomous Vehicles</a:t>
            </a:r>
            <a:endParaRPr/>
          </a:p>
          <a:p>
            <a:pPr indent="-342900" lvl="1" marL="914400" rtl="0" algn="l">
              <a:lnSpc>
                <a:spcPct val="90000"/>
              </a:lnSpc>
              <a:spcBef>
                <a:spcPts val="0"/>
              </a:spcBef>
              <a:spcAft>
                <a:spcPts val="0"/>
              </a:spcAft>
              <a:buSzPts val="1800"/>
              <a:buAutoNum type="alphaLcPeriod"/>
            </a:pPr>
            <a:r>
              <a:rPr lang="en-GB"/>
              <a:t>KS - jednotlivé </a:t>
            </a:r>
            <a:r>
              <a:rPr lang="en-GB"/>
              <a:t>senzory</a:t>
            </a:r>
            <a:r>
              <a:rPr lang="en-GB"/>
              <a:t> snímajú svet a </a:t>
            </a:r>
            <a:r>
              <a:rPr lang="en-GB"/>
              <a:t>prispievajú</a:t>
            </a:r>
            <a:r>
              <a:rPr lang="en-GB"/>
              <a:t> dátami na </a:t>
            </a:r>
            <a:r>
              <a:rPr lang="en-GB"/>
              <a:t>tabuľu</a:t>
            </a:r>
            <a:r>
              <a:rPr lang="en-GB"/>
              <a:t>, iné zasa vyhodnocujú chovanie automobilu.</a:t>
            </a:r>
            <a:endParaRPr/>
          </a:p>
          <a:p>
            <a:pPr indent="-342900" lvl="0" marL="457200" rtl="0" algn="l">
              <a:lnSpc>
                <a:spcPct val="90000"/>
              </a:lnSpc>
              <a:spcBef>
                <a:spcPts val="0"/>
              </a:spcBef>
              <a:spcAft>
                <a:spcPts val="0"/>
              </a:spcAft>
              <a:buSzPts val="1800"/>
              <a:buAutoNum type="arabicPeriod"/>
            </a:pPr>
            <a:r>
              <a:rPr lang="en-GB"/>
              <a:t>Intelligent Tutoring System</a:t>
            </a:r>
            <a:endParaRPr/>
          </a:p>
          <a:p>
            <a:pPr indent="-342900" lvl="1" marL="914400" rtl="0" algn="l">
              <a:lnSpc>
                <a:spcPct val="90000"/>
              </a:lnSpc>
              <a:spcBef>
                <a:spcPts val="0"/>
              </a:spcBef>
              <a:spcAft>
                <a:spcPts val="0"/>
              </a:spcAft>
              <a:buSzPts val="1800"/>
              <a:buAutoNum type="alphaLcPeriod"/>
            </a:pPr>
            <a:r>
              <a:rPr lang="en-GB"/>
              <a:t>KS - systém </a:t>
            </a:r>
            <a:r>
              <a:rPr lang="en-GB"/>
              <a:t>poskytuje</a:t>
            </a:r>
            <a:r>
              <a:rPr lang="en-GB"/>
              <a:t> jednotlivé úlohy študentovi a podľa jeho správnosti zodpovedaných otázok, systém upravuje náročnosť ďalších úloh.</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e1b048095f_0_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GB"/>
              <a:t>2. </a:t>
            </a:r>
            <a:r>
              <a:rPr lang="en-GB"/>
              <a:t>Predveďte ako môže vaše riešenie pomôcť pri výučbe softvérového inžinierstva.</a:t>
            </a:r>
            <a:endParaRPr/>
          </a:p>
        </p:txBody>
      </p:sp>
      <p:sp>
        <p:nvSpPr>
          <p:cNvPr id="271" name="Google Shape;271;g2e1b048095f_0_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pic>
        <p:nvPicPr>
          <p:cNvPr id="272" name="Google Shape;272;g2e1b048095f_0_8" title="BB simple.mp4">
            <a:hlinkClick r:id="rId3"/>
          </p:cNvPr>
          <p:cNvPicPr preferRelativeResize="0"/>
          <p:nvPr/>
        </p:nvPicPr>
        <p:blipFill>
          <a:blip r:embed="rId4">
            <a:alphaModFix/>
          </a:blip>
          <a:stretch>
            <a:fillRect/>
          </a:stretch>
        </p:blipFill>
        <p:spPr>
          <a:xfrm>
            <a:off x="0" y="1690825"/>
            <a:ext cx="12192000" cy="516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g2e170975cb4_0_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GB"/>
              <a:t>Ukážka animácie Pipes and Filters</a:t>
            </a:r>
            <a:r>
              <a:rPr lang="en-GB"/>
              <a:t>- dlhšia</a:t>
            </a:r>
            <a:endParaRPr/>
          </a:p>
        </p:txBody>
      </p:sp>
      <p:sp>
        <p:nvSpPr>
          <p:cNvPr id="278" name="Google Shape;278;g2e170975cb4_0_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t/>
            </a:r>
            <a:endParaRPr/>
          </a:p>
        </p:txBody>
      </p:sp>
      <p:pic>
        <p:nvPicPr>
          <p:cNvPr id="279" name="Google Shape;279;g2e170975cb4_0_18" title="PipesAndFilters.mp4">
            <a:hlinkClick r:id="rId3"/>
          </p:cNvPr>
          <p:cNvPicPr preferRelativeResize="0"/>
          <p:nvPr/>
        </p:nvPicPr>
        <p:blipFill>
          <a:blip r:embed="rId4">
            <a:alphaModFix/>
          </a:blip>
          <a:stretch>
            <a:fillRect/>
          </a:stretch>
        </p:blipFill>
        <p:spPr>
          <a:xfrm>
            <a:off x="0" y="1690825"/>
            <a:ext cx="12192002" cy="5167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Pipes and Filters</a:t>
            </a:r>
            <a:endParaRPr/>
          </a:p>
        </p:txBody>
      </p:sp>
      <p:sp>
        <p:nvSpPr>
          <p:cNvPr id="84" name="Google Shape;84;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1800"/>
              <a:buChar char="•"/>
            </a:pPr>
            <a:r>
              <a:rPr lang="en-GB"/>
              <a:t>Komponenty :  </a:t>
            </a:r>
            <a:endParaRPr/>
          </a:p>
          <a:p>
            <a:pPr indent="-228600" lvl="1" marL="685800" rtl="0" algn="l">
              <a:lnSpc>
                <a:spcPct val="90000"/>
              </a:lnSpc>
              <a:spcBef>
                <a:spcPts val="500"/>
              </a:spcBef>
              <a:spcAft>
                <a:spcPts val="0"/>
              </a:spcAft>
              <a:buSzPts val="1800"/>
              <a:buChar char="•"/>
            </a:pPr>
            <a:r>
              <a:rPr lang="en-GB"/>
              <a:t>Filtre</a:t>
            </a:r>
            <a:endParaRPr/>
          </a:p>
          <a:p>
            <a:pPr indent="-228600" lvl="1" marL="685800" rtl="0" algn="l">
              <a:lnSpc>
                <a:spcPct val="90000"/>
              </a:lnSpc>
              <a:spcBef>
                <a:spcPts val="500"/>
              </a:spcBef>
              <a:spcAft>
                <a:spcPts val="0"/>
              </a:spcAft>
              <a:buSzPts val="1800"/>
              <a:buChar char="•"/>
            </a:pPr>
            <a:r>
              <a:rPr lang="en-GB"/>
              <a:t>Dátovody</a:t>
            </a:r>
            <a:endParaRPr/>
          </a:p>
          <a:p>
            <a:pPr indent="-228600" lvl="1" marL="685800" rtl="0" algn="l">
              <a:lnSpc>
                <a:spcPct val="90000"/>
              </a:lnSpc>
              <a:spcBef>
                <a:spcPts val="500"/>
              </a:spcBef>
              <a:spcAft>
                <a:spcPts val="0"/>
              </a:spcAft>
              <a:buSzPts val="1800"/>
              <a:buChar char="•"/>
            </a:pPr>
            <a:r>
              <a:rPr lang="en-GB"/>
              <a:t>Zdroj (source)</a:t>
            </a:r>
            <a:endParaRPr/>
          </a:p>
          <a:p>
            <a:pPr indent="-228600" lvl="1" marL="685800" rtl="0" algn="l">
              <a:lnSpc>
                <a:spcPct val="90000"/>
              </a:lnSpc>
              <a:spcBef>
                <a:spcPts val="500"/>
              </a:spcBef>
              <a:spcAft>
                <a:spcPts val="0"/>
              </a:spcAft>
              <a:buSzPts val="1800"/>
              <a:buChar char="•"/>
            </a:pPr>
            <a:r>
              <a:rPr lang="en-GB"/>
              <a:t>Cieľ (sink)</a:t>
            </a:r>
            <a:endParaRPr/>
          </a:p>
          <a:p>
            <a:pPr indent="-228600" lvl="0" marL="228600" rtl="0" algn="l">
              <a:lnSpc>
                <a:spcPct val="90000"/>
              </a:lnSpc>
              <a:spcBef>
                <a:spcPts val="1000"/>
              </a:spcBef>
              <a:spcAft>
                <a:spcPts val="0"/>
              </a:spcAft>
              <a:buSzPts val="1800"/>
              <a:buChar char="•"/>
            </a:pPr>
            <a:r>
              <a:rPr lang="en-GB"/>
              <a:t>Vlastnosti : </a:t>
            </a:r>
            <a:endParaRPr/>
          </a:p>
          <a:p>
            <a:pPr indent="-228600" lvl="1" marL="685800" rtl="0" algn="l">
              <a:lnSpc>
                <a:spcPct val="90000"/>
              </a:lnSpc>
              <a:spcBef>
                <a:spcPts val="500"/>
              </a:spcBef>
              <a:spcAft>
                <a:spcPts val="0"/>
              </a:spcAft>
              <a:buSzPts val="1800"/>
              <a:buChar char="•"/>
            </a:pPr>
            <a:r>
              <a:rPr lang="en-GB"/>
              <a:t>Rozpojiteľnosť</a:t>
            </a:r>
            <a:endParaRPr/>
          </a:p>
          <a:p>
            <a:pPr indent="-228600" lvl="1" marL="685800" rtl="0" algn="l">
              <a:lnSpc>
                <a:spcPct val="90000"/>
              </a:lnSpc>
              <a:spcBef>
                <a:spcPts val="500"/>
              </a:spcBef>
              <a:spcAft>
                <a:spcPts val="0"/>
              </a:spcAft>
              <a:buSzPts val="1800"/>
              <a:buChar char="•"/>
            </a:pPr>
            <a:r>
              <a:rPr lang="en-GB"/>
              <a:t>Opakované použitie</a:t>
            </a:r>
            <a:endParaRPr/>
          </a:p>
          <a:p>
            <a:pPr indent="-228600" lvl="0" marL="228600" rtl="0" algn="l">
              <a:lnSpc>
                <a:spcPct val="90000"/>
              </a:lnSpc>
              <a:spcBef>
                <a:spcPts val="1000"/>
              </a:spcBef>
              <a:spcAft>
                <a:spcPts val="0"/>
              </a:spcAft>
              <a:buSzPts val="1800"/>
              <a:buChar char="•"/>
            </a:pPr>
            <a:r>
              <a:rPr lang="en-GB"/>
              <a:t>Problémy : </a:t>
            </a:r>
            <a:endParaRPr/>
          </a:p>
          <a:p>
            <a:pPr indent="-228600" lvl="1" marL="685800" rtl="0" algn="l">
              <a:lnSpc>
                <a:spcPct val="90000"/>
              </a:lnSpc>
              <a:spcBef>
                <a:spcPts val="500"/>
              </a:spcBef>
              <a:spcAft>
                <a:spcPts val="0"/>
              </a:spcAft>
              <a:buSzPts val="1800"/>
              <a:buChar char="•"/>
            </a:pPr>
            <a:r>
              <a:rPr lang="en-GB"/>
              <a:t>Nadbytok režijného výdaja</a:t>
            </a:r>
            <a:endParaRPr/>
          </a:p>
          <a:p>
            <a:pPr indent="-228600" lvl="1" marL="685800" rtl="0" algn="l">
              <a:lnSpc>
                <a:spcPct val="90000"/>
              </a:lnSpc>
              <a:spcBef>
                <a:spcPts val="500"/>
              </a:spcBef>
              <a:spcAft>
                <a:spcPts val="0"/>
              </a:spcAft>
              <a:buSzPts val="1800"/>
              <a:buChar char="•"/>
            </a:pPr>
            <a:r>
              <a:rPr lang="en-GB"/>
              <a:t>Komplexnosť </a:t>
            </a:r>
            <a:endParaRPr/>
          </a:p>
        </p:txBody>
      </p:sp>
      <p:sp>
        <p:nvSpPr>
          <p:cNvPr id="85" name="Google Shape;85;p7"/>
          <p:cNvSpPr txBox="1"/>
          <p:nvPr/>
        </p:nvSpPr>
        <p:spPr>
          <a:xfrm>
            <a:off x="5236725" y="1825625"/>
            <a:ext cx="4848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dk1"/>
                </a:solidFill>
                <a:latin typeface="Calibri"/>
                <a:ea typeface="Calibri"/>
                <a:cs typeface="Calibri"/>
                <a:sym typeface="Calibri"/>
              </a:rPr>
              <a:t>[1]</a:t>
            </a:r>
            <a:endParaRPr b="0" i="0" sz="1700" u="none" cap="none" strike="noStrike">
              <a:solidFill>
                <a:schemeClr val="dk1"/>
              </a:solidFill>
              <a:latin typeface="Calibri"/>
              <a:ea typeface="Calibri"/>
              <a:cs typeface="Calibri"/>
              <a:sym typeface="Calibri"/>
            </a:endParaRPr>
          </a:p>
        </p:txBody>
      </p:sp>
      <p:pic>
        <p:nvPicPr>
          <p:cNvPr id="86" name="Google Shape;86;p7"/>
          <p:cNvPicPr preferRelativeResize="0"/>
          <p:nvPr/>
        </p:nvPicPr>
        <p:blipFill rotWithShape="1">
          <a:blip r:embed="rId3">
            <a:alphaModFix/>
          </a:blip>
          <a:srcRect b="0" l="0" r="0" t="0"/>
          <a:stretch/>
        </p:blipFill>
        <p:spPr>
          <a:xfrm>
            <a:off x="5236725" y="2272013"/>
            <a:ext cx="6117075" cy="3324225"/>
          </a:xfrm>
          <a:prstGeom prst="rect">
            <a:avLst/>
          </a:prstGeom>
          <a:noFill/>
          <a:ln>
            <a:noFill/>
          </a:ln>
        </p:spPr>
      </p:pic>
      <p:sp>
        <p:nvSpPr>
          <p:cNvPr id="87" name="Google Shape;87;p7"/>
          <p:cNvSpPr txBox="1"/>
          <p:nvPr>
            <p:ph idx="1" type="body"/>
          </p:nvPr>
        </p:nvSpPr>
        <p:spPr>
          <a:xfrm>
            <a:off x="0" y="6311900"/>
            <a:ext cx="12192000" cy="546000"/>
          </a:xfrm>
          <a:prstGeom prst="rect">
            <a:avLst/>
          </a:prstGeom>
          <a:noFill/>
          <a:ln>
            <a:noFill/>
          </a:ln>
        </p:spPr>
        <p:txBody>
          <a:bodyPr anchorCtr="0" anchor="t" bIns="45700" lIns="91425" spcFirstLastPara="1" rIns="91425" wrap="square" tIns="45700">
            <a:normAutofit fontScale="77500" lnSpcReduction="20000"/>
          </a:bodyPr>
          <a:lstStyle/>
          <a:p>
            <a:pPr indent="-50800" lvl="0" marL="228600" rtl="0" algn="l">
              <a:lnSpc>
                <a:spcPct val="90000"/>
              </a:lnSpc>
              <a:spcBef>
                <a:spcPts val="0"/>
              </a:spcBef>
              <a:spcAft>
                <a:spcPts val="0"/>
              </a:spcAft>
              <a:buClr>
                <a:schemeClr val="dk1"/>
              </a:buClr>
              <a:buSzPct val="164704"/>
              <a:buNone/>
            </a:pPr>
            <a:r>
              <a:rPr lang="en-GB" sz="1700"/>
              <a:t>[1] </a:t>
            </a:r>
            <a:r>
              <a:rPr lang="en-GB" sz="1700">
                <a:latin typeface="Arial"/>
                <a:ea typeface="Arial"/>
                <a:cs typeface="Arial"/>
                <a:sym typeface="Arial"/>
              </a:rPr>
              <a:t>Jorge L Ortega-Arjona. The parallel pipes and filters pattern. A Functional Parallelism Architectural Pattern for Parallel Programming, 2005.</a:t>
            </a:r>
            <a:endParaRPr sz="1700"/>
          </a:p>
          <a:p>
            <a:pPr indent="-50800" lvl="0" marL="228600" rtl="0" algn="l">
              <a:lnSpc>
                <a:spcPct val="90000"/>
              </a:lnSpc>
              <a:spcBef>
                <a:spcPts val="0"/>
              </a:spcBef>
              <a:spcAft>
                <a:spcPts val="0"/>
              </a:spcAft>
              <a:buClr>
                <a:schemeClr val="dk1"/>
              </a:buClr>
              <a:buSzPct val="164704"/>
              <a:buNone/>
            </a:pPr>
            <a:r>
              <a:t/>
            </a:r>
            <a:endParaRPr sz="1700">
              <a:highlight>
                <a:srgbClr val="FFFFFF"/>
              </a:highlight>
              <a:latin typeface="Arial"/>
              <a:ea typeface="Arial"/>
              <a:cs typeface="Arial"/>
              <a:sym typeface="Arial"/>
            </a:endParaRPr>
          </a:p>
          <a:p>
            <a:pPr indent="-50800" lvl="0" marL="228600" rtl="0" algn="l">
              <a:lnSpc>
                <a:spcPct val="90000"/>
              </a:lnSpc>
              <a:spcBef>
                <a:spcPts val="0"/>
              </a:spcBef>
              <a:spcAft>
                <a:spcPts val="0"/>
              </a:spcAft>
              <a:buClr>
                <a:schemeClr val="dk1"/>
              </a:buClr>
              <a:buSzPct val="164704"/>
              <a:buNone/>
            </a:pPr>
            <a:r>
              <a:t/>
            </a:r>
            <a:endParaRPr sz="1700"/>
          </a:p>
        </p:txBody>
      </p:sp>
      <p:sp>
        <p:nvSpPr>
          <p:cNvPr id="88" name="Google Shape;88;p7"/>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2</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Blackboard</a:t>
            </a:r>
            <a:endParaRPr/>
          </a:p>
        </p:txBody>
      </p:sp>
      <p:sp>
        <p:nvSpPr>
          <p:cNvPr id="94" name="Google Shape;94;p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SzPts val="1800"/>
              <a:buChar char="•"/>
            </a:pPr>
            <a:r>
              <a:rPr lang="en-GB"/>
              <a:t>Komponenty :  </a:t>
            </a:r>
            <a:endParaRPr/>
          </a:p>
          <a:p>
            <a:pPr indent="-342900" lvl="1" marL="914400" rtl="0" algn="l">
              <a:lnSpc>
                <a:spcPct val="90000"/>
              </a:lnSpc>
              <a:spcBef>
                <a:spcPts val="500"/>
              </a:spcBef>
              <a:spcAft>
                <a:spcPts val="0"/>
              </a:spcAft>
              <a:buSzPts val="1800"/>
              <a:buChar char="•"/>
            </a:pPr>
            <a:r>
              <a:rPr lang="en-GB"/>
              <a:t>Tabuľa</a:t>
            </a:r>
            <a:endParaRPr/>
          </a:p>
          <a:p>
            <a:pPr indent="-342900" lvl="1" marL="914400" rtl="0" algn="l">
              <a:lnSpc>
                <a:spcPct val="90000"/>
              </a:lnSpc>
              <a:spcBef>
                <a:spcPts val="500"/>
              </a:spcBef>
              <a:spcAft>
                <a:spcPts val="0"/>
              </a:spcAft>
              <a:buSzPts val="1800"/>
              <a:buChar char="•"/>
            </a:pPr>
            <a:r>
              <a:rPr lang="en-GB"/>
              <a:t>Riadiaca jednotka</a:t>
            </a:r>
            <a:endParaRPr/>
          </a:p>
          <a:p>
            <a:pPr indent="-342900" lvl="1" marL="914400" rtl="0" algn="l">
              <a:lnSpc>
                <a:spcPct val="90000"/>
              </a:lnSpc>
              <a:spcBef>
                <a:spcPts val="500"/>
              </a:spcBef>
              <a:spcAft>
                <a:spcPts val="0"/>
              </a:spcAft>
              <a:buSzPts val="1800"/>
              <a:buChar char="•"/>
            </a:pPr>
            <a:r>
              <a:rPr lang="en-GB"/>
              <a:t>Zdroje vedomostí</a:t>
            </a:r>
            <a:endParaRPr/>
          </a:p>
          <a:p>
            <a:pPr indent="-342900" lvl="0" marL="457200" rtl="0" algn="l">
              <a:lnSpc>
                <a:spcPct val="90000"/>
              </a:lnSpc>
              <a:spcBef>
                <a:spcPts val="1000"/>
              </a:spcBef>
              <a:spcAft>
                <a:spcPts val="0"/>
              </a:spcAft>
              <a:buSzPts val="1800"/>
              <a:buChar char="•"/>
            </a:pPr>
            <a:r>
              <a:rPr lang="en-GB"/>
              <a:t>Vlastnosti : </a:t>
            </a:r>
            <a:endParaRPr/>
          </a:p>
          <a:p>
            <a:pPr indent="-342900" lvl="1" marL="914400" rtl="0" algn="l">
              <a:lnSpc>
                <a:spcPct val="90000"/>
              </a:lnSpc>
              <a:spcBef>
                <a:spcPts val="500"/>
              </a:spcBef>
              <a:spcAft>
                <a:spcPts val="0"/>
              </a:spcAft>
              <a:buSzPts val="1800"/>
              <a:buChar char="•"/>
            </a:pPr>
            <a:r>
              <a:rPr lang="en-GB"/>
              <a:t>Paralelnosť</a:t>
            </a:r>
            <a:endParaRPr/>
          </a:p>
          <a:p>
            <a:pPr indent="-342900" lvl="1" marL="914400" rtl="0" algn="l">
              <a:lnSpc>
                <a:spcPct val="90000"/>
              </a:lnSpc>
              <a:spcBef>
                <a:spcPts val="500"/>
              </a:spcBef>
              <a:spcAft>
                <a:spcPts val="0"/>
              </a:spcAft>
              <a:buSzPts val="1800"/>
              <a:buChar char="•"/>
            </a:pPr>
            <a:r>
              <a:rPr lang="en-GB"/>
              <a:t>Flexibilita</a:t>
            </a:r>
            <a:endParaRPr/>
          </a:p>
          <a:p>
            <a:pPr indent="-342900" lvl="0" marL="457200" rtl="0" algn="l">
              <a:lnSpc>
                <a:spcPct val="90000"/>
              </a:lnSpc>
              <a:spcBef>
                <a:spcPts val="1000"/>
              </a:spcBef>
              <a:spcAft>
                <a:spcPts val="0"/>
              </a:spcAft>
              <a:buSzPts val="1800"/>
              <a:buChar char="•"/>
            </a:pPr>
            <a:r>
              <a:rPr lang="en-GB"/>
              <a:t>Problémy :  </a:t>
            </a:r>
            <a:endParaRPr/>
          </a:p>
          <a:p>
            <a:pPr indent="-342900" lvl="1" marL="914400" rtl="0" algn="l">
              <a:lnSpc>
                <a:spcPct val="90000"/>
              </a:lnSpc>
              <a:spcBef>
                <a:spcPts val="500"/>
              </a:spcBef>
              <a:spcAft>
                <a:spcPts val="0"/>
              </a:spcAft>
              <a:buSzPts val="1800"/>
              <a:buChar char="•"/>
            </a:pPr>
            <a:r>
              <a:rPr lang="en-GB"/>
              <a:t>Správnosť riešenia problému</a:t>
            </a:r>
            <a:endParaRPr/>
          </a:p>
          <a:p>
            <a:pPr indent="-342900" lvl="1" marL="914400" rtl="0" algn="l">
              <a:lnSpc>
                <a:spcPct val="90000"/>
              </a:lnSpc>
              <a:spcBef>
                <a:spcPts val="500"/>
              </a:spcBef>
              <a:spcAft>
                <a:spcPts val="0"/>
              </a:spcAft>
              <a:buSzPts val="1800"/>
              <a:buChar char="•"/>
            </a:pPr>
            <a:r>
              <a:rPr lang="en-GB"/>
              <a:t>Efektívnosť a škálovateľnosť</a:t>
            </a:r>
            <a:endParaRPr/>
          </a:p>
        </p:txBody>
      </p:sp>
      <p:pic>
        <p:nvPicPr>
          <p:cNvPr id="95" name="Google Shape;95;p6"/>
          <p:cNvPicPr preferRelativeResize="0"/>
          <p:nvPr/>
        </p:nvPicPr>
        <p:blipFill rotWithShape="1">
          <a:blip r:embed="rId3">
            <a:alphaModFix/>
          </a:blip>
          <a:srcRect b="0" l="0" r="0" t="0"/>
          <a:stretch/>
        </p:blipFill>
        <p:spPr>
          <a:xfrm>
            <a:off x="6251450" y="1690700"/>
            <a:ext cx="4942675" cy="4470801"/>
          </a:xfrm>
          <a:prstGeom prst="rect">
            <a:avLst/>
          </a:prstGeom>
          <a:noFill/>
          <a:ln>
            <a:noFill/>
          </a:ln>
        </p:spPr>
      </p:pic>
      <p:sp>
        <p:nvSpPr>
          <p:cNvPr id="96" name="Google Shape;96;p6"/>
          <p:cNvSpPr txBox="1"/>
          <p:nvPr/>
        </p:nvSpPr>
        <p:spPr>
          <a:xfrm>
            <a:off x="6251450" y="1244300"/>
            <a:ext cx="4848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dk1"/>
                </a:solidFill>
                <a:latin typeface="Calibri"/>
                <a:ea typeface="Calibri"/>
                <a:cs typeface="Calibri"/>
                <a:sym typeface="Calibri"/>
              </a:rPr>
              <a:t>[2]</a:t>
            </a:r>
            <a:endParaRPr b="0" i="0" sz="1700" u="none" cap="none" strike="noStrike">
              <a:solidFill>
                <a:schemeClr val="dk1"/>
              </a:solidFill>
              <a:latin typeface="Calibri"/>
              <a:ea typeface="Calibri"/>
              <a:cs typeface="Calibri"/>
              <a:sym typeface="Calibri"/>
            </a:endParaRPr>
          </a:p>
        </p:txBody>
      </p:sp>
      <p:sp>
        <p:nvSpPr>
          <p:cNvPr id="97" name="Google Shape;97;p6"/>
          <p:cNvSpPr txBox="1"/>
          <p:nvPr>
            <p:ph idx="1" type="body"/>
          </p:nvPr>
        </p:nvSpPr>
        <p:spPr>
          <a:xfrm>
            <a:off x="0" y="6411750"/>
            <a:ext cx="12192000" cy="446400"/>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rPr lang="en-GB" sz="1700"/>
              <a:t>[2] Greg Butler. Blackboard Architecture. Accessed on November 30, 2023.</a:t>
            </a:r>
            <a:endParaRPr sz="1700"/>
          </a:p>
        </p:txBody>
      </p:sp>
      <p:sp>
        <p:nvSpPr>
          <p:cNvPr id="98" name="Google Shape;98;p6"/>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3</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OAL - Object Action Language</a:t>
            </a:r>
            <a:endParaRPr/>
          </a:p>
        </p:txBody>
      </p:sp>
      <p:sp>
        <p:nvSpPr>
          <p:cNvPr id="104" name="Google Shape;10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1800"/>
              <a:buChar char="•"/>
            </a:pPr>
            <a:r>
              <a:rPr lang="en-GB"/>
              <a:t>Vyšší úrovňový programovací jazyk (ako Python, Java, C++, C#)</a:t>
            </a:r>
            <a:endParaRPr/>
          </a:p>
          <a:p>
            <a:pPr indent="-228600" lvl="0" marL="228600" rtl="0" algn="l">
              <a:lnSpc>
                <a:spcPct val="90000"/>
              </a:lnSpc>
              <a:spcBef>
                <a:spcPts val="1000"/>
              </a:spcBef>
              <a:spcAft>
                <a:spcPts val="0"/>
              </a:spcAft>
              <a:buSzPts val="1800"/>
              <a:buChar char="•"/>
            </a:pPr>
            <a:r>
              <a:rPr lang="en-GB"/>
              <a:t>Používa sa na špecifikáciu správania sa objektovo-orientovaného návrhu </a:t>
            </a:r>
            <a:endParaRPr/>
          </a:p>
          <a:p>
            <a:pPr indent="-228600" lvl="0" marL="228600" rtl="0" algn="l">
              <a:lnSpc>
                <a:spcPct val="90000"/>
              </a:lnSpc>
              <a:spcBef>
                <a:spcPts val="1000"/>
              </a:spcBef>
              <a:spcAft>
                <a:spcPts val="0"/>
              </a:spcAft>
              <a:buSzPts val="1800"/>
              <a:buChar char="•"/>
            </a:pPr>
            <a:r>
              <a:rPr lang="en-GB"/>
              <a:t>Použiť sa dá na simuláciu, validáciu a generovanie kódu</a:t>
            </a:r>
            <a:endParaRPr/>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a:p>
            <a:pPr indent="-101600" lvl="0" marL="228600" rtl="0" algn="l">
              <a:lnSpc>
                <a:spcPct val="90000"/>
              </a:lnSpc>
              <a:spcBef>
                <a:spcPts val="1000"/>
              </a:spcBef>
              <a:spcAft>
                <a:spcPts val="0"/>
              </a:spcAft>
              <a:buClr>
                <a:schemeClr val="dk1"/>
              </a:buClr>
              <a:buSzPts val="2000"/>
              <a:buNone/>
            </a:pPr>
            <a:r>
              <a:t/>
            </a:r>
            <a:endParaRPr sz="2000"/>
          </a:p>
        </p:txBody>
      </p:sp>
      <p:sp>
        <p:nvSpPr>
          <p:cNvPr id="105" name="Google Shape;105;p9"/>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4</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A screenshot of a phone&#10;&#10;Description automatically generated with medium confidence" id="111" name="Google Shape;111;g2dc884ba690_0_27"/>
          <p:cNvPicPr preferRelativeResize="0"/>
          <p:nvPr/>
        </p:nvPicPr>
        <p:blipFill rotWithShape="1">
          <a:blip r:embed="rId3">
            <a:alphaModFix/>
          </a:blip>
          <a:srcRect b="0" l="0" r="0" t="0"/>
          <a:stretch/>
        </p:blipFill>
        <p:spPr>
          <a:xfrm>
            <a:off x="8794116" y="0"/>
            <a:ext cx="3397884" cy="6857999"/>
          </a:xfrm>
          <a:prstGeom prst="rect">
            <a:avLst/>
          </a:prstGeom>
          <a:noFill/>
          <a:ln>
            <a:noFill/>
          </a:ln>
        </p:spPr>
      </p:pic>
      <p:sp>
        <p:nvSpPr>
          <p:cNvPr id="112" name="Google Shape;112;g2dc884ba690_0_27"/>
          <p:cNvSpPr txBox="1"/>
          <p:nvPr>
            <p:ph type="title"/>
          </p:nvPr>
        </p:nvSpPr>
        <p:spPr>
          <a:xfrm>
            <a:off x="838200" y="365125"/>
            <a:ext cx="10515600" cy="132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accent1"/>
              </a:buClr>
              <a:buSzPts val="3600"/>
              <a:buFont typeface="Trebuchet MS"/>
              <a:buNone/>
            </a:pPr>
            <a:r>
              <a:rPr lang="en-GB"/>
              <a:t>Prostredie AnimArch - OAL</a:t>
            </a:r>
            <a:endParaRPr/>
          </a:p>
        </p:txBody>
      </p:sp>
      <p:sp>
        <p:nvSpPr>
          <p:cNvPr id="113" name="Google Shape;113;g2dc884ba690_0_27"/>
          <p:cNvSpPr txBox="1"/>
          <p:nvPr>
            <p:ph idx="1" type="body"/>
          </p:nvPr>
        </p:nvSpPr>
        <p:spPr>
          <a:xfrm>
            <a:off x="677334" y="1308847"/>
            <a:ext cx="10703400" cy="4939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en-GB" sz="2000"/>
              <a:t>Takto vyzerá OAL kód v AnimArch.  🡺 🡺 🡺 🡺 🡺 🡺 🡺 🡺 🡺 🡺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a:p>
            <a:pPr indent="-241300" lvl="0" marL="342900" rtl="0" algn="l">
              <a:lnSpc>
                <a:spcPct val="90000"/>
              </a:lnSpc>
              <a:spcBef>
                <a:spcPts val="1000"/>
              </a:spcBef>
              <a:spcAft>
                <a:spcPts val="0"/>
              </a:spcAft>
              <a:buSzPts val="1600"/>
              <a:buNone/>
            </a:pPr>
            <a:r>
              <a:t/>
            </a:r>
            <a:endParaRPr sz="2000"/>
          </a:p>
        </p:txBody>
      </p:sp>
      <p:pic>
        <p:nvPicPr>
          <p:cNvPr id="114" name="Google Shape;114;g2dc884ba690_0_27"/>
          <p:cNvPicPr preferRelativeResize="0"/>
          <p:nvPr/>
        </p:nvPicPr>
        <p:blipFill rotWithShape="1">
          <a:blip r:embed="rId4">
            <a:alphaModFix/>
          </a:blip>
          <a:srcRect b="0" l="0" r="0" t="0"/>
          <a:stretch/>
        </p:blipFill>
        <p:spPr>
          <a:xfrm>
            <a:off x="677329" y="1764006"/>
            <a:ext cx="6746766" cy="4484351"/>
          </a:xfrm>
          <a:prstGeom prst="rect">
            <a:avLst/>
          </a:prstGeom>
          <a:noFill/>
          <a:ln>
            <a:noFill/>
          </a:ln>
        </p:spPr>
      </p:pic>
      <p:sp>
        <p:nvSpPr>
          <p:cNvPr id="115" name="Google Shape;115;g2dc884ba690_0_27"/>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rgbClr val="888888"/>
                </a:solidFill>
                <a:latin typeface="Calibri"/>
                <a:ea typeface="Calibri"/>
                <a:cs typeface="Calibri"/>
                <a:sym typeface="Calibri"/>
              </a:rPr>
              <a:t>5</a:t>
            </a:r>
            <a:r>
              <a:rPr b="0" i="0" lang="en-GB" sz="1700" u="none" cap="none" strike="noStrike">
                <a:solidFill>
                  <a:srgbClr val="888888"/>
                </a:solidFill>
                <a:latin typeface="Calibri"/>
                <a:ea typeface="Calibri"/>
                <a:cs typeface="Calibri"/>
                <a:sym typeface="Calibri"/>
              </a:rPr>
              <a:t>/</a:t>
            </a:r>
            <a:r>
              <a:rPr lang="en-GB" sz="1700">
                <a:solidFill>
                  <a:srgbClr val="888888"/>
                </a:solidFill>
                <a:latin typeface="Calibri"/>
                <a:ea typeface="Calibri"/>
                <a:cs typeface="Calibri"/>
                <a:sym typeface="Calibri"/>
              </a:rPr>
              <a:t>21</a:t>
            </a:r>
            <a:endParaRPr b="0" i="0" sz="1700" u="none" cap="none" strike="noStrik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Finálna implemetácia rámcu Pipes and Filters</a:t>
            </a:r>
            <a:endParaRPr/>
          </a:p>
        </p:txBody>
      </p:sp>
      <p:sp>
        <p:nvSpPr>
          <p:cNvPr id="121" name="Google Shape;12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1000"/>
              </a:spcBef>
              <a:spcAft>
                <a:spcPts val="0"/>
              </a:spcAft>
              <a:buSzPts val="1800"/>
              <a:buChar char="•"/>
            </a:pPr>
            <a:r>
              <a:rPr lang="en-GB"/>
              <a:t>4 verzie vývoja :</a:t>
            </a:r>
            <a:endParaRPr/>
          </a:p>
          <a:p>
            <a:pPr indent="-228600" lvl="1" marL="685800" rtl="0" algn="l">
              <a:lnSpc>
                <a:spcPct val="90000"/>
              </a:lnSpc>
              <a:spcBef>
                <a:spcPts val="500"/>
              </a:spcBef>
              <a:spcAft>
                <a:spcPts val="0"/>
              </a:spcAft>
              <a:buSzPts val="1800"/>
              <a:buChar char="•"/>
            </a:pPr>
            <a:r>
              <a:rPr lang="en-GB"/>
              <a:t>Enterprise Architect</a:t>
            </a:r>
            <a:endParaRPr/>
          </a:p>
          <a:p>
            <a:pPr indent="-228600" lvl="1" marL="685800" rtl="0" algn="l">
              <a:lnSpc>
                <a:spcPct val="90000"/>
              </a:lnSpc>
              <a:spcBef>
                <a:spcPts val="500"/>
              </a:spcBef>
              <a:spcAft>
                <a:spcPts val="0"/>
              </a:spcAft>
              <a:buSzPts val="1800"/>
              <a:buChar char="•"/>
            </a:pPr>
            <a:r>
              <a:rPr lang="en-GB"/>
              <a:t>Dávkové spracovanie textu</a:t>
            </a:r>
            <a:endParaRPr/>
          </a:p>
          <a:p>
            <a:pPr indent="-228600" lvl="1" marL="685800" rtl="0" algn="l">
              <a:lnSpc>
                <a:spcPct val="90000"/>
              </a:lnSpc>
              <a:spcBef>
                <a:spcPts val="500"/>
              </a:spcBef>
              <a:spcAft>
                <a:spcPts val="0"/>
              </a:spcAft>
              <a:buSzPts val="1800"/>
              <a:buChar char="•"/>
            </a:pPr>
            <a:r>
              <a:rPr lang="en-GB"/>
              <a:t>Zamýšlanie sa nad konceptom</a:t>
            </a:r>
            <a:endParaRPr/>
          </a:p>
          <a:p>
            <a:pPr indent="-228600" lvl="1" marL="685800" rtl="0" algn="l">
              <a:lnSpc>
                <a:spcPct val="90000"/>
              </a:lnSpc>
              <a:spcBef>
                <a:spcPts val="500"/>
              </a:spcBef>
              <a:spcAft>
                <a:spcPts val="0"/>
              </a:spcAft>
              <a:buSzPts val="1800"/>
              <a:buChar char="•"/>
            </a:pPr>
            <a:r>
              <a:rPr lang="en-GB"/>
              <a:t>Fibonacciho postupnosť</a:t>
            </a:r>
            <a:endParaRPr/>
          </a:p>
        </p:txBody>
      </p:sp>
      <p:pic>
        <p:nvPicPr>
          <p:cNvPr id="122" name="Google Shape;122;p10"/>
          <p:cNvPicPr preferRelativeResize="0"/>
          <p:nvPr/>
        </p:nvPicPr>
        <p:blipFill rotWithShape="1">
          <a:blip r:embed="rId3">
            <a:alphaModFix/>
          </a:blip>
          <a:srcRect b="0" l="0" r="0" t="0"/>
          <a:stretch/>
        </p:blipFill>
        <p:spPr>
          <a:xfrm>
            <a:off x="8029563" y="1690700"/>
            <a:ext cx="3324225" cy="4114800"/>
          </a:xfrm>
          <a:prstGeom prst="rect">
            <a:avLst/>
          </a:prstGeom>
          <a:noFill/>
          <a:ln>
            <a:noFill/>
          </a:ln>
        </p:spPr>
      </p:pic>
      <p:sp>
        <p:nvSpPr>
          <p:cNvPr id="123" name="Google Shape;123;p10"/>
          <p:cNvSpPr txBox="1"/>
          <p:nvPr/>
        </p:nvSpPr>
        <p:spPr>
          <a:xfrm>
            <a:off x="11353800" y="0"/>
            <a:ext cx="8379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6</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pic>
        <p:nvPicPr>
          <p:cNvPr id="124" name="Google Shape;124;p10"/>
          <p:cNvPicPr preferRelativeResize="0"/>
          <p:nvPr/>
        </p:nvPicPr>
        <p:blipFill>
          <a:blip r:embed="rId4">
            <a:alphaModFix/>
          </a:blip>
          <a:stretch>
            <a:fillRect/>
          </a:stretch>
        </p:blipFill>
        <p:spPr>
          <a:xfrm>
            <a:off x="225000" y="3678475"/>
            <a:ext cx="7308026" cy="3042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Verzia 3 - Zamýšlanie sa nad konceptom</a:t>
            </a:r>
            <a:endParaRPr/>
          </a:p>
        </p:txBody>
      </p:sp>
      <p:sp>
        <p:nvSpPr>
          <p:cNvPr id="130" name="Google Shape;130;p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en-GB"/>
              <a:t>Dodržanie formalizmu</a:t>
            </a:r>
            <a:endParaRPr/>
          </a:p>
        </p:txBody>
      </p:sp>
      <p:sp>
        <p:nvSpPr>
          <p:cNvPr id="131" name="Google Shape;131;p11"/>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7</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pic>
        <p:nvPicPr>
          <p:cNvPr id="132" name="Google Shape;132;p11"/>
          <p:cNvPicPr preferRelativeResize="0"/>
          <p:nvPr/>
        </p:nvPicPr>
        <p:blipFill>
          <a:blip r:embed="rId3">
            <a:alphaModFix/>
          </a:blip>
          <a:stretch>
            <a:fillRect/>
          </a:stretch>
        </p:blipFill>
        <p:spPr>
          <a:xfrm>
            <a:off x="0" y="1690700"/>
            <a:ext cx="12191999" cy="5167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Verzia 4 - Fibonacciho postupnosť</a:t>
            </a:r>
            <a:endParaRPr/>
          </a:p>
        </p:txBody>
      </p:sp>
      <p:sp>
        <p:nvSpPr>
          <p:cNvPr id="138" name="Google Shape;138;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139" name="Google Shape;139;p12"/>
          <p:cNvSpPr txBox="1"/>
          <p:nvPr/>
        </p:nvSpPr>
        <p:spPr>
          <a:xfrm>
            <a:off x="11353800" y="0"/>
            <a:ext cx="838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lang="en-GB" sz="1700">
                <a:solidFill>
                  <a:schemeClr val="dk1"/>
                </a:solidFill>
                <a:latin typeface="Calibri"/>
                <a:ea typeface="Calibri"/>
                <a:cs typeface="Calibri"/>
                <a:sym typeface="Calibri"/>
              </a:rPr>
              <a:t>8</a:t>
            </a:r>
            <a:r>
              <a:rPr b="0" i="0" lang="en-GB" sz="1700" u="none" cap="none" strike="noStrike">
                <a:solidFill>
                  <a:schemeClr val="dk1"/>
                </a:solidFill>
                <a:latin typeface="Calibri"/>
                <a:ea typeface="Calibri"/>
                <a:cs typeface="Calibri"/>
                <a:sym typeface="Calibri"/>
              </a:rPr>
              <a:t>/</a:t>
            </a:r>
            <a:r>
              <a:rPr lang="en-GB" sz="1700">
                <a:solidFill>
                  <a:schemeClr val="dk1"/>
                </a:solidFill>
                <a:latin typeface="Calibri"/>
                <a:ea typeface="Calibri"/>
                <a:cs typeface="Calibri"/>
                <a:sym typeface="Calibri"/>
              </a:rPr>
              <a:t>21</a:t>
            </a:r>
            <a:endParaRPr b="0" i="0" sz="1700" u="none" cap="none" strike="noStrike">
              <a:solidFill>
                <a:schemeClr val="dk1"/>
              </a:solidFill>
              <a:latin typeface="Calibri"/>
              <a:ea typeface="Calibri"/>
              <a:cs typeface="Calibri"/>
              <a:sym typeface="Calibri"/>
            </a:endParaRPr>
          </a:p>
        </p:txBody>
      </p:sp>
      <p:pic>
        <p:nvPicPr>
          <p:cNvPr id="140" name="Google Shape;140;p12"/>
          <p:cNvPicPr preferRelativeResize="0"/>
          <p:nvPr/>
        </p:nvPicPr>
        <p:blipFill>
          <a:blip r:embed="rId3">
            <a:alphaModFix/>
          </a:blip>
          <a:stretch>
            <a:fillRect/>
          </a:stretch>
        </p:blipFill>
        <p:spPr>
          <a:xfrm>
            <a:off x="0" y="1592850"/>
            <a:ext cx="12191998" cy="52651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2024-05-12T06:25:51Z</dcterms:created>
  <dc:creator>Richnák Ondrej</dc:creator>
</cp:coreProperties>
</file>