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1" r:id="rId4"/>
    <p:sldId id="257" r:id="rId5"/>
    <p:sldId id="266" r:id="rId6"/>
    <p:sldId id="270" r:id="rId7"/>
    <p:sldId id="265" r:id="rId8"/>
    <p:sldId id="267" r:id="rId9"/>
    <p:sldId id="269" r:id="rId10"/>
    <p:sldId id="272" r:id="rId11"/>
    <p:sldId id="274" r:id="rId12"/>
    <p:sldId id="273" r:id="rId13"/>
    <p:sldId id="268" r:id="rId14"/>
    <p:sldId id="271" r:id="rId15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94660"/>
  </p:normalViewPr>
  <p:slideViewPr>
    <p:cSldViewPr snapToGrid="0">
      <p:cViewPr>
        <p:scale>
          <a:sx n="75" d="100"/>
          <a:sy n="75" d="100"/>
        </p:scale>
        <p:origin x="1128" y="2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5AF71C-37E6-4531-9A6A-0F540B143F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59D0302-35BF-4ED2-BFA2-B7188F4165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24AA583-4AA2-40DC-BCB6-094BBD117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4995-6E88-42F6-91A8-049AC17B5B75}" type="datetimeFigureOut">
              <a:rPr lang="sk-SK" smtClean="0"/>
              <a:t>30. 11. 2021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D1C5E97-9E42-4991-9A49-91DA1619B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84B7F3E-F595-4A05-B086-959551C6C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2941-2142-483D-9DC7-0754C36738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88958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1420C4-1511-425D-B9C2-21F251963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CC48CD73-F1C4-4415-9515-B11D7891A5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67C9A3C-3F9C-425B-A343-3451335A9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4995-6E88-42F6-91A8-049AC17B5B75}" type="datetimeFigureOut">
              <a:rPr lang="sk-SK" smtClean="0"/>
              <a:t>30. 11. 2021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22096BF-3797-4D2B-BDF7-CD2EB3795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5B8CDD6-030E-430E-AA40-4DFC05D38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2941-2142-483D-9DC7-0754C36738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22745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A7B8B5D4-918B-4DB4-8C6C-B21190E612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7AA45671-FF9A-4DCB-A13A-5C7FD13D7E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5E8DD98-F82E-410D-9587-052E6F509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4995-6E88-42F6-91A8-049AC17B5B75}" type="datetimeFigureOut">
              <a:rPr lang="sk-SK" smtClean="0"/>
              <a:t>30. 11. 2021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FE68980-853F-4174-A52D-E1B2CEAEB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A9B0B14-86BC-48F6-9700-84F49FDE0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2941-2142-483D-9DC7-0754C36738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69359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14E149-4EDD-450B-8D8C-33005A0A9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3FC03D5-CF69-4BE0-8D05-72B6D0352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F87AC05-DD51-47DC-BF37-4C06810E8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4995-6E88-42F6-91A8-049AC17B5B75}" type="datetimeFigureOut">
              <a:rPr lang="sk-SK" smtClean="0"/>
              <a:t>30. 11. 2021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A0C9E4E-5888-40E0-8BA5-3BE6BA60A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247792E-959E-45A5-86CD-F8913D2B7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2941-2142-483D-9DC7-0754C36738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00224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C110DB-96AD-429C-95BE-010BEE4BC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4F8F18F-D77E-44C2-804B-FE6C03286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FF12765-94F4-4198-AAAA-6082AFB9E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4995-6E88-42F6-91A8-049AC17B5B75}" type="datetimeFigureOut">
              <a:rPr lang="sk-SK" smtClean="0"/>
              <a:t>30. 11. 2021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EF425B4-251B-4EA0-82D4-9251AE692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FAEE8F1-6ABD-4637-BE32-7DB7C3AF8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2941-2142-483D-9DC7-0754C36738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8822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2F8AFE-91E8-43A4-9E34-B06BB8D4D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AA24181-217C-41A5-B3E7-3000941BBF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56686C92-5832-4955-8F9A-A0FBD2EF18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5D0CC763-02A2-417F-A164-251396B42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4995-6E88-42F6-91A8-049AC17B5B75}" type="datetimeFigureOut">
              <a:rPr lang="sk-SK" smtClean="0"/>
              <a:t>30. 11. 2021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B54A6D95-86C4-422B-A67C-85601C2EE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C9A1A1F3-FDCB-4E00-B087-8448704A6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2941-2142-483D-9DC7-0754C36738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28723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759D8F-FDBD-4893-A8B3-680BA947E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984BCAD-A4B6-4453-8CFA-8D002075C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9AE2B5EF-2137-49FF-A73D-F8B3369038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DEBEAE7-A094-41CA-8CF8-ADC42D2567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98E6FB33-35FF-48F5-8C84-641A62670F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50D7F7BD-BDC6-4DE7-AB8D-0B6EECDB8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4995-6E88-42F6-91A8-049AC17B5B75}" type="datetimeFigureOut">
              <a:rPr lang="sk-SK" smtClean="0"/>
              <a:t>30. 11. 2021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27650C8A-9A32-45CA-8901-474A59B3B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2321F1FC-B3F7-4C34-8D5A-376310B15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2941-2142-483D-9DC7-0754C36738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65911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02A112-285C-4385-8FE0-68FEB3B4E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C7623DAF-14F1-4AB3-B0E1-269D4586A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4995-6E88-42F6-91A8-049AC17B5B75}" type="datetimeFigureOut">
              <a:rPr lang="sk-SK" smtClean="0"/>
              <a:t>30. 11. 2021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7E1E87E3-9B5C-42C6-B658-F19D2AF7A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EAB4C310-DC27-4F26-93F7-D7D11C255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2941-2142-483D-9DC7-0754C36738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40694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7346E301-502A-40A9-914E-8C033EA70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4995-6E88-42F6-91A8-049AC17B5B75}" type="datetimeFigureOut">
              <a:rPr lang="sk-SK" smtClean="0"/>
              <a:t>30. 11. 2021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64F8C736-BEAC-485A-B77B-31D6D4CE2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C4D790D2-18E7-4919-B1FF-A2D8BBBC3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2941-2142-483D-9DC7-0754C36738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30857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3994E6-D862-450A-AB96-47F968187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63388AA-3DD1-408E-8A02-4CA19A539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6B63031-0D67-4939-9F86-494003C9AF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507609E8-7016-4B96-B975-150BFB717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4995-6E88-42F6-91A8-049AC17B5B75}" type="datetimeFigureOut">
              <a:rPr lang="sk-SK" smtClean="0"/>
              <a:t>30. 11. 2021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7F3E68CA-08D0-437C-9DF6-187E23583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EA5F9371-8FAA-4B72-B496-57BF4E594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2941-2142-483D-9DC7-0754C36738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42169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F7CAB4-EA4D-453A-B09E-F124335C0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8EA8830A-9EF1-4CA8-BD9E-E0063B7FF0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CACFD5E-3950-4AC1-8376-E0F7ED64B9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0ED0A593-0AF8-4947-8E4D-E8444E0E1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4995-6E88-42F6-91A8-049AC17B5B75}" type="datetimeFigureOut">
              <a:rPr lang="sk-SK" smtClean="0"/>
              <a:t>30. 11. 2021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67C3752-ABC0-43A5-80C0-AFAC2A696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263F7CE7-5D9E-4F82-94FC-798D88F2C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2941-2142-483D-9DC7-0754C36738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12553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B860ACA8-CF03-4974-8AFB-E02D942D4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34D6ADF-1D26-464F-9306-C65B2CAC6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25DEF08-F6EE-406E-A57E-558717EE5A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54995-6E88-42F6-91A8-049AC17B5B75}" type="datetimeFigureOut">
              <a:rPr lang="sk-SK" smtClean="0"/>
              <a:t>30. 11. 2021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AD35728-3540-4823-964F-1F3D9460BC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3FA3970-EDF9-441F-9683-B96B939553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32941-2142-483D-9DC7-0754C36738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68683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5AE9FC70-8A26-4CF2-8E04-EBDADB8B8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09CB703-C563-4F1F-BF28-83C06E978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6CB8AAA-FCAB-4525-AB0D-C160765ED8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6993" y="585992"/>
            <a:ext cx="5833787" cy="2274155"/>
          </a:xfrm>
        </p:spPr>
        <p:txBody>
          <a:bodyPr anchor="b">
            <a:normAutofit/>
          </a:bodyPr>
          <a:lstStyle/>
          <a:p>
            <a:pPr algn="r"/>
            <a:r>
              <a:rPr lang="sk-SK" sz="4300" b="0" i="0">
                <a:solidFill>
                  <a:srgbClr val="FFFFFF"/>
                </a:solidFill>
                <a:effectLst/>
                <a:latin typeface="Poppins" panose="020B0502040204020203" pitchFamily="2" charset="-18"/>
              </a:rPr>
              <a:t>Analýza hashtagov v sociálnej sieti</a:t>
            </a:r>
            <a:br>
              <a:rPr lang="sk-SK" sz="4300" b="0" i="0">
                <a:solidFill>
                  <a:srgbClr val="FFFFFF"/>
                </a:solidFill>
                <a:effectLst/>
                <a:latin typeface="Poppins" panose="020B0502040204020203" pitchFamily="2" charset="-18"/>
              </a:rPr>
            </a:br>
            <a:endParaRPr lang="sk-SK" sz="4300">
              <a:solidFill>
                <a:srgbClr val="FFFFFF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54C1837-16E2-4B1A-B8E8-348DC94687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06993" y="3123651"/>
            <a:ext cx="5833787" cy="1811206"/>
          </a:xfrm>
        </p:spPr>
        <p:txBody>
          <a:bodyPr>
            <a:normAutofit/>
          </a:bodyPr>
          <a:lstStyle/>
          <a:p>
            <a:pPr algn="r"/>
            <a:r>
              <a:rPr lang="sk-SK" sz="2000" dirty="0">
                <a:solidFill>
                  <a:srgbClr val="FFFFFF"/>
                </a:solidFill>
              </a:rPr>
              <a:t>Bakalárska práca</a:t>
            </a:r>
          </a:p>
          <a:p>
            <a:pPr algn="r"/>
            <a:r>
              <a:rPr lang="sk-SK" sz="2000" dirty="0">
                <a:solidFill>
                  <a:srgbClr val="FFFFFF"/>
                </a:solidFill>
              </a:rPr>
              <a:t>Nikola Rusnáková</a:t>
            </a:r>
          </a:p>
          <a:p>
            <a:pPr algn="r"/>
            <a:r>
              <a:rPr lang="sk-SK" sz="2000" dirty="0">
                <a:solidFill>
                  <a:srgbClr val="FFFFFF"/>
                </a:solidFill>
              </a:rPr>
              <a:t>AIN</a:t>
            </a:r>
          </a:p>
        </p:txBody>
      </p:sp>
      <p:sp>
        <p:nvSpPr>
          <p:cNvPr id="32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041" y="2597379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7821" y="282667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9869" y="610939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C7B4C7CB-3C57-4BB4-9197-29D287A2652A}"/>
              </a:ext>
            </a:extLst>
          </p:cNvPr>
          <p:cNvSpPr/>
          <p:nvPr/>
        </p:nvSpPr>
        <p:spPr>
          <a:xfrm>
            <a:off x="1533781" y="4042097"/>
            <a:ext cx="2260012" cy="2267959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2" name="Obrázok 11">
            <a:extLst>
              <a:ext uri="{FF2B5EF4-FFF2-40B4-BE49-F238E27FC236}">
                <a16:creationId xmlns:a16="http://schemas.microsoft.com/office/drawing/2014/main" id="{4465EC71-9A52-4564-9501-323BBC411C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337" y="4301055"/>
            <a:ext cx="1750041" cy="1750041"/>
          </a:xfrm>
          <a:prstGeom prst="rect">
            <a:avLst/>
          </a:prstGeom>
        </p:spPr>
      </p:pic>
      <p:pic>
        <p:nvPicPr>
          <p:cNvPr id="7" name="zdroje BP">
            <a:hlinkClick r:id="" action="ppaction://media"/>
            <a:extLst>
              <a:ext uri="{FF2B5EF4-FFF2-40B4-BE49-F238E27FC236}">
                <a16:creationId xmlns:a16="http://schemas.microsoft.com/office/drawing/2014/main" id="{A6E79183-0C9E-4C43-879A-EF9895FF87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0764" y="6421120"/>
            <a:ext cx="354148" cy="35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99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74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40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0" name="Straight Connector 42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73056"/>
            <a:ext cx="0" cy="6476066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5948" y="74031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4728" y="969611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0408" y="1484755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CD7518B-B031-4935-98D0-7A86DE6D9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3854" y="2545504"/>
            <a:ext cx="6154524" cy="1276350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it-IT" sz="1800" dirty="0">
                <a:latin typeface="+mj-lt"/>
              </a:rPr>
              <a:t>Simona Ibba, Matteo Orrù, Filippo Eros Pani and Simone Porru </a:t>
            </a:r>
            <a:r>
              <a:rPr lang="sk-SK" sz="1800" dirty="0">
                <a:solidFill>
                  <a:srgbClr val="000000"/>
                </a:solidFill>
                <a:latin typeface="+mj-lt"/>
              </a:rPr>
              <a:t>. </a:t>
            </a:r>
            <a:r>
              <a:rPr lang="en-US" sz="1800" dirty="0">
                <a:latin typeface="+mn-lt"/>
              </a:rPr>
              <a:t>Hashtag of Instagram: From Folksonomy to Complex Network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uda"/>
              </a:rPr>
              <a:t>. </a:t>
            </a:r>
            <a:r>
              <a:rPr lang="sk-SK" sz="1800" dirty="0" err="1">
                <a:solidFill>
                  <a:srgbClr val="000000"/>
                </a:solidFill>
                <a:latin typeface="+mj-lt"/>
              </a:rPr>
              <a:t>January</a:t>
            </a:r>
            <a:r>
              <a:rPr lang="sk-SK" sz="1800" dirty="0">
                <a:solidFill>
                  <a:srgbClr val="000000"/>
                </a:solidFill>
                <a:latin typeface="+mj-lt"/>
              </a:rPr>
              <a:t> 2015</a:t>
            </a:r>
            <a:endParaRPr lang="sk-SK" sz="1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EF7685D6-591C-4F63-8772-3F7C21AF2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5866" y="721342"/>
            <a:ext cx="5769967" cy="1663270"/>
          </a:xfrm>
        </p:spPr>
        <p:txBody>
          <a:bodyPr anchor="ctr">
            <a:normAutofit/>
          </a:bodyPr>
          <a:lstStyle/>
          <a:p>
            <a:r>
              <a:rPr lang="en-US" sz="2800" dirty="0">
                <a:latin typeface="+mn-lt"/>
              </a:rPr>
              <a:t>Hashtag of Instagram: From Folksonomy to Complex Network </a:t>
            </a:r>
            <a:endParaRPr lang="sk-SK" sz="2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654E56E2-8087-4A3F-917D-3197501244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750" t="16442" r="24750" b="5036"/>
          <a:stretch/>
        </p:blipFill>
        <p:spPr>
          <a:xfrm>
            <a:off x="934502" y="969611"/>
            <a:ext cx="3840480" cy="5384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80876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40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0" name="Straight Connector 42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73056"/>
            <a:ext cx="0" cy="6476066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5948" y="74031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4728" y="969611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0408" y="1484755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CD7518B-B031-4935-98D0-7A86DE6D9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3854" y="2545504"/>
            <a:ext cx="6154524" cy="1276350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sk-SK" sz="1800" dirty="0" err="1">
                <a:latin typeface="+mj-lt"/>
              </a:rPr>
              <a:t>Philipp</a:t>
            </a:r>
            <a:r>
              <a:rPr lang="sk-SK" sz="1800" dirty="0">
                <a:latin typeface="+mj-lt"/>
              </a:rPr>
              <a:t> </a:t>
            </a:r>
            <a:r>
              <a:rPr lang="sk-SK" sz="1800" dirty="0" err="1">
                <a:latin typeface="+mj-lt"/>
              </a:rPr>
              <a:t>A.Rauschnabel</a:t>
            </a:r>
            <a:r>
              <a:rPr lang="sk-SK" sz="1800" dirty="0">
                <a:latin typeface="+mj-lt"/>
              </a:rPr>
              <a:t>, </a:t>
            </a:r>
            <a:r>
              <a:rPr lang="sk-SK" sz="1800" dirty="0" err="1">
                <a:latin typeface="+mj-lt"/>
              </a:rPr>
              <a:t>Pavica</a:t>
            </a:r>
            <a:r>
              <a:rPr lang="sk-SK" sz="1800" dirty="0">
                <a:latin typeface="+mj-lt"/>
              </a:rPr>
              <a:t> </a:t>
            </a:r>
            <a:r>
              <a:rPr lang="sk-SK" sz="1800" dirty="0" err="1">
                <a:latin typeface="+mj-lt"/>
              </a:rPr>
              <a:t>Sheldon</a:t>
            </a:r>
            <a:r>
              <a:rPr lang="sk-SK" sz="1800" dirty="0">
                <a:latin typeface="+mj-lt"/>
              </a:rPr>
              <a:t> and Erna </a:t>
            </a:r>
            <a:r>
              <a:rPr lang="sk-SK" sz="1800" dirty="0" err="1">
                <a:latin typeface="+mj-lt"/>
              </a:rPr>
              <a:t>Herzfeldt</a:t>
            </a:r>
            <a:r>
              <a:rPr lang="sk-SK" sz="1800" dirty="0">
                <a:solidFill>
                  <a:srgbClr val="000000"/>
                </a:solidFill>
                <a:latin typeface="+mj-lt"/>
              </a:rPr>
              <a:t>. </a:t>
            </a:r>
            <a:r>
              <a:rPr lang="sk-SK" sz="1800" dirty="0">
                <a:latin typeface="+mn-lt"/>
              </a:rPr>
              <a:t>What </a:t>
            </a:r>
            <a:r>
              <a:rPr lang="sk-SK" sz="1800" dirty="0" err="1">
                <a:latin typeface="+mn-lt"/>
              </a:rPr>
              <a:t>motivates</a:t>
            </a:r>
            <a:r>
              <a:rPr lang="sk-SK" sz="1800" dirty="0">
                <a:latin typeface="+mn-lt"/>
              </a:rPr>
              <a:t> </a:t>
            </a:r>
            <a:r>
              <a:rPr lang="sk-SK" sz="1800" dirty="0" err="1">
                <a:latin typeface="+mn-lt"/>
              </a:rPr>
              <a:t>users</a:t>
            </a:r>
            <a:r>
              <a:rPr lang="sk-SK" sz="1800" dirty="0">
                <a:latin typeface="+mn-lt"/>
              </a:rPr>
              <a:t> to </a:t>
            </a:r>
            <a:r>
              <a:rPr lang="sk-SK" sz="1800" dirty="0" err="1">
                <a:latin typeface="+mn-lt"/>
              </a:rPr>
              <a:t>hashtag</a:t>
            </a:r>
            <a:r>
              <a:rPr lang="sk-SK" sz="1800" dirty="0">
                <a:latin typeface="+mn-lt"/>
              </a:rPr>
              <a:t> on </a:t>
            </a:r>
            <a:r>
              <a:rPr lang="sk-SK" sz="1800" dirty="0" err="1">
                <a:latin typeface="+mn-lt"/>
              </a:rPr>
              <a:t>social</a:t>
            </a:r>
            <a:r>
              <a:rPr lang="sk-SK" sz="1800" dirty="0">
                <a:latin typeface="+mn-lt"/>
              </a:rPr>
              <a:t> </a:t>
            </a:r>
            <a:r>
              <a:rPr lang="sk-SK" sz="1800" dirty="0" err="1">
                <a:latin typeface="+mn-lt"/>
              </a:rPr>
              <a:t>media</a:t>
            </a:r>
            <a:r>
              <a:rPr lang="sk-SK" sz="1800" dirty="0">
                <a:latin typeface="+mn-lt"/>
              </a:rPr>
              <a:t>? </a:t>
            </a:r>
            <a:r>
              <a:rPr lang="sk-SK" sz="1800" dirty="0" err="1">
                <a:solidFill>
                  <a:srgbClr val="000000"/>
                </a:solidFill>
                <a:latin typeface="+mj-lt"/>
              </a:rPr>
              <a:t>January</a:t>
            </a:r>
            <a:r>
              <a:rPr lang="sk-SK" sz="1800" dirty="0">
                <a:solidFill>
                  <a:srgbClr val="000000"/>
                </a:solidFill>
                <a:latin typeface="+mj-lt"/>
              </a:rPr>
              <a:t> 2019</a:t>
            </a:r>
            <a:endParaRPr lang="sk-SK" sz="1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EF7685D6-591C-4F63-8772-3F7C21AF2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5866" y="721342"/>
            <a:ext cx="5769967" cy="1663270"/>
          </a:xfrm>
        </p:spPr>
        <p:txBody>
          <a:bodyPr anchor="ctr">
            <a:normAutofit/>
          </a:bodyPr>
          <a:lstStyle/>
          <a:p>
            <a:r>
              <a:rPr lang="sk-SK" sz="2800" dirty="0">
                <a:latin typeface="+mn-lt"/>
              </a:rPr>
              <a:t>What </a:t>
            </a:r>
            <a:r>
              <a:rPr lang="sk-SK" sz="2800" dirty="0" err="1">
                <a:latin typeface="+mn-lt"/>
              </a:rPr>
              <a:t>motivates</a:t>
            </a:r>
            <a:r>
              <a:rPr lang="sk-SK" sz="2800" dirty="0">
                <a:latin typeface="+mn-lt"/>
              </a:rPr>
              <a:t> </a:t>
            </a:r>
            <a:r>
              <a:rPr lang="sk-SK" sz="2800" dirty="0" err="1">
                <a:latin typeface="+mn-lt"/>
              </a:rPr>
              <a:t>users</a:t>
            </a:r>
            <a:r>
              <a:rPr lang="sk-SK" sz="2800" dirty="0">
                <a:latin typeface="+mn-lt"/>
              </a:rPr>
              <a:t> to </a:t>
            </a:r>
            <a:r>
              <a:rPr lang="sk-SK" sz="2800" dirty="0" err="1">
                <a:latin typeface="+mn-lt"/>
              </a:rPr>
              <a:t>hashtag</a:t>
            </a:r>
            <a:r>
              <a:rPr lang="sk-SK" sz="2800" dirty="0">
                <a:latin typeface="+mn-lt"/>
              </a:rPr>
              <a:t> on </a:t>
            </a:r>
            <a:r>
              <a:rPr lang="sk-SK" sz="2800" dirty="0" err="1">
                <a:latin typeface="+mn-lt"/>
              </a:rPr>
              <a:t>social</a:t>
            </a:r>
            <a:r>
              <a:rPr lang="sk-SK" sz="2800" dirty="0">
                <a:latin typeface="+mn-lt"/>
              </a:rPr>
              <a:t> </a:t>
            </a:r>
            <a:r>
              <a:rPr lang="sk-SK" sz="2800" dirty="0" err="1">
                <a:latin typeface="+mn-lt"/>
              </a:rPr>
              <a:t>media</a:t>
            </a:r>
            <a:r>
              <a:rPr lang="sk-SK" sz="2800" dirty="0">
                <a:latin typeface="+mn-lt"/>
              </a:rPr>
              <a:t>?</a:t>
            </a:r>
            <a:endParaRPr lang="sk-SK" sz="2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44A44FC9-B2B4-4751-AF76-84DA0098A5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43" t="16441" r="24000" b="6220"/>
          <a:stretch/>
        </p:blipFill>
        <p:spPr>
          <a:xfrm>
            <a:off x="1070215" y="940572"/>
            <a:ext cx="4005895" cy="53037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93475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40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0" name="Straight Connector 42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73056"/>
            <a:ext cx="0" cy="6476066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5948" y="74031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4728" y="969611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0408" y="1484755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CD7518B-B031-4935-98D0-7A86DE6D9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3854" y="2545504"/>
            <a:ext cx="6154524" cy="1276350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sk-SK" sz="1800" dirty="0" err="1">
                <a:latin typeface="+mj-lt"/>
              </a:rPr>
              <a:t>J.Holmes</a:t>
            </a:r>
            <a:r>
              <a:rPr lang="sk-SK" sz="1800" dirty="0">
                <a:solidFill>
                  <a:srgbClr val="000000"/>
                </a:solidFill>
                <a:latin typeface="+mj-lt"/>
              </a:rPr>
              <a:t>.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+mn-lt"/>
              </a:rPr>
              <a:t>Everything You Need To Know About Instagram For Business and Personal - Ultimate Instagram Marketing Book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uda"/>
              </a:rPr>
              <a:t>.</a:t>
            </a:r>
            <a:r>
              <a:rPr lang="sk-SK" sz="1800" dirty="0">
                <a:solidFill>
                  <a:srgbClr val="000000"/>
                </a:solidFill>
                <a:latin typeface="+mj-lt"/>
              </a:rPr>
              <a:t>2015</a:t>
            </a:r>
            <a:endParaRPr lang="sk-SK" sz="1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EF7685D6-591C-4F63-8772-3F7C21AF2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5866" y="721342"/>
            <a:ext cx="5769967" cy="1663270"/>
          </a:xfrm>
        </p:spPr>
        <p:txBody>
          <a:bodyPr anchor="ctr">
            <a:normAutofit/>
          </a:bodyPr>
          <a:lstStyle/>
          <a:p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Everything You Need To Know About Instagram For Business and Personal - Ultimate Instagram Marketing Book</a:t>
            </a:r>
            <a:endParaRPr lang="sk-SK" sz="2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10" name="Picture 2" descr="Instagram: Instagram Blackbook: Everything You Need To Know About Instagram  For Business and Personal - Ultimate Instagram Marketing Book (Social Media  ... Influencer, Instagram Rapid Growth) - Kindle edition by Holmes, J..">
            <a:extLst>
              <a:ext uri="{FF2B5EF4-FFF2-40B4-BE49-F238E27FC236}">
                <a16:creationId xmlns:a16="http://schemas.microsoft.com/office/drawing/2014/main" id="{C96BF880-E7A0-402D-8B7B-451ED1268567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889" y="914915"/>
            <a:ext cx="3393967" cy="54216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03521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40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0" name="Straight Connector 42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73056"/>
            <a:ext cx="0" cy="6476066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5948" y="74031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4728" y="969611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0408" y="1484755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CD7518B-B031-4935-98D0-7A86DE6D9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3854" y="2545504"/>
            <a:ext cx="6154524" cy="1276350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+mj-lt"/>
              </a:rPr>
              <a:t>B. Bengfort, R.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+mj-lt"/>
              </a:rPr>
              <a:t>Bilbro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+mj-lt"/>
              </a:rPr>
              <a:t>, and T. Ojeda.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uda"/>
              </a:rPr>
              <a:t> Applied Text Analysis with Python. </a:t>
            </a:r>
            <a:r>
              <a:rPr lang="sk-SK" sz="1800" b="0" i="0" dirty="0">
                <a:solidFill>
                  <a:srgbClr val="000000"/>
                </a:solidFill>
                <a:effectLst/>
                <a:latin typeface="+mj-lt"/>
              </a:rPr>
              <a:t>May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+mj-lt"/>
              </a:rPr>
              <a:t>2018</a:t>
            </a:r>
            <a:endParaRPr lang="sk-SK" sz="1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EF7685D6-591C-4F63-8772-3F7C21AF2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5866" y="721342"/>
            <a:ext cx="5769967" cy="1663270"/>
          </a:xfrm>
        </p:spPr>
        <p:txBody>
          <a:bodyPr anchor="ctr">
            <a:normAutofit/>
          </a:bodyPr>
          <a:lstStyle/>
          <a:p>
            <a:r>
              <a:rPr lang="en-US" sz="2800" b="0" i="0" dirty="0">
                <a:solidFill>
                  <a:srgbClr val="000000"/>
                </a:solidFill>
                <a:effectLst/>
                <a:latin typeface="Ruda"/>
              </a:rPr>
              <a:t>Applied Text Analysis with Python</a:t>
            </a:r>
            <a:endParaRPr lang="sk-SK" sz="2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10" name="Picture 2" descr="Applied Text Analysis with Python: Enabling Language-Aware Data Products  with Machine Learning: Bengfort, Benjamin, Bilbro, Rebecca, Ojeda, Tony:  9781491963043: Amazon.com: Books">
            <a:extLst>
              <a:ext uri="{FF2B5EF4-FFF2-40B4-BE49-F238E27FC236}">
                <a16:creationId xmlns:a16="http://schemas.microsoft.com/office/drawing/2014/main" id="{D0FD2EEB-E066-4502-8C47-97A5B4E42FCF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66" y="879355"/>
            <a:ext cx="4027191" cy="5281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52258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40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0" name="Straight Connector 42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73056"/>
            <a:ext cx="0" cy="6476066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5948" y="74031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4728" y="969611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0408" y="1484755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CD7518B-B031-4935-98D0-7A86DE6D9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3854" y="2545504"/>
            <a:ext cx="6154524" cy="1276350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sk-SK" sz="1800" b="0" i="0" dirty="0" err="1">
                <a:solidFill>
                  <a:srgbClr val="000000"/>
                </a:solidFill>
                <a:effectLst/>
                <a:latin typeface="+mj-lt"/>
              </a:rPr>
              <a:t>Mohammed</a:t>
            </a:r>
            <a:r>
              <a:rPr lang="sk-SK" sz="1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sk-SK" sz="1800" b="0" i="0" dirty="0" err="1">
                <a:solidFill>
                  <a:srgbClr val="000000"/>
                </a:solidFill>
                <a:effectLst/>
                <a:latin typeface="+mj-lt"/>
              </a:rPr>
              <a:t>Zuhair</a:t>
            </a:r>
            <a:r>
              <a:rPr lang="sk-SK" sz="1800" b="0" i="0" dirty="0">
                <a:solidFill>
                  <a:srgbClr val="000000"/>
                </a:solidFill>
                <a:effectLst/>
                <a:latin typeface="+mj-lt"/>
              </a:rPr>
              <a:t> Al-</a:t>
            </a:r>
            <a:r>
              <a:rPr lang="sk-SK" sz="1800" b="0" i="0" dirty="0" err="1">
                <a:solidFill>
                  <a:srgbClr val="000000"/>
                </a:solidFill>
                <a:effectLst/>
                <a:latin typeface="+mj-lt"/>
              </a:rPr>
              <a:t>Taie</a:t>
            </a:r>
            <a:r>
              <a:rPr lang="sk-SK" sz="1800" b="0" i="0" dirty="0">
                <a:solidFill>
                  <a:srgbClr val="000000"/>
                </a:solidFill>
                <a:effectLst/>
                <a:latin typeface="+mj-lt"/>
              </a:rPr>
              <a:t> and </a:t>
            </a:r>
            <a:r>
              <a:rPr lang="sk-SK" sz="1800" b="0" i="0" dirty="0" err="1">
                <a:solidFill>
                  <a:srgbClr val="000000"/>
                </a:solidFill>
                <a:effectLst/>
                <a:latin typeface="+mj-lt"/>
              </a:rPr>
              <a:t>Se</a:t>
            </a:r>
            <a:r>
              <a:rPr lang="sk-SK" sz="1800" dirty="0" err="1">
                <a:solidFill>
                  <a:srgbClr val="000000"/>
                </a:solidFill>
                <a:latin typeface="+mj-lt"/>
              </a:rPr>
              <a:t>ifedine</a:t>
            </a:r>
            <a:r>
              <a:rPr lang="sk-SK" sz="1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sk-SK" sz="1800" dirty="0" err="1">
                <a:solidFill>
                  <a:srgbClr val="000000"/>
                </a:solidFill>
                <a:latin typeface="+mj-lt"/>
              </a:rPr>
              <a:t>Kadry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uda"/>
              </a:rPr>
              <a:t> </a:t>
            </a:r>
            <a:r>
              <a:rPr lang="sk-SK" sz="1800" b="0" i="0" dirty="0" err="1">
                <a:solidFill>
                  <a:srgbClr val="000000"/>
                </a:solidFill>
                <a:effectLst/>
                <a:latin typeface="Ruda"/>
              </a:rPr>
              <a:t>Python</a:t>
            </a:r>
            <a:r>
              <a:rPr lang="sk-SK" sz="1800" b="0" i="0" dirty="0">
                <a:solidFill>
                  <a:srgbClr val="000000"/>
                </a:solidFill>
                <a:effectLst/>
                <a:latin typeface="Ruda"/>
              </a:rPr>
              <a:t> for </a:t>
            </a:r>
            <a:r>
              <a:rPr lang="sk-SK" sz="1800" b="0" i="0" dirty="0" err="1">
                <a:solidFill>
                  <a:srgbClr val="000000"/>
                </a:solidFill>
                <a:effectLst/>
                <a:latin typeface="Ruda"/>
              </a:rPr>
              <a:t>Graph</a:t>
            </a:r>
            <a:r>
              <a:rPr lang="sk-SK" sz="1800" b="0" i="0" dirty="0">
                <a:solidFill>
                  <a:srgbClr val="000000"/>
                </a:solidFill>
                <a:effectLst/>
                <a:latin typeface="Ruda"/>
              </a:rPr>
              <a:t> and </a:t>
            </a:r>
            <a:r>
              <a:rPr lang="sk-SK" sz="1800" b="0" i="0" dirty="0" err="1">
                <a:solidFill>
                  <a:srgbClr val="000000"/>
                </a:solidFill>
                <a:effectLst/>
                <a:latin typeface="Ruda"/>
              </a:rPr>
              <a:t>Network</a:t>
            </a:r>
            <a:r>
              <a:rPr lang="sk-SK" sz="1800" b="0" i="0" dirty="0">
                <a:solidFill>
                  <a:srgbClr val="000000"/>
                </a:solidFill>
                <a:effectLst/>
                <a:latin typeface="Ruda"/>
              </a:rPr>
              <a:t> Analysis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uda"/>
              </a:rPr>
              <a:t>.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+mj-lt"/>
              </a:rPr>
              <a:t>201</a:t>
            </a:r>
            <a:r>
              <a:rPr lang="sk-SK" sz="1800" b="0" i="0" dirty="0">
                <a:solidFill>
                  <a:srgbClr val="000000"/>
                </a:solidFill>
                <a:effectLst/>
                <a:latin typeface="+mj-lt"/>
              </a:rPr>
              <a:t>7</a:t>
            </a:r>
            <a:endParaRPr lang="sk-SK" sz="1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EF7685D6-591C-4F63-8772-3F7C21AF2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5866" y="721342"/>
            <a:ext cx="5769967" cy="1663270"/>
          </a:xfrm>
        </p:spPr>
        <p:txBody>
          <a:bodyPr anchor="ctr">
            <a:normAutofit/>
          </a:bodyPr>
          <a:lstStyle/>
          <a:p>
            <a:r>
              <a:rPr lang="sk-SK" sz="2800" b="0" i="0" dirty="0" err="1">
                <a:solidFill>
                  <a:srgbClr val="000000"/>
                </a:solidFill>
                <a:effectLst/>
                <a:latin typeface="Ruda"/>
              </a:rPr>
              <a:t>Python</a:t>
            </a:r>
            <a:r>
              <a:rPr lang="sk-SK" sz="2800" b="0" i="0" dirty="0">
                <a:solidFill>
                  <a:srgbClr val="000000"/>
                </a:solidFill>
                <a:effectLst/>
                <a:latin typeface="Ruda"/>
              </a:rPr>
              <a:t> for </a:t>
            </a:r>
            <a:r>
              <a:rPr lang="sk-SK" sz="2800" b="0" i="0" dirty="0" err="1">
                <a:solidFill>
                  <a:srgbClr val="000000"/>
                </a:solidFill>
                <a:effectLst/>
                <a:latin typeface="Ruda"/>
              </a:rPr>
              <a:t>Graph</a:t>
            </a:r>
            <a:r>
              <a:rPr lang="sk-SK" sz="2800" b="0" i="0" dirty="0">
                <a:solidFill>
                  <a:srgbClr val="000000"/>
                </a:solidFill>
                <a:effectLst/>
                <a:latin typeface="Ruda"/>
              </a:rPr>
              <a:t> and </a:t>
            </a:r>
            <a:r>
              <a:rPr lang="sk-SK" sz="2800" b="0" i="0" dirty="0" err="1">
                <a:solidFill>
                  <a:srgbClr val="000000"/>
                </a:solidFill>
                <a:effectLst/>
                <a:latin typeface="Ruda"/>
              </a:rPr>
              <a:t>Network</a:t>
            </a:r>
            <a:r>
              <a:rPr lang="sk-SK" sz="2800" b="0" i="0" dirty="0">
                <a:solidFill>
                  <a:srgbClr val="000000"/>
                </a:solidFill>
                <a:effectLst/>
                <a:latin typeface="Ruda"/>
              </a:rPr>
              <a:t> Analysis</a:t>
            </a:r>
            <a:endParaRPr lang="sk-SK" sz="2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51A1A134-1FB8-448B-8290-7FE7060AB1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811" t="16442" r="28500" b="14138"/>
          <a:stretch/>
        </p:blipFill>
        <p:spPr>
          <a:xfrm>
            <a:off x="1053787" y="809835"/>
            <a:ext cx="3568805" cy="5644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97560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19A0C6B-1AB6-45EA-A6A1-84D14AEA4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775" y="1106007"/>
            <a:ext cx="10550025" cy="1182927"/>
          </a:xfrm>
        </p:spPr>
        <p:txBody>
          <a:bodyPr anchor="b">
            <a:normAutofit/>
          </a:bodyPr>
          <a:lstStyle/>
          <a:p>
            <a:r>
              <a:rPr lang="sk-SK" sz="5600" dirty="0">
                <a:solidFill>
                  <a:schemeClr val="bg2">
                    <a:lumMod val="25000"/>
                  </a:schemeClr>
                </a:solidFill>
              </a:rPr>
              <a:t>Cieľ bakalárskej práce</a:t>
            </a:r>
          </a:p>
        </p:txBody>
      </p:sp>
      <p:cxnSp>
        <p:nvCxnSpPr>
          <p:cNvPr id="19" name="Straight Connector 9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CD7518B-B031-4935-98D0-7A86DE6D9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75" y="3069861"/>
            <a:ext cx="10550025" cy="188526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sk-SK" i="0" dirty="0">
                <a:solidFill>
                  <a:srgbClr val="575353"/>
                </a:solidFill>
                <a:effectLst/>
                <a:latin typeface="+mj-lt"/>
              </a:rPr>
              <a:t>Cieľom práce je analýza sociálnej siete Instagram pomocou frekvencie výskytov hashtagov prípadne lokalít na identifikovanie skupín používateľov.</a:t>
            </a:r>
            <a:endParaRPr lang="sk-SK" dirty="0">
              <a:solidFill>
                <a:schemeClr val="tx1">
                  <a:alpha val="80000"/>
                </a:schemeClr>
              </a:solidFill>
              <a:latin typeface="+mj-lt"/>
            </a:endParaRPr>
          </a:p>
        </p:txBody>
      </p:sp>
      <p:grpSp>
        <p:nvGrpSpPr>
          <p:cNvPr id="20" name="Group 11">
            <a:extLst>
              <a:ext uri="{FF2B5EF4-FFF2-40B4-BE49-F238E27FC236}">
                <a16:creationId xmlns:a16="http://schemas.microsoft.com/office/drawing/2014/main" id="{78350D8D-73D6-4132-89B5-DD52F3962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88224" y="2325422"/>
            <a:ext cx="465458" cy="872153"/>
            <a:chOff x="11388224" y="2325422"/>
            <a:chExt cx="465458" cy="872153"/>
          </a:xfrm>
        </p:grpSpPr>
        <p:sp>
          <p:nvSpPr>
            <p:cNvPr id="13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3764" y="2325422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62544" y="2554717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88224" y="3069861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09010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F4155C20-3F0E-4576-8A0B-C345B6231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19A0C6B-1AB6-45EA-A6A1-84D14AEA4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30" y="1598246"/>
            <a:ext cx="4554659" cy="503481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8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Zdroje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Graphic 21">
            <a:extLst>
              <a:ext uri="{FF2B5EF4-FFF2-40B4-BE49-F238E27FC236}">
                <a16:creationId xmlns:a16="http://schemas.microsoft.com/office/drawing/2014/main" id="{0BAEB82B-9A6B-4982-B56B-7529C6EA9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23128" y="1731109"/>
            <a:ext cx="139039" cy="136646"/>
          </a:xfrm>
          <a:custGeom>
            <a:avLst/>
            <a:gdLst>
              <a:gd name="connsiteX0" fmla="*/ 129602 w 139039"/>
              <a:gd name="connsiteY0" fmla="*/ 59048 h 136646"/>
              <a:gd name="connsiteX1" fmla="*/ 78957 w 139039"/>
              <a:gd name="connsiteY1" fmla="*/ 59048 h 136646"/>
              <a:gd name="connsiteX2" fmla="*/ 78957 w 139039"/>
              <a:gd name="connsiteY2" fmla="*/ 9275 h 136646"/>
              <a:gd name="connsiteX3" fmla="*/ 69520 w 139039"/>
              <a:gd name="connsiteY3" fmla="*/ 0 h 136646"/>
              <a:gd name="connsiteX4" fmla="*/ 60082 w 139039"/>
              <a:gd name="connsiteY4" fmla="*/ 9275 h 136646"/>
              <a:gd name="connsiteX5" fmla="*/ 60082 w 139039"/>
              <a:gd name="connsiteY5" fmla="*/ 59048 h 136646"/>
              <a:gd name="connsiteX6" fmla="*/ 9437 w 139039"/>
              <a:gd name="connsiteY6" fmla="*/ 59048 h 136646"/>
              <a:gd name="connsiteX7" fmla="*/ 0 w 139039"/>
              <a:gd name="connsiteY7" fmla="*/ 68323 h 136646"/>
              <a:gd name="connsiteX8" fmla="*/ 9437 w 139039"/>
              <a:gd name="connsiteY8" fmla="*/ 77598 h 136646"/>
              <a:gd name="connsiteX9" fmla="*/ 60082 w 139039"/>
              <a:gd name="connsiteY9" fmla="*/ 77598 h 136646"/>
              <a:gd name="connsiteX10" fmla="*/ 60082 w 139039"/>
              <a:gd name="connsiteY10" fmla="*/ 127371 h 136646"/>
              <a:gd name="connsiteX11" fmla="*/ 69520 w 139039"/>
              <a:gd name="connsiteY11" fmla="*/ 136646 h 136646"/>
              <a:gd name="connsiteX12" fmla="*/ 78957 w 139039"/>
              <a:gd name="connsiteY12" fmla="*/ 127371 h 136646"/>
              <a:gd name="connsiteX13" fmla="*/ 78957 w 139039"/>
              <a:gd name="connsiteY13" fmla="*/ 77598 h 136646"/>
              <a:gd name="connsiteX14" fmla="*/ 129602 w 139039"/>
              <a:gd name="connsiteY14" fmla="*/ 77598 h 136646"/>
              <a:gd name="connsiteX15" fmla="*/ 139039 w 139039"/>
              <a:gd name="connsiteY15" fmla="*/ 68323 h 136646"/>
              <a:gd name="connsiteX16" fmla="*/ 129602 w 139039"/>
              <a:gd name="connsiteY16" fmla="*/ 59048 h 13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6646">
                <a:moveTo>
                  <a:pt x="129602" y="59048"/>
                </a:moveTo>
                <a:lnTo>
                  <a:pt x="78957" y="59048"/>
                </a:lnTo>
                <a:lnTo>
                  <a:pt x="78957" y="9275"/>
                </a:lnTo>
                <a:cubicBezTo>
                  <a:pt x="78957" y="4152"/>
                  <a:pt x="74731" y="0"/>
                  <a:pt x="69520" y="0"/>
                </a:cubicBezTo>
                <a:cubicBezTo>
                  <a:pt x="64308" y="0"/>
                  <a:pt x="60082" y="4152"/>
                  <a:pt x="60082" y="9275"/>
                </a:cubicBezTo>
                <a:lnTo>
                  <a:pt x="60082" y="59048"/>
                </a:lnTo>
                <a:lnTo>
                  <a:pt x="9437" y="59048"/>
                </a:lnTo>
                <a:cubicBezTo>
                  <a:pt x="4225" y="59048"/>
                  <a:pt x="0" y="63201"/>
                  <a:pt x="0" y="68323"/>
                </a:cubicBezTo>
                <a:cubicBezTo>
                  <a:pt x="0" y="73445"/>
                  <a:pt x="4225" y="77598"/>
                  <a:pt x="9437" y="77598"/>
                </a:cubicBezTo>
                <a:lnTo>
                  <a:pt x="60082" y="77598"/>
                </a:lnTo>
                <a:lnTo>
                  <a:pt x="60082" y="127371"/>
                </a:lnTo>
                <a:cubicBezTo>
                  <a:pt x="60082" y="132493"/>
                  <a:pt x="64308" y="136646"/>
                  <a:pt x="69520" y="136646"/>
                </a:cubicBezTo>
                <a:cubicBezTo>
                  <a:pt x="74731" y="136646"/>
                  <a:pt x="78957" y="132493"/>
                  <a:pt x="78957" y="127371"/>
                </a:cubicBezTo>
                <a:lnTo>
                  <a:pt x="78957" y="77598"/>
                </a:lnTo>
                <a:lnTo>
                  <a:pt x="129602" y="77598"/>
                </a:lnTo>
                <a:cubicBezTo>
                  <a:pt x="134814" y="77598"/>
                  <a:pt x="139039" y="73445"/>
                  <a:pt x="139039" y="68323"/>
                </a:cubicBezTo>
                <a:cubicBezTo>
                  <a:pt x="139039" y="63201"/>
                  <a:pt x="134814" y="59048"/>
                  <a:pt x="129602" y="59048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6" name="Graphic 17">
            <a:extLst>
              <a:ext uri="{FF2B5EF4-FFF2-40B4-BE49-F238E27FC236}">
                <a16:creationId xmlns:a16="http://schemas.microsoft.com/office/drawing/2014/main" id="{FC71CE45-EECF-4555-AD4B-1B3D0D5D15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1908" y="1956458"/>
            <a:ext cx="91138" cy="89570"/>
          </a:xfrm>
          <a:custGeom>
            <a:avLst/>
            <a:gdLst>
              <a:gd name="connsiteX0" fmla="*/ 91138 w 91138"/>
              <a:gd name="connsiteY0" fmla="*/ 44785 h 89570"/>
              <a:gd name="connsiteX1" fmla="*/ 45569 w 91138"/>
              <a:gd name="connsiteY1" fmla="*/ 89570 h 89570"/>
              <a:gd name="connsiteX2" fmla="*/ 0 w 91138"/>
              <a:gd name="connsiteY2" fmla="*/ 44785 h 89570"/>
              <a:gd name="connsiteX3" fmla="*/ 45569 w 91138"/>
              <a:gd name="connsiteY3" fmla="*/ 0 h 89570"/>
              <a:gd name="connsiteX4" fmla="*/ 91138 w 91138"/>
              <a:gd name="connsiteY4" fmla="*/ 44785 h 8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89570">
                <a:moveTo>
                  <a:pt x="91138" y="44785"/>
                </a:moveTo>
                <a:cubicBezTo>
                  <a:pt x="91138" y="69519"/>
                  <a:pt x="70736" y="89570"/>
                  <a:pt x="45569" y="89570"/>
                </a:cubicBezTo>
                <a:cubicBezTo>
                  <a:pt x="20402" y="89570"/>
                  <a:pt x="0" y="69519"/>
                  <a:pt x="0" y="44785"/>
                </a:cubicBezTo>
                <a:cubicBezTo>
                  <a:pt x="0" y="20051"/>
                  <a:pt x="20402" y="0"/>
                  <a:pt x="45569" y="0"/>
                </a:cubicBezTo>
                <a:cubicBezTo>
                  <a:pt x="70736" y="0"/>
                  <a:pt x="91138" y="20051"/>
                  <a:pt x="91138" y="44785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8" name="Graphic 22">
            <a:extLst>
              <a:ext uri="{FF2B5EF4-FFF2-40B4-BE49-F238E27FC236}">
                <a16:creationId xmlns:a16="http://schemas.microsoft.com/office/drawing/2014/main" id="{53AA89D1-0C70-46BB-8E35-5722A4B18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7588" y="2177021"/>
            <a:ext cx="127714" cy="125516"/>
          </a:xfrm>
          <a:custGeom>
            <a:avLst/>
            <a:gdLst>
              <a:gd name="connsiteX0" fmla="*/ 63857 w 127714"/>
              <a:gd name="connsiteY0" fmla="*/ 18549 h 125516"/>
              <a:gd name="connsiteX1" fmla="*/ 108840 w 127714"/>
              <a:gd name="connsiteY1" fmla="*/ 62758 h 125516"/>
              <a:gd name="connsiteX2" fmla="*/ 63857 w 127714"/>
              <a:gd name="connsiteY2" fmla="*/ 106967 h 125516"/>
              <a:gd name="connsiteX3" fmla="*/ 18874 w 127714"/>
              <a:gd name="connsiteY3" fmla="*/ 62758 h 125516"/>
              <a:gd name="connsiteX4" fmla="*/ 63857 w 127714"/>
              <a:gd name="connsiteY4" fmla="*/ 18549 h 125516"/>
              <a:gd name="connsiteX5" fmla="*/ 63857 w 127714"/>
              <a:gd name="connsiteY5" fmla="*/ 0 h 125516"/>
              <a:gd name="connsiteX6" fmla="*/ 0 w 127714"/>
              <a:gd name="connsiteY6" fmla="*/ 62758 h 125516"/>
              <a:gd name="connsiteX7" fmla="*/ 63857 w 127714"/>
              <a:gd name="connsiteY7" fmla="*/ 125516 h 125516"/>
              <a:gd name="connsiteX8" fmla="*/ 127714 w 127714"/>
              <a:gd name="connsiteY8" fmla="*/ 62758 h 125516"/>
              <a:gd name="connsiteX9" fmla="*/ 63857 w 127714"/>
              <a:gd name="connsiteY9" fmla="*/ 0 h 12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5516">
                <a:moveTo>
                  <a:pt x="63857" y="18549"/>
                </a:moveTo>
                <a:cubicBezTo>
                  <a:pt x="88700" y="18549"/>
                  <a:pt x="108840" y="38342"/>
                  <a:pt x="108840" y="62758"/>
                </a:cubicBezTo>
                <a:cubicBezTo>
                  <a:pt x="108840" y="87174"/>
                  <a:pt x="88700" y="106967"/>
                  <a:pt x="63857" y="106967"/>
                </a:cubicBezTo>
                <a:cubicBezTo>
                  <a:pt x="39014" y="106967"/>
                  <a:pt x="18874" y="87174"/>
                  <a:pt x="18874" y="62758"/>
                </a:cubicBezTo>
                <a:cubicBezTo>
                  <a:pt x="18898" y="38352"/>
                  <a:pt x="39024" y="18573"/>
                  <a:pt x="63857" y="18549"/>
                </a:cubicBezTo>
                <a:moveTo>
                  <a:pt x="63857" y="0"/>
                </a:moveTo>
                <a:cubicBezTo>
                  <a:pt x="28590" y="0"/>
                  <a:pt x="0" y="28098"/>
                  <a:pt x="0" y="62758"/>
                </a:cubicBezTo>
                <a:cubicBezTo>
                  <a:pt x="0" y="97418"/>
                  <a:pt x="28590" y="125516"/>
                  <a:pt x="63857" y="125516"/>
                </a:cubicBezTo>
                <a:cubicBezTo>
                  <a:pt x="99124" y="125516"/>
                  <a:pt x="127714" y="97418"/>
                  <a:pt x="127714" y="62758"/>
                </a:cubicBezTo>
                <a:cubicBezTo>
                  <a:pt x="127714" y="28098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149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19A0C6B-1AB6-45EA-A6A1-84D14AEA4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9" y="381935"/>
            <a:ext cx="4008583" cy="5974414"/>
          </a:xfrm>
        </p:spPr>
        <p:txBody>
          <a:bodyPr anchor="ctr">
            <a:normAutofit/>
          </a:bodyPr>
          <a:lstStyle/>
          <a:p>
            <a:r>
              <a:rPr lang="sk-SK" sz="4000" dirty="0">
                <a:solidFill>
                  <a:schemeClr val="bg1"/>
                </a:solidFill>
                <a:latin typeface="+mn-lt"/>
              </a:rPr>
              <a:t>Podobné bakalárskej práce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474DF76-993E-44DE-AFB0-C416182AC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892" y="554152"/>
            <a:ext cx="574177" cy="1075866"/>
            <a:chOff x="613892" y="554152"/>
            <a:chExt cx="574177" cy="1075866"/>
          </a:xfrm>
          <a:solidFill>
            <a:srgbClr val="FFFFFF"/>
          </a:solidFill>
        </p:grpSpPr>
        <p:sp>
          <p:nvSpPr>
            <p:cNvPr id="72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3061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grpFill/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5643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grpFill/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3892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grpFill/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CD7518B-B031-4935-98D0-7A86DE6D9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2337" y="525598"/>
            <a:ext cx="5779909" cy="264614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sk-SK" sz="2000" dirty="0">
                <a:solidFill>
                  <a:schemeClr val="tx1">
                    <a:alpha val="80000"/>
                  </a:schemeClr>
                </a:solidFill>
                <a:latin typeface="+mj-lt"/>
              </a:rPr>
              <a:t>DVORSKÁ Kristína, ANALÝZA VYTVÁRANIA SOCIÁLNYCH SIETÍ A ICH VLASTNOSTÍ – Univerzita Komenského v Bratislave 2020/2021 (bakalárska práca)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ok 4">
            <a:extLst>
              <a:ext uri="{FF2B5EF4-FFF2-40B4-BE49-F238E27FC236}">
                <a16:creationId xmlns:a16="http://schemas.microsoft.com/office/drawing/2014/main" id="{7DFB14E7-46E2-437C-9854-5EF02CF64C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53" t="12334" r="35735" b="9454"/>
          <a:stretch/>
        </p:blipFill>
        <p:spPr>
          <a:xfrm>
            <a:off x="7585337" y="2834909"/>
            <a:ext cx="2393907" cy="34974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42248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19A0C6B-1AB6-45EA-A6A1-84D14AEA4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9" y="381935"/>
            <a:ext cx="4008583" cy="5974414"/>
          </a:xfrm>
        </p:spPr>
        <p:txBody>
          <a:bodyPr anchor="ctr">
            <a:normAutofit/>
          </a:bodyPr>
          <a:lstStyle/>
          <a:p>
            <a:r>
              <a:rPr lang="sk-SK" sz="4000" dirty="0">
                <a:solidFill>
                  <a:schemeClr val="bg1"/>
                </a:solidFill>
                <a:latin typeface="+mn-lt"/>
              </a:rPr>
              <a:t>Podobné bakalárskej práce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474DF76-993E-44DE-AFB0-C416182AC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892" y="554152"/>
            <a:ext cx="574177" cy="1075866"/>
            <a:chOff x="613892" y="554152"/>
            <a:chExt cx="574177" cy="1075866"/>
          </a:xfrm>
          <a:solidFill>
            <a:srgbClr val="FFFFFF"/>
          </a:solidFill>
        </p:grpSpPr>
        <p:sp>
          <p:nvSpPr>
            <p:cNvPr id="72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3061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grpFill/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5643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grpFill/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3892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grpFill/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CD7518B-B031-4935-98D0-7A86DE6D9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2337" y="525598"/>
            <a:ext cx="5779909" cy="264614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sk-SK" sz="2000" dirty="0">
                <a:solidFill>
                  <a:schemeClr val="tx1">
                    <a:alpha val="80000"/>
                  </a:schemeClr>
                </a:solidFill>
                <a:latin typeface="+mj-lt"/>
              </a:rPr>
              <a:t>BAGYANSZKÝ Marián, ANALÝZA VYTVÁRANIA SOCIÁLNYCH SIETÍ – Univerzita Komenského v Bratislave 2018/2019 (bakalárska práca)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ázok 11">
            <a:extLst>
              <a:ext uri="{FF2B5EF4-FFF2-40B4-BE49-F238E27FC236}">
                <a16:creationId xmlns:a16="http://schemas.microsoft.com/office/drawing/2014/main" id="{610183FD-7428-4842-99F9-17FD506FE0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750" t="26389" r="38593" b="17222"/>
          <a:stretch/>
        </p:blipFill>
        <p:spPr>
          <a:xfrm>
            <a:off x="7453275" y="2913018"/>
            <a:ext cx="2459522" cy="34433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15905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19A0C6B-1AB6-45EA-A6A1-84D14AEA4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9" y="381935"/>
            <a:ext cx="4008583" cy="5974414"/>
          </a:xfrm>
        </p:spPr>
        <p:txBody>
          <a:bodyPr anchor="ctr">
            <a:normAutofit/>
          </a:bodyPr>
          <a:lstStyle/>
          <a:p>
            <a:r>
              <a:rPr lang="sk-SK" sz="4000" dirty="0">
                <a:solidFill>
                  <a:schemeClr val="bg1"/>
                </a:solidFill>
                <a:latin typeface="+mn-lt"/>
              </a:rPr>
              <a:t>Podobné bakalárskej práce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474DF76-993E-44DE-AFB0-C416182AC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892" y="554152"/>
            <a:ext cx="574177" cy="1075866"/>
            <a:chOff x="613892" y="554152"/>
            <a:chExt cx="574177" cy="1075866"/>
          </a:xfrm>
          <a:solidFill>
            <a:srgbClr val="FFFFFF"/>
          </a:solidFill>
        </p:grpSpPr>
        <p:sp>
          <p:nvSpPr>
            <p:cNvPr id="72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3061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grpFill/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5643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grpFill/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3892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grpFill/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CD7518B-B031-4935-98D0-7A86DE6D9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2337" y="525598"/>
            <a:ext cx="5779909" cy="264614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sk-SK" sz="2000" dirty="0">
                <a:solidFill>
                  <a:schemeClr val="tx1">
                    <a:alpha val="80000"/>
                  </a:schemeClr>
                </a:solidFill>
                <a:latin typeface="+mj-lt"/>
              </a:rPr>
              <a:t>FUKASOVÁ Kristína, FENOMÉN „MALÉHO SVETA“ V SOCIÁLNYCH SIEŤACH – Univerzita Komenského v Bratislave 2015/2016 (bakalárska práca)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ok 4">
            <a:extLst>
              <a:ext uri="{FF2B5EF4-FFF2-40B4-BE49-F238E27FC236}">
                <a16:creationId xmlns:a16="http://schemas.microsoft.com/office/drawing/2014/main" id="{3E0866AB-E135-45CD-98E3-288A064E68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680" t="15590" r="24363" b="5919"/>
          <a:stretch/>
        </p:blipFill>
        <p:spPr>
          <a:xfrm>
            <a:off x="7284719" y="2799087"/>
            <a:ext cx="2635825" cy="3641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54812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40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0" name="Straight Connector 42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73056"/>
            <a:ext cx="0" cy="6476066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5948" y="74031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4728" y="969611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0408" y="1484755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CD7518B-B031-4935-98D0-7A86DE6D9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3854" y="2545504"/>
            <a:ext cx="6154524" cy="1276350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sk-SK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Ladislav </a:t>
            </a:r>
            <a:r>
              <a:rPr lang="sk-SK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Pila</a:t>
            </a:r>
            <a:r>
              <a:rPr lang="sk-SK" sz="180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</a:rPr>
              <a:t>ř</a:t>
            </a:r>
            <a:r>
              <a:rPr lang="sk-SK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Lucie </a:t>
            </a:r>
            <a:r>
              <a:rPr lang="sk-SK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Kvasničková</a:t>
            </a:r>
            <a:r>
              <a:rPr lang="sk-SK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sk-SK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Stanislavská</a:t>
            </a:r>
            <a:r>
              <a:rPr lang="sk-SK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Roman </a:t>
            </a:r>
            <a:r>
              <a:rPr lang="sk-SK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Kvasnička</a:t>
            </a:r>
            <a:r>
              <a:rPr lang="sk-SK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</a:t>
            </a:r>
            <a:r>
              <a:rPr lang="sk-SK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Petr</a:t>
            </a:r>
            <a:r>
              <a:rPr lang="sk-SK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sk-SK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Bouda</a:t>
            </a:r>
            <a:r>
              <a:rPr lang="sk-SK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and Jana </a:t>
            </a:r>
            <a:r>
              <a:rPr lang="sk-SK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Pitrová</a:t>
            </a:r>
            <a:r>
              <a:rPr lang="sk-SK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 </a:t>
            </a:r>
            <a:r>
              <a:rPr lang="sk-SK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Framework for Social Media Analysis Based on Hashtag Research. </a:t>
            </a:r>
            <a:r>
              <a:rPr lang="sk-SK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April</a:t>
            </a:r>
            <a:r>
              <a:rPr lang="sk-SK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2021</a:t>
            </a:r>
          </a:p>
        </p:txBody>
      </p:sp>
      <p:pic>
        <p:nvPicPr>
          <p:cNvPr id="9" name="Zástupný objekt pre obsah 4">
            <a:extLst>
              <a:ext uri="{FF2B5EF4-FFF2-40B4-BE49-F238E27FC236}">
                <a16:creationId xmlns:a16="http://schemas.microsoft.com/office/drawing/2014/main" id="{7FC560ED-3A4F-40C1-8347-C762E0309C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746" t="15396" r="34732" b="4268"/>
          <a:stretch/>
        </p:blipFill>
        <p:spPr>
          <a:xfrm>
            <a:off x="1044134" y="1060749"/>
            <a:ext cx="3680384" cy="5276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Nadpis 1">
            <a:extLst>
              <a:ext uri="{FF2B5EF4-FFF2-40B4-BE49-F238E27FC236}">
                <a16:creationId xmlns:a16="http://schemas.microsoft.com/office/drawing/2014/main" id="{EF7685D6-591C-4F63-8772-3F7C21AF2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5866" y="721342"/>
            <a:ext cx="5769967" cy="1663270"/>
          </a:xfrm>
        </p:spPr>
        <p:txBody>
          <a:bodyPr anchor="ctr">
            <a:normAutofit/>
          </a:bodyPr>
          <a:lstStyle/>
          <a:p>
            <a:r>
              <a:rPr lang="sk-SK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Framework for Social Media Analysis Based on Hashtag Research</a:t>
            </a:r>
          </a:p>
        </p:txBody>
      </p:sp>
    </p:spTree>
    <p:extLst>
      <p:ext uri="{BB962C8B-B14F-4D97-AF65-F5344CB8AC3E}">
        <p14:creationId xmlns:p14="http://schemas.microsoft.com/office/powerpoint/2010/main" val="2686888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40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0" name="Straight Connector 42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73056"/>
            <a:ext cx="0" cy="6476066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5948" y="74031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4728" y="969611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0408" y="1484755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CD7518B-B031-4935-98D0-7A86DE6D9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3854" y="2545504"/>
            <a:ext cx="6154524" cy="1276350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sk-SK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Dmitri</a:t>
            </a:r>
            <a:r>
              <a:rPr lang="sk-SK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sk-SK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Goldenberg</a:t>
            </a:r>
            <a:r>
              <a:rPr lang="sk-SK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 </a:t>
            </a:r>
            <a:r>
              <a:rPr lang="sk-SK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Social </a:t>
            </a:r>
            <a:r>
              <a:rPr lang="sk-SK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Network</a:t>
            </a:r>
            <a:r>
              <a:rPr lang="sk-SK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Analysis: </a:t>
            </a:r>
            <a:r>
              <a:rPr lang="sk-SK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From</a:t>
            </a:r>
            <a:r>
              <a:rPr lang="sk-SK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sk-SK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Graph</a:t>
            </a:r>
            <a:r>
              <a:rPr lang="sk-SK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sk-SK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Theory</a:t>
            </a:r>
            <a:r>
              <a:rPr lang="sk-SK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to </a:t>
            </a:r>
            <a:r>
              <a:rPr lang="sk-SK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Applications</a:t>
            </a:r>
            <a:r>
              <a:rPr lang="sk-SK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sk-SK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with</a:t>
            </a:r>
            <a:r>
              <a:rPr lang="sk-SK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sk-SK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Python</a:t>
            </a:r>
            <a:r>
              <a:rPr lang="sk-SK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. </a:t>
            </a:r>
            <a:r>
              <a:rPr lang="sk-SK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June</a:t>
            </a:r>
            <a:r>
              <a:rPr lang="sk-SK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2019</a:t>
            </a:r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EF7685D6-591C-4F63-8772-3F7C21AF2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5866" y="721342"/>
            <a:ext cx="5769967" cy="1663270"/>
          </a:xfrm>
        </p:spPr>
        <p:txBody>
          <a:bodyPr anchor="ctr">
            <a:normAutofit/>
          </a:bodyPr>
          <a:lstStyle/>
          <a:p>
            <a:r>
              <a:rPr lang="sk-SK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Social </a:t>
            </a:r>
            <a:r>
              <a:rPr lang="sk-SK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Network</a:t>
            </a:r>
            <a:r>
              <a:rPr lang="sk-SK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Analysis: </a:t>
            </a:r>
            <a:r>
              <a:rPr lang="sk-SK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From</a:t>
            </a:r>
            <a:r>
              <a:rPr lang="sk-SK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sk-SK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Graph</a:t>
            </a:r>
            <a:r>
              <a:rPr lang="sk-SK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sk-SK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Theory</a:t>
            </a:r>
            <a:r>
              <a:rPr lang="sk-SK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to </a:t>
            </a:r>
            <a:r>
              <a:rPr lang="sk-SK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Applications</a:t>
            </a:r>
            <a:r>
              <a:rPr lang="sk-SK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sk-SK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with</a:t>
            </a:r>
            <a:r>
              <a:rPr lang="sk-SK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sk-SK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Python</a:t>
            </a:r>
            <a:r>
              <a:rPr lang="sk-SK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C5CD573F-2F04-4C35-A88F-927F29883B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17" t="16442" r="24667" b="6624"/>
          <a:stretch/>
        </p:blipFill>
        <p:spPr>
          <a:xfrm>
            <a:off x="1123870" y="1009795"/>
            <a:ext cx="3952240" cy="5276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19531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40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0" name="Straight Connector 42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73056"/>
            <a:ext cx="0" cy="6476066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5948" y="74031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4728" y="969611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0408" y="1484755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CD7518B-B031-4935-98D0-7A86DE6D9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3854" y="2545504"/>
            <a:ext cx="6154524" cy="1276350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sk-SK" sz="1800" b="0" i="0" dirty="0" err="1">
                <a:solidFill>
                  <a:srgbClr val="000000"/>
                </a:solidFill>
                <a:effectLst/>
                <a:latin typeface="+mj-lt"/>
              </a:rPr>
              <a:t>Janna</a:t>
            </a:r>
            <a:r>
              <a:rPr lang="sk-SK" sz="1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sk-SK" sz="1800" b="0" i="0" dirty="0" err="1">
                <a:solidFill>
                  <a:srgbClr val="000000"/>
                </a:solidFill>
                <a:effectLst/>
                <a:latin typeface="+mj-lt"/>
              </a:rPr>
              <a:t>Joceli</a:t>
            </a:r>
            <a:r>
              <a:rPr lang="sk-SK" sz="1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sk-SK" sz="1800" b="0" i="0" dirty="0" err="1">
                <a:solidFill>
                  <a:srgbClr val="000000"/>
                </a:solidFill>
                <a:effectLst/>
                <a:latin typeface="+mj-lt"/>
              </a:rPr>
              <a:t>Omena</a:t>
            </a:r>
            <a:r>
              <a:rPr lang="sk-SK" sz="1800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sk-SK" sz="1800" b="0" i="0" dirty="0" err="1">
                <a:solidFill>
                  <a:srgbClr val="000000"/>
                </a:solidFill>
                <a:effectLst/>
                <a:latin typeface="+mj-lt"/>
              </a:rPr>
              <a:t>Elaine</a:t>
            </a:r>
            <a:r>
              <a:rPr lang="sk-SK" sz="1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sk-SK" sz="1800" b="0" i="0" dirty="0" err="1">
                <a:solidFill>
                  <a:srgbClr val="000000"/>
                </a:solidFill>
                <a:effectLst/>
                <a:latin typeface="+mj-lt"/>
              </a:rPr>
              <a:t>Teixeira</a:t>
            </a:r>
            <a:r>
              <a:rPr lang="sk-SK" sz="1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sk-SK" sz="1800" b="0" i="0" dirty="0" err="1">
                <a:solidFill>
                  <a:srgbClr val="000000"/>
                </a:solidFill>
                <a:effectLst/>
                <a:latin typeface="+mj-lt"/>
              </a:rPr>
              <a:t>Rabello</a:t>
            </a:r>
            <a:r>
              <a:rPr lang="sk-SK" sz="1800" b="0" i="0" dirty="0">
                <a:solidFill>
                  <a:srgbClr val="000000"/>
                </a:solidFill>
                <a:effectLst/>
                <a:latin typeface="+mj-lt"/>
              </a:rPr>
              <a:t> and </a:t>
            </a:r>
            <a:r>
              <a:rPr lang="sk-SK" sz="1800" b="0" i="0" dirty="0" err="1">
                <a:solidFill>
                  <a:srgbClr val="000000"/>
                </a:solidFill>
                <a:effectLst/>
                <a:latin typeface="+mj-lt"/>
              </a:rPr>
              <a:t>André</a:t>
            </a:r>
            <a:r>
              <a:rPr lang="sk-SK" sz="1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sk-SK" sz="1800" b="0" i="0" dirty="0" err="1">
                <a:solidFill>
                  <a:srgbClr val="000000"/>
                </a:solidFill>
                <a:effectLst/>
                <a:latin typeface="+mj-lt"/>
              </a:rPr>
              <a:t>Goes</a:t>
            </a:r>
            <a:r>
              <a:rPr lang="sk-SK" sz="1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sk-SK" sz="1800" b="0" i="0" dirty="0" err="1">
                <a:solidFill>
                  <a:srgbClr val="000000"/>
                </a:solidFill>
                <a:effectLst/>
                <a:latin typeface="+mj-lt"/>
              </a:rPr>
              <a:t>Mintz</a:t>
            </a:r>
            <a:r>
              <a:rPr lang="sk-SK" sz="1800" dirty="0">
                <a:solidFill>
                  <a:srgbClr val="000000"/>
                </a:solidFill>
                <a:latin typeface="+mj-lt"/>
              </a:rPr>
              <a:t>. </a:t>
            </a:r>
            <a:r>
              <a:rPr lang="sk-SK" sz="1800" dirty="0" err="1">
                <a:solidFill>
                  <a:srgbClr val="000000"/>
                </a:solidFill>
                <a:latin typeface="Ruda"/>
              </a:rPr>
              <a:t>Digital</a:t>
            </a:r>
            <a:r>
              <a:rPr lang="sk-SK" sz="1800" dirty="0">
                <a:solidFill>
                  <a:srgbClr val="000000"/>
                </a:solidFill>
                <a:latin typeface="Ruda"/>
              </a:rPr>
              <a:t> </a:t>
            </a:r>
            <a:r>
              <a:rPr lang="sk-SK" sz="1800" dirty="0" err="1">
                <a:solidFill>
                  <a:srgbClr val="000000"/>
                </a:solidFill>
                <a:latin typeface="Ruda"/>
              </a:rPr>
              <a:t>Methods</a:t>
            </a:r>
            <a:r>
              <a:rPr lang="sk-SK" sz="1800" dirty="0">
                <a:solidFill>
                  <a:srgbClr val="000000"/>
                </a:solidFill>
                <a:latin typeface="Ruda"/>
              </a:rPr>
              <a:t> for Hashtag </a:t>
            </a:r>
            <a:r>
              <a:rPr lang="sk-SK" sz="1800" dirty="0" err="1">
                <a:solidFill>
                  <a:srgbClr val="000000"/>
                </a:solidFill>
                <a:latin typeface="Ruda"/>
              </a:rPr>
              <a:t>Engagement</a:t>
            </a:r>
            <a:r>
              <a:rPr lang="sk-SK" sz="1800" dirty="0">
                <a:solidFill>
                  <a:srgbClr val="000000"/>
                </a:solidFill>
                <a:latin typeface="Ruda"/>
              </a:rPr>
              <a:t> Research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uda"/>
              </a:rPr>
              <a:t>. </a:t>
            </a:r>
            <a:r>
              <a:rPr lang="sk-SK" sz="1800" b="0" i="0" dirty="0">
                <a:solidFill>
                  <a:srgbClr val="000000"/>
                </a:solidFill>
                <a:effectLst/>
                <a:latin typeface="+mj-lt"/>
              </a:rPr>
              <a:t>May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+mj-lt"/>
              </a:rPr>
              <a:t>20</a:t>
            </a:r>
            <a:r>
              <a:rPr lang="sk-SK" sz="1800" b="0" i="0" dirty="0">
                <a:solidFill>
                  <a:srgbClr val="000000"/>
                </a:solidFill>
                <a:effectLst/>
                <a:latin typeface="+mj-lt"/>
              </a:rPr>
              <a:t>20</a:t>
            </a:r>
            <a:endParaRPr lang="sk-SK" sz="1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EF7685D6-591C-4F63-8772-3F7C21AF2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5866" y="721342"/>
            <a:ext cx="5769967" cy="1663270"/>
          </a:xfrm>
        </p:spPr>
        <p:txBody>
          <a:bodyPr anchor="ctr">
            <a:normAutofit/>
          </a:bodyPr>
          <a:lstStyle/>
          <a:p>
            <a:r>
              <a:rPr lang="sk-SK" sz="2800" dirty="0" err="1">
                <a:solidFill>
                  <a:srgbClr val="000000"/>
                </a:solidFill>
                <a:latin typeface="Ruda"/>
              </a:rPr>
              <a:t>Digital</a:t>
            </a:r>
            <a:r>
              <a:rPr lang="sk-SK" sz="2800" dirty="0">
                <a:solidFill>
                  <a:srgbClr val="000000"/>
                </a:solidFill>
                <a:latin typeface="Ruda"/>
              </a:rPr>
              <a:t> </a:t>
            </a:r>
            <a:r>
              <a:rPr lang="sk-SK" sz="2800" dirty="0" err="1">
                <a:solidFill>
                  <a:srgbClr val="000000"/>
                </a:solidFill>
                <a:latin typeface="Ruda"/>
              </a:rPr>
              <a:t>Methods</a:t>
            </a:r>
            <a:r>
              <a:rPr lang="sk-SK" sz="2800" dirty="0">
                <a:solidFill>
                  <a:srgbClr val="000000"/>
                </a:solidFill>
                <a:latin typeface="Ruda"/>
              </a:rPr>
              <a:t> for Hashtag </a:t>
            </a:r>
            <a:r>
              <a:rPr lang="sk-SK" sz="2800" dirty="0" err="1">
                <a:solidFill>
                  <a:srgbClr val="000000"/>
                </a:solidFill>
                <a:latin typeface="Ruda"/>
              </a:rPr>
              <a:t>Engagement</a:t>
            </a:r>
            <a:r>
              <a:rPr lang="sk-SK" sz="2800" dirty="0">
                <a:solidFill>
                  <a:srgbClr val="000000"/>
                </a:solidFill>
                <a:latin typeface="Ruda"/>
              </a:rPr>
              <a:t> Research</a:t>
            </a:r>
            <a:endParaRPr lang="sk-SK" sz="2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3FF7AE83-3929-4768-BA67-77BB6811E7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333" t="17629" r="23333" b="5357"/>
          <a:stretch/>
        </p:blipFill>
        <p:spPr>
          <a:xfrm>
            <a:off x="1041327" y="969611"/>
            <a:ext cx="4079613" cy="5281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81915090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344</Words>
  <Application>Microsoft Office PowerPoint</Application>
  <PresentationFormat>Širokouhlá</PresentationFormat>
  <Paragraphs>29</Paragraphs>
  <Slides>14</Slides>
  <Notes>0</Notes>
  <HiddenSlides>0</HiddenSlides>
  <MMClips>1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Poppins</vt:lpstr>
      <vt:lpstr>Ruda</vt:lpstr>
      <vt:lpstr>Motív Office</vt:lpstr>
      <vt:lpstr>Analýza hashtagov v sociálnej sieti </vt:lpstr>
      <vt:lpstr>Cieľ bakalárskej práce</vt:lpstr>
      <vt:lpstr>Zdroje</vt:lpstr>
      <vt:lpstr>Podobné bakalárskej práce</vt:lpstr>
      <vt:lpstr>Podobné bakalárskej práce</vt:lpstr>
      <vt:lpstr>Podobné bakalárskej práce</vt:lpstr>
      <vt:lpstr>Framework for Social Media Analysis Based on Hashtag Research</vt:lpstr>
      <vt:lpstr>Social Network Analysis: From Graph Theory to Applications with Python </vt:lpstr>
      <vt:lpstr>Digital Methods for Hashtag Engagement Research</vt:lpstr>
      <vt:lpstr>Hashtag of Instagram: From Folksonomy to Complex Network </vt:lpstr>
      <vt:lpstr>What motivates users to hashtag on social media?</vt:lpstr>
      <vt:lpstr>Everything You Need To Know About Instagram For Business and Personal - Ultimate Instagram Marketing Book</vt:lpstr>
      <vt:lpstr>Applied Text Analysis with Python</vt:lpstr>
      <vt:lpstr>Python for Graph and Network Analysis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Analýza hashtagov v sociálnej sieti </dc:title>
  <dc:creator>Rusnáková Nikola</dc:creator>
  <cp:lastModifiedBy>Rusnáková Nikola</cp:lastModifiedBy>
  <cp:revision>21</cp:revision>
  <dcterms:created xsi:type="dcterms:W3CDTF">2021-11-29T09:52:08Z</dcterms:created>
  <dcterms:modified xsi:type="dcterms:W3CDTF">2021-11-30T00:39:28Z</dcterms:modified>
</cp:coreProperties>
</file>