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91" r:id="rId4"/>
    <p:sldId id="282" r:id="rId5"/>
    <p:sldId id="283" r:id="rId6"/>
    <p:sldId id="284" r:id="rId7"/>
    <p:sldId id="288" r:id="rId8"/>
    <p:sldId id="285" r:id="rId9"/>
    <p:sldId id="287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89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erriweather" pitchFamily="2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Medium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1"/>
    <p:restoredTop sz="92582"/>
  </p:normalViewPr>
  <p:slideViewPr>
    <p:cSldViewPr snapToGrid="0">
      <p:cViewPr>
        <p:scale>
          <a:sx n="83" d="100"/>
          <a:sy n="83" d="100"/>
        </p:scale>
        <p:origin x="840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Microsoft_Excelu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Microsoft_Excelu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Microsoft_Excelu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Microsoft_Excelu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Microsoft_Excelu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Microsoft_Excelu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Analýza výsledkov existujúcej rekonštrukcie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100-694B-A258-5FC94D30E718}"/>
              </c:ext>
            </c:extLst>
          </c:dPt>
          <c:dPt>
            <c:idx val="1"/>
            <c:bubble3D val="0"/>
            <c:explosion val="1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100-694B-A258-5FC94D30E718}"/>
              </c:ext>
            </c:extLst>
          </c:dPt>
          <c:dPt>
            <c:idx val="2"/>
            <c:bubble3D val="0"/>
            <c:explosion val="1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100-694B-A258-5FC94D30E718}"/>
              </c:ext>
            </c:extLst>
          </c:dPt>
          <c:dPt>
            <c:idx val="3"/>
            <c:bubble3D val="0"/>
            <c:explosion val="5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100-694B-A258-5FC94D30E718}"/>
              </c:ext>
            </c:extLst>
          </c:dPt>
          <c:cat>
            <c:strRef>
              <c:f>Hárok1!$A$2:$A$5</c:f>
              <c:strCache>
                <c:ptCount val="4"/>
                <c:pt idx="0">
                  <c:v>1. správne zrekonštruované dáta</c:v>
                </c:pt>
                <c:pt idx="1">
                  <c:v>2. nesprávne zrekonštruované dáta, ktoré mali obsahovať voľný šev</c:v>
                </c:pt>
                <c:pt idx="2">
                  <c:v>3. nesprávne zrekonštruované dáta, ktoré mali obsahovať zastrihnutý roh</c:v>
                </c:pt>
                <c:pt idx="3">
                  <c:v>4. nesprávne zrekonštruované dáta, ktoré mali obsahovať ostatné konštrukčné pravidlá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203</c:v>
                </c:pt>
                <c:pt idx="1">
                  <c:v>60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00-694B-A258-5FC94D30E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217249826748838E-2"/>
          <c:y val="0.62488768469414013"/>
          <c:w val="0.93538687055642855"/>
          <c:h val="0.345664513603444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Analýza výsledkov pred implementovaním modulu na doplnenie odchýlkových bodov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128-444D-B295-628B3E915B41}"/>
              </c:ext>
            </c:extLst>
          </c:dPt>
          <c:dPt>
            <c:idx val="1"/>
            <c:bubble3D val="0"/>
            <c:explosion val="1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128-444D-B295-628B3E915B41}"/>
              </c:ext>
            </c:extLst>
          </c:dPt>
          <c:cat>
            <c:strRef>
              <c:f>Hárok1!$A$2:$A$3</c:f>
              <c:strCache>
                <c:ptCount val="2"/>
                <c:pt idx="0">
                  <c:v>1. správne zrekonštruované dáta, obsahujúce voľný šev</c:v>
                </c:pt>
                <c:pt idx="1">
                  <c:v>2. nesprávne zrekonštruované dáta, ktoré mali obsahovať voľný šev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30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28-444D-B295-628B3E915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50643669541311E-2"/>
          <c:y val="0.77815189786964833"/>
          <c:w val="0.89675353080864895"/>
          <c:h val="0.19240025378019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Analýza výsledkov po implementovaní modulu na doplnenie odchýlkových bodov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550-F84E-95D2-2FDE298552A5}"/>
              </c:ext>
            </c:extLst>
          </c:dPt>
          <c:dPt>
            <c:idx val="1"/>
            <c:bubble3D val="0"/>
            <c:explosion val="1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550-F84E-95D2-2FDE298552A5}"/>
              </c:ext>
            </c:extLst>
          </c:dPt>
          <c:cat>
            <c:strRef>
              <c:f>Hárok1!$A$2:$A$3</c:f>
              <c:strCache>
                <c:ptCount val="2"/>
                <c:pt idx="0">
                  <c:v>1. správne zrekonštruované dáta, obsahujúce voľný šev</c:v>
                </c:pt>
                <c:pt idx="1">
                  <c:v>2. nesprávne zrekonštruované dáta,v ktorých nastal problém s trajektóriami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61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50-F84E-95D2-2FDE29855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50643669541311E-2"/>
          <c:y val="0.77815189786964833"/>
          <c:w val="0.89675353080864895"/>
          <c:h val="0.19240025378019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Analýza výsledkov po implementovaní modulu na doplnenie trajektórií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6-CA43-8657-29A0A0714DC4}"/>
              </c:ext>
            </c:extLst>
          </c:dPt>
          <c:dPt>
            <c:idx val="1"/>
            <c:bubble3D val="0"/>
            <c:explosion val="1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6-CA43-8657-29A0A0714DC4}"/>
              </c:ext>
            </c:extLst>
          </c:dPt>
          <c:cat>
            <c:strRef>
              <c:f>Hárok1!$A$2:$A$3</c:f>
              <c:strCache>
                <c:ptCount val="2"/>
                <c:pt idx="0">
                  <c:v>1. správne zrekonštruované dáta, obsahujúce voľný šev</c:v>
                </c:pt>
                <c:pt idx="1">
                  <c:v>2. nesprávne zrekonštruované dáta,v ktorých nastal problém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75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6-CA43-8657-29A0A0714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50643669541311E-2"/>
          <c:y val="0.77815189786964833"/>
          <c:w val="0.89675353080864895"/>
          <c:h val="0.19240025378019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Analýza výsledkov pred implementovaním modulu na prednastavovanie geometrických parametrov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D8-CC44-ACDC-5194E14EEEEA}"/>
              </c:ext>
            </c:extLst>
          </c:dPt>
          <c:dPt>
            <c:idx val="1"/>
            <c:bubble3D val="0"/>
            <c:explosion val="1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D8-CC44-ACDC-5194E14EEEEA}"/>
              </c:ext>
            </c:extLst>
          </c:dPt>
          <c:cat>
            <c:strRef>
              <c:f>Hárok1!$A$2:$A$3</c:f>
              <c:strCache>
                <c:ptCount val="2"/>
                <c:pt idx="0">
                  <c:v>1. správne zrekonštruované dáta, obsahujúce zastrihnutý roh</c:v>
                </c:pt>
                <c:pt idx="1">
                  <c:v>2. nesprávne zrekonštruované dáta, ktoré mali obsahovať zastrihnutý roh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30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D8-CC44-ACDC-5194E14EE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50643669541311E-2"/>
          <c:y val="0.77815189786964833"/>
          <c:w val="0.89675353080864895"/>
          <c:h val="0.19240025378019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Analýza výsledkov po implementovaní modulu na prednastavovanie geometrických parametrov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79-B844-A1C0-DA10D0EB5BE8}"/>
              </c:ext>
            </c:extLst>
          </c:dPt>
          <c:dPt>
            <c:idx val="1"/>
            <c:bubble3D val="0"/>
            <c:explosion val="1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79-B844-A1C0-DA10D0EB5BE8}"/>
              </c:ext>
            </c:extLst>
          </c:dPt>
          <c:cat>
            <c:strRef>
              <c:f>Hárok1!$A$2:$A$3</c:f>
              <c:strCache>
                <c:ptCount val="2"/>
                <c:pt idx="0">
                  <c:v>1. správne zrekonštruované dáta, obsahujúce zastrihnutý roh</c:v>
                </c:pt>
                <c:pt idx="1">
                  <c:v>2. nesprávne zrekonštruované dáta, ktoré mali obsahovať zastrihnutý roh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47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79-B844-A1C0-DA10D0EB5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50643669541311E-2"/>
          <c:y val="0.77815189786964833"/>
          <c:w val="0.89675353080864895"/>
          <c:h val="0.19240025378019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89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02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0" t="0" r="0" b="0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0" t="0" r="0" b="0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Rozšírenie</a:t>
            </a:r>
            <a:r>
              <a:rPr lang="en-US" dirty="0"/>
              <a:t> </a:t>
            </a:r>
            <a:r>
              <a:rPr lang="en-US" dirty="0" err="1"/>
              <a:t>automatickej</a:t>
            </a:r>
            <a:r>
              <a:rPr lang="en-US" dirty="0"/>
              <a:t> </a:t>
            </a:r>
            <a:r>
              <a:rPr lang="en-US" dirty="0" err="1"/>
              <a:t>konštrukcie</a:t>
            </a:r>
            <a:r>
              <a:rPr lang="en-US" dirty="0"/>
              <a:t> </a:t>
            </a:r>
            <a:r>
              <a:rPr lang="en-US" dirty="0" err="1"/>
              <a:t>závislého</a:t>
            </a:r>
            <a:r>
              <a:rPr lang="en-US" dirty="0"/>
              <a:t> </a:t>
            </a:r>
            <a:r>
              <a:rPr lang="en-US" dirty="0" err="1"/>
              <a:t>šva</a:t>
            </a:r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4589700" y="391127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k" dirty="0">
                <a:solidFill>
                  <a:schemeClr val="bg1"/>
                </a:solidFill>
              </a:rPr>
              <a:t>Školiteľ – </a:t>
            </a:r>
            <a:r>
              <a:rPr lang="en-US" dirty="0">
                <a:solidFill>
                  <a:schemeClr val="bg1"/>
                </a:solidFill>
              </a:rPr>
              <a:t>Doc. </a:t>
            </a:r>
            <a:r>
              <a:rPr lang="en-US" dirty="0" err="1">
                <a:solidFill>
                  <a:schemeClr val="bg1"/>
                </a:solidFill>
              </a:rPr>
              <a:t>RNDr</a:t>
            </a:r>
            <a:r>
              <a:rPr lang="en-US" dirty="0">
                <a:solidFill>
                  <a:schemeClr val="bg1"/>
                </a:solidFill>
              </a:rPr>
              <a:t>. Milan </a:t>
            </a:r>
            <a:r>
              <a:rPr lang="en-US" dirty="0" err="1">
                <a:solidFill>
                  <a:schemeClr val="bg1"/>
                </a:solidFill>
              </a:rPr>
              <a:t>Ftáčnik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CSc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/>
            <a:r>
              <a:rPr lang="en-US" dirty="0" err="1">
                <a:solidFill>
                  <a:schemeClr val="bg1"/>
                </a:solidFill>
              </a:rPr>
              <a:t>Konzultant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Ing</a:t>
            </a:r>
            <a:r>
              <a:rPr lang="en-US" dirty="0">
                <a:solidFill>
                  <a:schemeClr val="bg1"/>
                </a:solidFill>
              </a:rPr>
              <a:t>. Karol </a:t>
            </a:r>
            <a:r>
              <a:rPr lang="en-US" dirty="0" err="1">
                <a:solidFill>
                  <a:schemeClr val="bg1"/>
                </a:solidFill>
              </a:rPr>
              <a:t>Žitňanský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1700" y="1938246"/>
            <a:ext cx="18875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solidFill>
                  <a:srgbClr val="002060"/>
                </a:solidFill>
              </a:rPr>
              <a:t>František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Tomana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1A1F0C-2777-6E44-982E-876B6176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B62F89-A23A-774C-96FF-D98515DA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06" y="10073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5121" name="Obrázok 98">
            <a:extLst>
              <a:ext uri="{FF2B5EF4-FFF2-40B4-BE49-F238E27FC236}">
                <a16:creationId xmlns:a16="http://schemas.microsoft.com/office/drawing/2014/main" id="{61220187-5C97-724F-B9CE-FFA0D1728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06" y="1464590"/>
            <a:ext cx="44958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F07AC7-1FEC-2E43-80A0-D40288A13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06" y="44871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k-SK" altLang="sk-S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kumimoji="0" lang="sk-SK" altLang="sk-SK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Obr. č.45 – doplnená trajektória</a:t>
            </a: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5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8F4E0-52D8-AD4E-81F2-C1EA2346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734E5-1F2A-9C45-B396-7BA7FE54E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49" y="-20147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6145" name="Obrázok 95">
            <a:extLst>
              <a:ext uri="{FF2B5EF4-FFF2-40B4-BE49-F238E27FC236}">
                <a16:creationId xmlns:a16="http://schemas.microsoft.com/office/drawing/2014/main" id="{803D4223-1EBC-A24F-A4BE-3F0418CA2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9" y="255722"/>
            <a:ext cx="37338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5478E0-CDAC-154D-90E7-9468F9A0A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49" y="49420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Obr. č.46 – zobrazuje výsledok procesu doplnenia trajektórií</a:t>
            </a: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CFDDF-8D0D-6A4D-8E43-C697F15E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FE5AD569-9AD9-7A40-B93B-51186BD14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741597"/>
              </p:ext>
            </p:extLst>
          </p:nvPr>
        </p:nvGraphicFramePr>
        <p:xfrm>
          <a:off x="2045360" y="1645731"/>
          <a:ext cx="5053330" cy="278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9147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F0942-62B7-084F-ABEF-0C369B28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8C89EF-BE34-D04F-93FD-51BFB2823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911" y="1124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7169" name="Obrázok 91">
            <a:extLst>
              <a:ext uri="{FF2B5EF4-FFF2-40B4-BE49-F238E27FC236}">
                <a16:creationId xmlns:a16="http://schemas.microsoft.com/office/drawing/2014/main" id="{FAC696B9-4112-6747-8132-A30E930E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1" y="1581825"/>
            <a:ext cx="55753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2D99C4-6963-3347-93CB-1E5E4C863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911" y="429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Obr. č.48 – rekonštrukcia závislého šva pred implementáciou zastrihnutého rohu</a:t>
            </a: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8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DA392-6DE9-B34D-AAEB-8F8D0CD3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B2C974ED-3137-AF45-8FB4-976E5FBCA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253892"/>
              </p:ext>
            </p:extLst>
          </p:nvPr>
        </p:nvGraphicFramePr>
        <p:xfrm>
          <a:off x="2045360" y="1583738"/>
          <a:ext cx="5053330" cy="278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9100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0B64E-E35E-244F-BCC4-5AAAA2E1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D6F16E-868E-B74C-B633-D7697609B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27" y="1124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8193" name="Obrázok 92">
            <a:extLst>
              <a:ext uri="{FF2B5EF4-FFF2-40B4-BE49-F238E27FC236}">
                <a16:creationId xmlns:a16="http://schemas.microsoft.com/office/drawing/2014/main" id="{55646647-6CF0-2343-A507-4FA2A0A89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7" y="1581825"/>
            <a:ext cx="55753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117F45-EB57-B44E-9742-07EDE620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27" y="456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k-SK" altLang="sk-S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kumimoji="0" lang="sk-SK" altLang="sk-SK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Obr. č.50 – rekonštrukcia závislého šva po implementácii zastrihnutého rohu a voľného šva</a:t>
            </a: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00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CA1AB-6184-1247-8F76-5B91FACCF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6596D320-0F12-5F41-8979-4AB9E89BC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574763"/>
              </p:ext>
            </p:extLst>
          </p:nvPr>
        </p:nvGraphicFramePr>
        <p:xfrm>
          <a:off x="2045360" y="1661230"/>
          <a:ext cx="5053330" cy="278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808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1725" y="1746050"/>
            <a:ext cx="3127500" cy="31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>
              <a:buClr>
                <a:schemeClr val="accent3"/>
              </a:buClr>
              <a:buNone/>
            </a:pPr>
            <a:r>
              <a:rPr lang="en-US" dirty="0" err="1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Priestor</a:t>
            </a:r>
            <a:r>
              <a:rPr lang="en-US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 pre </a:t>
            </a:r>
            <a:r>
              <a:rPr lang="en-US" dirty="0" err="1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Vaše</a:t>
            </a:r>
            <a:r>
              <a:rPr lang="en-US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otázky</a:t>
            </a:r>
            <a:r>
              <a:rPr lang="en-US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…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817975" y="2040150"/>
            <a:ext cx="36150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 b="1" dirty="0">
                <a:latin typeface="Merriweather"/>
                <a:ea typeface="Merriweather"/>
                <a:cs typeface="Merriweather"/>
                <a:sym typeface="Merriweather"/>
              </a:rPr>
              <a:t>Ďakujem za pozornosť</a:t>
            </a:r>
            <a:endParaRPr sz="240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54718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Implementácia</a:t>
            </a:r>
            <a:endParaRPr dirty="0"/>
          </a:p>
        </p:txBody>
      </p:sp>
      <p:sp>
        <p:nvSpPr>
          <p:cNvPr id="71" name="Shape 71"/>
          <p:cNvSpPr txBox="1"/>
          <p:nvPr/>
        </p:nvSpPr>
        <p:spPr>
          <a:xfrm>
            <a:off x="311724" y="1636800"/>
            <a:ext cx="8633801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>
              <a:lnSpc>
                <a:spcPct val="150000"/>
              </a:lnSpc>
              <a:buSzPts val="1300"/>
              <a:buFont typeface="Roboto Medium"/>
              <a:buChar char="●"/>
            </a:pPr>
            <a:r>
              <a:rPr lang="en-US" sz="1300" dirty="0" err="1">
                <a:latin typeface="Roboto Medium"/>
                <a:ea typeface="Roboto Medium"/>
                <a:cs typeface="Roboto Medium"/>
                <a:sym typeface="Roboto Medium"/>
              </a:rPr>
              <a:t>softvérové</a:t>
            </a:r>
            <a:r>
              <a:rPr lang="en-US" sz="1300" dirty="0"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sz="1300" dirty="0" err="1">
                <a:latin typeface="Roboto Medium"/>
                <a:ea typeface="Roboto Medium"/>
                <a:cs typeface="Roboto Medium"/>
                <a:sym typeface="Roboto Medium"/>
              </a:rPr>
              <a:t>moduly</a:t>
            </a:r>
            <a:r>
              <a:rPr lang="en-US" sz="1300" dirty="0"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sz="1300" dirty="0" err="1">
                <a:latin typeface="Roboto Medium"/>
                <a:ea typeface="Roboto Medium"/>
                <a:cs typeface="Roboto Medium"/>
                <a:sym typeface="Roboto Medium"/>
              </a:rPr>
              <a:t>sú</a:t>
            </a:r>
            <a:r>
              <a:rPr lang="en-US" sz="1300" dirty="0"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sz="1300" dirty="0" err="1">
                <a:latin typeface="Roboto Medium"/>
                <a:ea typeface="Roboto Medium"/>
                <a:cs typeface="Roboto Medium"/>
                <a:sym typeface="Roboto Medium"/>
              </a:rPr>
              <a:t>implementované</a:t>
            </a:r>
            <a:r>
              <a:rPr lang="en-US" sz="1300" dirty="0">
                <a:latin typeface="Roboto Medium"/>
                <a:ea typeface="Roboto Medium"/>
                <a:cs typeface="Roboto Medium"/>
                <a:sym typeface="Roboto Medium"/>
              </a:rPr>
              <a:t> v </a:t>
            </a:r>
            <a:r>
              <a:rPr lang="en-US" sz="1300" dirty="0" err="1">
                <a:latin typeface="Roboto Medium"/>
                <a:ea typeface="Roboto Medium"/>
                <a:cs typeface="Roboto Medium"/>
                <a:sym typeface="Roboto Medium"/>
              </a:rPr>
              <a:t>jazyku</a:t>
            </a:r>
            <a:r>
              <a:rPr lang="en-US" sz="1300" dirty="0">
                <a:latin typeface="Roboto Medium"/>
                <a:ea typeface="Roboto Medium"/>
                <a:cs typeface="Roboto Medium"/>
                <a:sym typeface="Roboto Medium"/>
              </a:rPr>
              <a:t> Java</a:t>
            </a:r>
          </a:p>
          <a:p>
            <a:pPr marL="457200" lvl="0" indent="-311150">
              <a:lnSpc>
                <a:spcPct val="150000"/>
              </a:lnSpc>
              <a:buSzPts val="1300"/>
              <a:buFont typeface="Roboto Medium"/>
              <a:buChar char="●"/>
            </a:pPr>
            <a:endParaRPr lang="en-US" sz="1300"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11150">
              <a:lnSpc>
                <a:spcPct val="150000"/>
              </a:lnSpc>
              <a:buSzPts val="1300"/>
              <a:buFont typeface="Roboto Medium"/>
              <a:buChar char="●"/>
            </a:pPr>
            <a:r>
              <a:rPr lang="en-US" sz="1300" dirty="0" err="1">
                <a:latin typeface="Roboto Medium"/>
                <a:ea typeface="Roboto Medium"/>
                <a:cs typeface="Roboto Medium"/>
                <a:sym typeface="Roboto Medium"/>
              </a:rPr>
              <a:t>spolu</a:t>
            </a:r>
            <a:r>
              <a:rPr lang="en-US" sz="1300" dirty="0"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sz="1300" dirty="0" err="1">
                <a:latin typeface="Roboto Medium"/>
                <a:ea typeface="Roboto Medium"/>
                <a:cs typeface="Roboto Medium"/>
                <a:sym typeface="Roboto Medium"/>
              </a:rPr>
              <a:t>obsahujú</a:t>
            </a:r>
            <a:r>
              <a:rPr lang="en-US" sz="1300" dirty="0"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sz="1300" dirty="0" err="1">
                <a:latin typeface="Roboto Medium"/>
                <a:ea typeface="Roboto Medium"/>
                <a:cs typeface="Roboto Medium"/>
                <a:sym typeface="Roboto Medium"/>
              </a:rPr>
              <a:t>približne</a:t>
            </a:r>
            <a:r>
              <a:rPr lang="en-US" sz="1300" dirty="0">
                <a:latin typeface="Roboto Medium"/>
                <a:ea typeface="Roboto Medium"/>
                <a:cs typeface="Roboto Medium"/>
                <a:sym typeface="Roboto Medium"/>
              </a:rPr>
              <a:t> 1 350 </a:t>
            </a:r>
            <a:r>
              <a:rPr lang="en-US" sz="1300" dirty="0" err="1">
                <a:latin typeface="Roboto Medium"/>
                <a:ea typeface="Roboto Medium"/>
                <a:cs typeface="Roboto Medium"/>
                <a:sym typeface="Roboto Medium"/>
              </a:rPr>
              <a:t>riadkov</a:t>
            </a:r>
            <a:r>
              <a:rPr lang="en-US" sz="1300" dirty="0"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sz="1300" dirty="0" err="1">
                <a:latin typeface="Roboto Medium"/>
                <a:ea typeface="Roboto Medium"/>
                <a:cs typeface="Roboto Medium"/>
                <a:sym typeface="Roboto Medium"/>
              </a:rPr>
              <a:t>kódu</a:t>
            </a:r>
            <a:endParaRPr lang="en-US" sz="1300"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46050" lvl="0">
              <a:lnSpc>
                <a:spcPct val="150000"/>
              </a:lnSpc>
              <a:buSzPts val="1300"/>
            </a:pPr>
            <a:endParaRPr sz="1300"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11150">
              <a:lnSpc>
                <a:spcPct val="150000"/>
              </a:lnSpc>
              <a:buSzPts val="1300"/>
              <a:buFont typeface="Roboto Medium"/>
              <a:buChar char="●"/>
            </a:pPr>
            <a:endParaRPr lang="en-US" sz="13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Úvodná</a:t>
            </a:r>
            <a:r>
              <a:rPr lang="en-US" dirty="0"/>
              <a:t>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dát</a:t>
            </a:r>
            <a:endParaRPr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B3E40E8-FD7F-0045-BFA1-769B456AC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940842"/>
              </p:ext>
            </p:extLst>
          </p:nvPr>
        </p:nvGraphicFramePr>
        <p:xfrm>
          <a:off x="1942172" y="1459596"/>
          <a:ext cx="5259705" cy="32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537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2BE69-0261-BE47-ADCB-2C57382A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4AA0318-C8F9-AB41-BE36-D87F3EE4D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39" y="-2944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025" name="Obrázok 93">
            <a:extLst>
              <a:ext uri="{FF2B5EF4-FFF2-40B4-BE49-F238E27FC236}">
                <a16:creationId xmlns:a16="http://schemas.microsoft.com/office/drawing/2014/main" id="{E0452842-2766-A543-80E1-22B4725B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9" y="162732"/>
            <a:ext cx="42037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2CB877F-E4C5-854B-B531-2B7B82ACE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39" y="48236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k-SK" altLang="sk-S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kumimoji="0" lang="sk-SK" altLang="sk-SK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Obr. č.39 – reprezentuje rekonštrukciu závislého šva pred implementáciou doplnenia odchýlkových bodov</a:t>
            </a: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5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D7A4E-C3BE-EC4F-970A-7B18AC45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1BDF1D40-273D-E74F-BCEA-15B53928A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116715"/>
              </p:ext>
            </p:extLst>
          </p:nvPr>
        </p:nvGraphicFramePr>
        <p:xfrm>
          <a:off x="2045360" y="1583738"/>
          <a:ext cx="5053330" cy="278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238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9EB-BFE3-7C41-836D-7DEFD493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7D5228E-919D-854C-B2B0-1F65F8F56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298" y="13948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049" name="Obrázok 94">
            <a:extLst>
              <a:ext uri="{FF2B5EF4-FFF2-40B4-BE49-F238E27FC236}">
                <a16:creationId xmlns:a16="http://schemas.microsoft.com/office/drawing/2014/main" id="{D0E58AA7-1DC0-1546-A176-3675C5297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98" y="1394848"/>
            <a:ext cx="4457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B10998B-CAF2-DB4E-A43C-90C5EAC3D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298" y="45952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k-SK" altLang="sk-S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kumimoji="0" lang="sk-SK" altLang="sk-SK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Obr. č.41 – zobrazenie rekonštrukcie po implementácií doplnenia odchýlkových bodov</a:t>
            </a:r>
            <a:r>
              <a:rPr kumimoji="0" lang="sk-SK" altLang="sk-S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9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847A6-95D9-C54E-84A7-93728C0F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F769F728-8B02-EB48-A079-F8D12A1788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259498"/>
              </p:ext>
            </p:extLst>
          </p:nvPr>
        </p:nvGraphicFramePr>
        <p:xfrm>
          <a:off x="2045360" y="1676728"/>
          <a:ext cx="5053330" cy="278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57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CC988-419F-E846-BEF9-C3FC0810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F76D05-9140-9E4C-BE4F-E63AE192C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2" y="9453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3073" name="Obrázok 96">
            <a:extLst>
              <a:ext uri="{FF2B5EF4-FFF2-40B4-BE49-F238E27FC236}">
                <a16:creationId xmlns:a16="http://schemas.microsoft.com/office/drawing/2014/main" id="{82F60D56-6D5D-DF48-A911-87A50BC48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2" y="1402596"/>
            <a:ext cx="4495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4BEBE81-BE6A-2A4F-A746-EAAFC1AA2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2" y="46791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Obr. č.43 – zobrazenie nekompletnej trajektórie</a:t>
            </a: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9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6FE79-0A60-564C-A9FA-6E8FEDC8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8E48700-26AA-3B43-BF22-955BD83B4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21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4097" name="Obrázok 97">
            <a:extLst>
              <a:ext uri="{FF2B5EF4-FFF2-40B4-BE49-F238E27FC236}">
                <a16:creationId xmlns:a16="http://schemas.microsoft.com/office/drawing/2014/main" id="{F182B5EF-3E53-0545-A90F-696D82D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1" y="1371600"/>
            <a:ext cx="44958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3353AC1-0B65-2045-BED6-14185EE97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21" y="443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k-SK" altLang="sk-S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kumimoji="0" lang="sk-SK" altLang="sk-SK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Obr. č.44 – doplnenie trajektórií pre každý zlomový bod</a:t>
            </a: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79406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</TotalTime>
  <Words>131</Words>
  <Application>Microsoft Macintosh PowerPoint</Application>
  <PresentationFormat>Prezentácia na obrazovke (16:9)</PresentationFormat>
  <Paragraphs>25</Paragraphs>
  <Slides>17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4" baseType="lpstr">
      <vt:lpstr>Roboto</vt:lpstr>
      <vt:lpstr>Calibri</vt:lpstr>
      <vt:lpstr>Roboto Medium</vt:lpstr>
      <vt:lpstr>Arial</vt:lpstr>
      <vt:lpstr>Merriweather</vt:lpstr>
      <vt:lpstr>Times New Roman</vt:lpstr>
      <vt:lpstr>Paradigm</vt:lpstr>
      <vt:lpstr>Rozšírenie automatickej konštrukcie závislého šva</vt:lpstr>
      <vt:lpstr>Implementácia</vt:lpstr>
      <vt:lpstr>Úvodná analýza dát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Webový systém na monitorovanie katalógu verejných dát</dc:title>
  <dc:creator>Yolo</dc:creator>
  <cp:lastModifiedBy>Tomana František</cp:lastModifiedBy>
  <cp:revision>51</cp:revision>
  <dcterms:modified xsi:type="dcterms:W3CDTF">2020-05-26T21:58:41Z</dcterms:modified>
</cp:coreProperties>
</file>