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67" r:id="rId1"/>
  </p:sldMasterIdLst>
  <p:sldIdLst>
    <p:sldId id="256" r:id="rId2"/>
    <p:sldId id="257" r:id="rId3"/>
    <p:sldId id="258" r:id="rId4"/>
    <p:sldId id="260" r:id="rId5"/>
    <p:sldId id="265" r:id="rId6"/>
    <p:sldId id="261" r:id="rId7"/>
    <p:sldId id="262" r:id="rId8"/>
    <p:sldId id="266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481029A-9DF2-421E-A18F-5C7792F92250}">
          <p14:sldIdLst>
            <p14:sldId id="256"/>
            <p14:sldId id="257"/>
          </p14:sldIdLst>
        </p14:section>
        <p14:section name="Untitled Section" id="{EFBEC37A-6490-4620-A63F-35A99BEA58FB}">
          <p14:sldIdLst>
            <p14:sldId id="258"/>
          </p14:sldIdLst>
        </p14:section>
        <p14:section name="Untitled Section" id="{DD7E42DA-2122-4F4D-8FFB-DBC727666BD9}">
          <p14:sldIdLst>
            <p14:sldId id="260"/>
            <p14:sldId id="265"/>
            <p14:sldId id="261"/>
            <p14:sldId id="262"/>
            <p14:sldId id="266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91"/>
  </p:normalViewPr>
  <p:slideViewPr>
    <p:cSldViewPr snapToGrid="0">
      <p:cViewPr varScale="1">
        <p:scale>
          <a:sx n="83" d="100"/>
          <a:sy n="83" d="100"/>
        </p:scale>
        <p:origin x="16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54982-4CAA-4589-8E0E-F8430D8C6798}" type="datetimeFigureOut">
              <a:rPr lang="sk-SK" smtClean="0"/>
              <a:t>25.11.19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22DA-0FC5-4DEB-A886-E60665F5E5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26959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54982-4CAA-4589-8E0E-F8430D8C6798}" type="datetimeFigureOut">
              <a:rPr lang="sk-SK" smtClean="0"/>
              <a:t>25.11.19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22DA-0FC5-4DEB-A886-E60665F5E5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13479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54982-4CAA-4589-8E0E-F8430D8C6798}" type="datetimeFigureOut">
              <a:rPr lang="sk-SK" smtClean="0"/>
              <a:t>25.11.19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22DA-0FC5-4DEB-A886-E60665F5E5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0321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54982-4CAA-4589-8E0E-F8430D8C6798}" type="datetimeFigureOut">
              <a:rPr lang="sk-SK" smtClean="0"/>
              <a:t>25.11.19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22DA-0FC5-4DEB-A886-E60665F5E573}" type="slidenum">
              <a:rPr lang="sk-SK" smtClean="0"/>
              <a:t>‹#›</a:t>
            </a:fld>
            <a:endParaRPr lang="sk-SK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4746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54982-4CAA-4589-8E0E-F8430D8C6798}" type="datetimeFigureOut">
              <a:rPr lang="sk-SK" smtClean="0"/>
              <a:t>25.11.19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22DA-0FC5-4DEB-A886-E60665F5E5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949904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54982-4CAA-4589-8E0E-F8430D8C6798}" type="datetimeFigureOut">
              <a:rPr lang="sk-SK" smtClean="0"/>
              <a:t>25.11.19</a:t>
            </a:fld>
            <a:endParaRPr lang="sk-S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22DA-0FC5-4DEB-A886-E60665F5E5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32354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54982-4CAA-4589-8E0E-F8430D8C6798}" type="datetimeFigureOut">
              <a:rPr lang="sk-SK" smtClean="0"/>
              <a:t>25.11.19</a:t>
            </a:fld>
            <a:endParaRPr lang="sk-S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22DA-0FC5-4DEB-A886-E60665F5E5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501441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54982-4CAA-4589-8E0E-F8430D8C6798}" type="datetimeFigureOut">
              <a:rPr lang="sk-SK" smtClean="0"/>
              <a:t>25.11.19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22DA-0FC5-4DEB-A886-E60665F5E5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999570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54982-4CAA-4589-8E0E-F8430D8C6798}" type="datetimeFigureOut">
              <a:rPr lang="sk-SK" smtClean="0"/>
              <a:t>25.11.19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22DA-0FC5-4DEB-A886-E60665F5E5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77649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54982-4CAA-4589-8E0E-F8430D8C6798}" type="datetimeFigureOut">
              <a:rPr lang="sk-SK" smtClean="0"/>
              <a:t>25.11.19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22DA-0FC5-4DEB-A886-E60665F5E5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79266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54982-4CAA-4589-8E0E-F8430D8C6798}" type="datetimeFigureOut">
              <a:rPr lang="sk-SK" smtClean="0"/>
              <a:t>25.11.19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22DA-0FC5-4DEB-A886-E60665F5E5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93679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54982-4CAA-4589-8E0E-F8430D8C6798}" type="datetimeFigureOut">
              <a:rPr lang="sk-SK" smtClean="0"/>
              <a:t>25.11.19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22DA-0FC5-4DEB-A886-E60665F5E5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70668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54982-4CAA-4589-8E0E-F8430D8C6798}" type="datetimeFigureOut">
              <a:rPr lang="sk-SK" smtClean="0"/>
              <a:t>25.11.19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22DA-0FC5-4DEB-A886-E60665F5E5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59191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54982-4CAA-4589-8E0E-F8430D8C6798}" type="datetimeFigureOut">
              <a:rPr lang="sk-SK" smtClean="0"/>
              <a:t>25.11.19</a:t>
            </a:fld>
            <a:endParaRPr lang="sk-SK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22DA-0FC5-4DEB-A886-E60665F5E5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67907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54982-4CAA-4589-8E0E-F8430D8C6798}" type="datetimeFigureOut">
              <a:rPr lang="sk-SK" smtClean="0"/>
              <a:t>25.11.19</a:t>
            </a:fld>
            <a:endParaRPr lang="sk-SK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22DA-0FC5-4DEB-A886-E60665F5E5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28695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54982-4CAA-4589-8E0E-F8430D8C6798}" type="datetimeFigureOut">
              <a:rPr lang="sk-SK" smtClean="0"/>
              <a:t>25.11.19</a:t>
            </a:fld>
            <a:endParaRPr lang="sk-SK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22DA-0FC5-4DEB-A886-E60665F5E5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10976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54982-4CAA-4589-8E0E-F8430D8C6798}" type="datetimeFigureOut">
              <a:rPr lang="sk-SK" smtClean="0"/>
              <a:t>25.11.19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22DA-0FC5-4DEB-A886-E60665F5E5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61486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C854982-4CAA-4589-8E0E-F8430D8C6798}" type="datetimeFigureOut">
              <a:rPr lang="sk-SK" smtClean="0"/>
              <a:t>25.11.19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F22DA-0FC5-4DEB-A886-E60665F5E57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355985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68" r:id="rId1"/>
    <p:sldLayoutId id="2147484369" r:id="rId2"/>
    <p:sldLayoutId id="2147484370" r:id="rId3"/>
    <p:sldLayoutId id="2147484371" r:id="rId4"/>
    <p:sldLayoutId id="2147484372" r:id="rId5"/>
    <p:sldLayoutId id="2147484373" r:id="rId6"/>
    <p:sldLayoutId id="2147484374" r:id="rId7"/>
    <p:sldLayoutId id="2147484375" r:id="rId8"/>
    <p:sldLayoutId id="2147484376" r:id="rId9"/>
    <p:sldLayoutId id="2147484377" r:id="rId10"/>
    <p:sldLayoutId id="2147484378" r:id="rId11"/>
    <p:sldLayoutId id="2147484379" r:id="rId12"/>
    <p:sldLayoutId id="2147484380" r:id="rId13"/>
    <p:sldLayoutId id="2147484381" r:id="rId14"/>
    <p:sldLayoutId id="2147484382" r:id="rId15"/>
    <p:sldLayoutId id="2147484383" r:id="rId16"/>
    <p:sldLayoutId id="214748438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culty.jacobs-university.de/llinsen/teaching/320201/Lecture25.pdf" TargetMode="External"/><Relationship Id="rId2" Type="http://schemas.openxmlformats.org/officeDocument/2006/relationships/hyperlink" Target="https://softjourn.com/blog/article/heuristic-programm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amanet.org/blog/astm-technical-committee-manages-pultrusion-standard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niely-daniela.cz/svove-pridavky/" TargetMode="External"/><Relationship Id="rId2" Type="http://schemas.openxmlformats.org/officeDocument/2006/relationships/hyperlink" Target="https://automa.cz/cz/casopis-clanky/vymena-dat-mezi-ruznymi-systemy-cad-2001_01_33435_232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ltbild.de/suche/Eric%20Freeman" TargetMode="External"/><Relationship Id="rId2" Type="http://schemas.openxmlformats.org/officeDocument/2006/relationships/hyperlink" Target="https://www.rheinwerk-verlag.de/uml-25_4546/autoren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eltbild.de/suche/Bert%20Bates" TargetMode="External"/><Relationship Id="rId4" Type="http://schemas.openxmlformats.org/officeDocument/2006/relationships/hyperlink" Target="https://www.weltbild.de/suche/Elisabeth%20Freeman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heinwerk-verlag.de/uml-25_4546/autoren/" TargetMode="External"/><Relationship Id="rId2" Type="http://schemas.openxmlformats.org/officeDocument/2006/relationships/hyperlink" Target="https://www.amazon.de/Gernot-Starke/e/B004PPPYJ8?ref_=dbs_p_pbk_r00_abau_00000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heinwerk-verlag.de/uml-25_4546/autoren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538BC-7508-49F5-BB00-7548F8EC11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3489781"/>
            <a:ext cx="8825658" cy="2039480"/>
          </a:xfrm>
        </p:spPr>
        <p:txBody>
          <a:bodyPr>
            <a:normAutofit fontScale="90000"/>
          </a:bodyPr>
          <a:lstStyle/>
          <a:p>
            <a:r>
              <a:rPr lang="sk-SK" dirty="0"/>
              <a:t>Rozšírenie automatickej konštrukcie závislého šva</a:t>
            </a:r>
            <a:br>
              <a:rPr lang="sk-SK" b="1" dirty="0"/>
            </a:br>
            <a:endParaRPr lang="sk-SK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43D5A5-22D4-45DB-8667-82810BC21F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5191932"/>
            <a:ext cx="8825658" cy="865967"/>
          </a:xfrm>
        </p:spPr>
        <p:txBody>
          <a:bodyPr/>
          <a:lstStyle/>
          <a:p>
            <a:r>
              <a:rPr lang="sk-SK" b="1" dirty="0">
                <a:solidFill>
                  <a:schemeClr val="tx1"/>
                </a:solidFill>
              </a:rPr>
              <a:t>František </a:t>
            </a:r>
            <a:r>
              <a:rPr lang="sk-SK" b="1" dirty="0" err="1">
                <a:solidFill>
                  <a:schemeClr val="tx1"/>
                </a:solidFill>
              </a:rPr>
              <a:t>tomana</a:t>
            </a:r>
            <a:endParaRPr lang="sk-SK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827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B7DF7-462D-4116-B39F-4D97FB261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Cieľ práce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C2FF5-CCBB-4962-8684-5F230C12D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455151" cy="4195481"/>
          </a:xfrm>
        </p:spPr>
        <p:txBody>
          <a:bodyPr>
            <a:normAutofit/>
          </a:bodyPr>
          <a:lstStyle/>
          <a:p>
            <a:r>
              <a:rPr lang="sk-SK" dirty="0"/>
              <a:t>- zanalyzovať možné konštrukčné pravidlá tvorby závislého šva</a:t>
            </a:r>
          </a:p>
          <a:p>
            <a:pPr marL="0" indent="0">
              <a:buNone/>
            </a:pPr>
            <a:r>
              <a:rPr lang="sk-SK" dirty="0"/>
              <a:t> </a:t>
            </a:r>
          </a:p>
          <a:p>
            <a:r>
              <a:rPr lang="sk-SK" dirty="0"/>
              <a:t>- kategorizovať chybové situácie ich implementácie v SW module firmy </a:t>
            </a:r>
            <a:r>
              <a:rPr lang="sk-SK" dirty="0" err="1"/>
              <a:t>assyst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r>
              <a:rPr lang="sk-SK" dirty="0"/>
              <a:t>- navrhnúť vlastné riešenie a implementovať ďalšie algoritmy automatickej konštrukcie závislého šva, ktoré rozšíria existujúci modul</a:t>
            </a:r>
          </a:p>
          <a:p>
            <a:pPr marL="0" indent="0">
              <a:buNone/>
            </a:pPr>
            <a:endParaRPr lang="sk-SK" dirty="0"/>
          </a:p>
          <a:p>
            <a:r>
              <a:rPr lang="sk-SK" dirty="0"/>
              <a:t>s cieľom pokryť čo najväčšie množstvo dát pri rekonštrukcii závislého šva</a:t>
            </a:r>
          </a:p>
        </p:txBody>
      </p:sp>
    </p:spTree>
    <p:extLst>
      <p:ext uri="{BB962C8B-B14F-4D97-AF65-F5344CB8AC3E}">
        <p14:creationId xmlns:p14="http://schemas.microsoft.com/office/powerpoint/2010/main" val="1033808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86BDA-D4A2-40E3-A38A-79B9F5507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Podobné staršie bakalárske práce</a:t>
            </a:r>
            <a:br>
              <a:rPr lang="sk-SK" dirty="0"/>
            </a:b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BDB0A1-3A38-4C84-AECC-EF604A822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err="1"/>
              <a:t>Vitková</a:t>
            </a:r>
            <a:r>
              <a:rPr lang="sk-SK" b="1" dirty="0"/>
              <a:t>, Edita</a:t>
            </a:r>
            <a:r>
              <a:rPr lang="sk-SK" dirty="0"/>
              <a:t> - Návrh a vyhotovenie názornej učebnej pomôcky pre vyučovací predmet Technológia odevov, téma. Druhy švov (NEZVEREJNENÁ)</a:t>
            </a:r>
          </a:p>
          <a:p>
            <a:pPr marL="0" indent="0">
              <a:buNone/>
            </a:pPr>
            <a:endParaRPr lang="sk-SK" dirty="0"/>
          </a:p>
          <a:p>
            <a:r>
              <a:rPr lang="sk-SK" b="1" dirty="0" err="1"/>
              <a:t>Kovarský</a:t>
            </a:r>
            <a:r>
              <a:rPr lang="sk-SK" b="1" dirty="0"/>
              <a:t>, Ľuboš </a:t>
            </a:r>
            <a:r>
              <a:rPr lang="sk-SK" dirty="0"/>
              <a:t>- Využitie reťazca CAD – CAM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3918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677F8-F776-4425-B716-C4546EE34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Webové stránky</a:t>
            </a:r>
            <a:br>
              <a:rPr lang="sk-SK" dirty="0"/>
            </a:b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AE184-3322-48D2-B4D7-ACD9BEA3B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853247"/>
            <a:ext cx="9404723" cy="4607807"/>
          </a:xfrm>
        </p:spPr>
        <p:txBody>
          <a:bodyPr>
            <a:normAutofit/>
          </a:bodyPr>
          <a:lstStyle/>
          <a:p>
            <a:r>
              <a:rPr lang="fr-FR" b="1" dirty="0" err="1"/>
              <a:t>Heuristic</a:t>
            </a:r>
            <a:r>
              <a:rPr lang="fr-FR" b="1" dirty="0"/>
              <a:t> </a:t>
            </a:r>
            <a:r>
              <a:rPr lang="fr-FR" b="1" dirty="0" err="1"/>
              <a:t>programing</a:t>
            </a:r>
            <a:r>
              <a:rPr lang="fr-FR" b="1" dirty="0"/>
              <a:t> </a:t>
            </a:r>
            <a:r>
              <a:rPr lang="fr-FR" dirty="0"/>
              <a:t>- </a:t>
            </a:r>
            <a:r>
              <a:rPr lang="sk-SK" dirty="0">
                <a:hlinkClick r:id="rId2"/>
              </a:rPr>
              <a:t>https://softjourn.com/blog/article/heuristic-programming</a:t>
            </a:r>
            <a:endParaRPr lang="sk-SK" dirty="0"/>
          </a:p>
          <a:p>
            <a:endParaRPr lang="sk-SK" dirty="0"/>
          </a:p>
          <a:p>
            <a:r>
              <a:rPr lang="fr-FR" b="1" dirty="0" err="1"/>
              <a:t>Sweep</a:t>
            </a:r>
            <a:r>
              <a:rPr lang="fr-FR" b="1" dirty="0"/>
              <a:t> Line </a:t>
            </a:r>
            <a:r>
              <a:rPr lang="fr-FR" b="1" dirty="0" err="1"/>
              <a:t>Algorithm</a:t>
            </a:r>
            <a:r>
              <a:rPr lang="fr-FR" b="1" dirty="0"/>
              <a:t> </a:t>
            </a:r>
            <a:r>
              <a:rPr lang="fr-FR" dirty="0"/>
              <a:t>- </a:t>
            </a:r>
            <a:r>
              <a:rPr lang="sk-SK" dirty="0">
                <a:hlinkClick r:id="rId3"/>
              </a:rPr>
              <a:t>http://www.faculty.jacobs-university.de/llinsen/teaching/320201/Lecture25.pdf</a:t>
            </a:r>
            <a:endParaRPr lang="sk-SK" dirty="0"/>
          </a:p>
          <a:p>
            <a:endParaRPr lang="sk-SK" dirty="0"/>
          </a:p>
          <a:p>
            <a:r>
              <a:rPr lang="fr-FR" b="1" dirty="0"/>
              <a:t>ASTM </a:t>
            </a:r>
            <a:r>
              <a:rPr lang="fr-FR" b="1" dirty="0" err="1"/>
              <a:t>Technical</a:t>
            </a:r>
            <a:r>
              <a:rPr lang="fr-FR" b="1" dirty="0"/>
              <a:t> </a:t>
            </a:r>
            <a:r>
              <a:rPr lang="fr-FR" b="1" dirty="0" err="1"/>
              <a:t>Committee</a:t>
            </a:r>
            <a:r>
              <a:rPr lang="fr-FR" b="1" dirty="0"/>
              <a:t> Manages Pultrusion Standards - </a:t>
            </a:r>
            <a:r>
              <a:rPr lang="sk-SK" dirty="0">
                <a:hlinkClick r:id="rId4"/>
              </a:rPr>
              <a:t>https://aamanet.org/blog/astm-technical-committee-manages-pultrusion-standards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17167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677F8-F776-4425-B716-C4546EE34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Webové stránky</a:t>
            </a:r>
            <a:br>
              <a:rPr lang="sk-SK" dirty="0"/>
            </a:b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AE184-3322-48D2-B4D7-ACD9BEA3B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660635"/>
            <a:ext cx="9404723" cy="48004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k-SK" b="1" dirty="0"/>
          </a:p>
          <a:p>
            <a:r>
              <a:rPr lang="sk-SK" b="1" dirty="0" err="1"/>
              <a:t>Výměna</a:t>
            </a:r>
            <a:r>
              <a:rPr lang="sk-SK" b="1" dirty="0"/>
              <a:t> </a:t>
            </a:r>
            <a:r>
              <a:rPr lang="sk-SK" b="1" dirty="0" err="1"/>
              <a:t>dat</a:t>
            </a:r>
            <a:r>
              <a:rPr lang="sk-SK" b="1" dirty="0"/>
              <a:t> </a:t>
            </a:r>
            <a:r>
              <a:rPr lang="sk-SK" b="1" dirty="0" err="1"/>
              <a:t>mezi</a:t>
            </a:r>
            <a:r>
              <a:rPr lang="sk-SK" b="1" dirty="0"/>
              <a:t> </a:t>
            </a:r>
            <a:r>
              <a:rPr lang="sk-SK" b="1" dirty="0" err="1"/>
              <a:t>různými</a:t>
            </a:r>
            <a:r>
              <a:rPr lang="sk-SK" b="1" dirty="0"/>
              <a:t> systémy CAD</a:t>
            </a:r>
            <a:r>
              <a:rPr lang="fr-FR" dirty="0"/>
              <a:t> - </a:t>
            </a:r>
            <a:r>
              <a:rPr lang="fr-FR" dirty="0">
                <a:hlinkClick r:id="rId2"/>
              </a:rPr>
              <a:t>https://automa.cz/cz/casopis-clanky/vymena-dat-mezi-ruznymi-systemy-cad-2001_01_33435_2321</a:t>
            </a:r>
            <a:endParaRPr lang="fr-FR" dirty="0"/>
          </a:p>
          <a:p>
            <a:pPr marL="0" indent="0">
              <a:buNone/>
            </a:pPr>
            <a:endParaRPr lang="sk-SK" dirty="0"/>
          </a:p>
          <a:p>
            <a:r>
              <a:rPr lang="fr-FR" b="1" dirty="0" err="1"/>
              <a:t>Švové</a:t>
            </a:r>
            <a:r>
              <a:rPr lang="fr-FR" b="1" dirty="0"/>
              <a:t> p</a:t>
            </a:r>
            <a:r>
              <a:rPr lang="sk-SK" b="1" dirty="0"/>
              <a:t>r</a:t>
            </a:r>
            <a:r>
              <a:rPr lang="fr-FR" b="1" dirty="0" err="1"/>
              <a:t>ídavky</a:t>
            </a:r>
            <a:r>
              <a:rPr lang="fr-FR" dirty="0"/>
              <a:t> - </a:t>
            </a:r>
            <a:r>
              <a:rPr lang="sk-SK" dirty="0">
                <a:hlinkClick r:id="rId3"/>
              </a:rPr>
              <a:t>http://www.daniely-daniela.cz/svove-pridavky/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2482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677F8-F776-4425-B716-C4546EE34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Manuály a knižné dokumenty</a:t>
            </a:r>
            <a:br>
              <a:rPr lang="sk-SK" dirty="0"/>
            </a:b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AE184-3322-48D2-B4D7-ACD9BEA3B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853249"/>
            <a:ext cx="10484344" cy="4839034"/>
          </a:xfrm>
        </p:spPr>
        <p:txBody>
          <a:bodyPr>
            <a:normAutofit/>
          </a:bodyPr>
          <a:lstStyle/>
          <a:p>
            <a:r>
              <a:rPr lang="sk-SK" b="1" dirty="0" err="1"/>
              <a:t>Differential</a:t>
            </a:r>
            <a:r>
              <a:rPr lang="sk-SK" b="1" dirty="0"/>
              <a:t> </a:t>
            </a:r>
            <a:r>
              <a:rPr lang="sk-SK" b="1" dirty="0" err="1"/>
              <a:t>Evolution</a:t>
            </a:r>
            <a:r>
              <a:rPr lang="sk-SK" b="1" dirty="0"/>
              <a:t>	</a:t>
            </a:r>
          </a:p>
          <a:p>
            <a:pPr marL="0" indent="0">
              <a:buNone/>
            </a:pPr>
            <a:r>
              <a:rPr lang="sk-SK" b="1" dirty="0"/>
              <a:t>      </a:t>
            </a:r>
            <a:r>
              <a:rPr lang="sk-SK" dirty="0">
                <a:hlinkClick r:id="rId2"/>
              </a:rPr>
              <a:t>Kenneth V. Price, Rainer M. Storn, Jouni A. Lampinen</a:t>
            </a:r>
            <a:r>
              <a:rPr lang="sk-SK" dirty="0"/>
              <a:t> </a:t>
            </a:r>
            <a:r>
              <a:rPr lang="fr-FR" dirty="0"/>
              <a:t>- </a:t>
            </a:r>
          </a:p>
          <a:p>
            <a:pPr marL="0" indent="0">
              <a:buNone/>
            </a:pPr>
            <a:r>
              <a:rPr lang="sk-SK" dirty="0"/>
              <a:t>      ISBN 10 3-540-20950-6 </a:t>
            </a:r>
            <a:r>
              <a:rPr lang="sk-SK" dirty="0" err="1"/>
              <a:t>Springer</a:t>
            </a:r>
            <a:r>
              <a:rPr lang="sk-SK" dirty="0"/>
              <a:t> </a:t>
            </a:r>
            <a:r>
              <a:rPr lang="sk-SK" dirty="0" err="1"/>
              <a:t>Berlin</a:t>
            </a:r>
            <a:r>
              <a:rPr lang="sk-SK" dirty="0"/>
              <a:t> </a:t>
            </a:r>
            <a:r>
              <a:rPr lang="sk-SK" dirty="0" err="1"/>
              <a:t>Heidelber</a:t>
            </a:r>
            <a:r>
              <a:rPr lang="sk-SK" dirty="0"/>
              <a:t> New York</a:t>
            </a:r>
          </a:p>
          <a:p>
            <a:pPr marL="0" indent="0">
              <a:buNone/>
            </a:pPr>
            <a:endParaRPr lang="sk-SK" b="1" dirty="0"/>
          </a:p>
          <a:p>
            <a:r>
              <a:rPr lang="sk-SK" b="1" dirty="0" err="1"/>
              <a:t>Head</a:t>
            </a:r>
            <a:r>
              <a:rPr lang="sk-SK" b="1" dirty="0"/>
              <a:t> </a:t>
            </a:r>
            <a:r>
              <a:rPr lang="sk-SK" b="1" dirty="0" err="1"/>
              <a:t>First</a:t>
            </a:r>
            <a:r>
              <a:rPr lang="sk-SK" b="1" dirty="0"/>
              <a:t> Design </a:t>
            </a:r>
            <a:r>
              <a:rPr lang="sk-SK" b="1" dirty="0" err="1"/>
              <a:t>Patterns</a:t>
            </a:r>
            <a:endParaRPr lang="sk-SK" b="1" dirty="0"/>
          </a:p>
          <a:p>
            <a:pPr marL="0" indent="0">
              <a:buNone/>
            </a:pPr>
            <a:r>
              <a:rPr lang="sk-SK" dirty="0"/>
              <a:t>     </a:t>
            </a:r>
            <a:r>
              <a:rPr lang="sk-SK" u="sng" dirty="0">
                <a:hlinkClick r:id="rId3"/>
              </a:rPr>
              <a:t>Eric Freeman </a:t>
            </a:r>
            <a:r>
              <a:rPr lang="sk-SK" dirty="0"/>
              <a:t>, </a:t>
            </a:r>
            <a:r>
              <a:rPr lang="sk-SK" u="sng" dirty="0">
                <a:hlinkClick r:id="rId4"/>
              </a:rPr>
              <a:t>Elisabeth Freeman </a:t>
            </a:r>
            <a:r>
              <a:rPr lang="sk-SK" dirty="0"/>
              <a:t>, </a:t>
            </a:r>
            <a:r>
              <a:rPr lang="sk-SK" u="sng" dirty="0">
                <a:hlinkClick r:id="rId5"/>
              </a:rPr>
              <a:t>Bert Bates </a:t>
            </a:r>
            <a:r>
              <a:rPr lang="sk-SK" dirty="0"/>
              <a:t>- ISBN 978-93-5213-277-5</a:t>
            </a:r>
          </a:p>
          <a:p>
            <a:pPr marL="0" indent="0">
              <a:buNone/>
            </a:pPr>
            <a:endParaRPr lang="sk-SK" b="1" dirty="0"/>
          </a:p>
          <a:p>
            <a:r>
              <a:rPr lang="sk-SK" b="1" dirty="0"/>
              <a:t>Java </a:t>
            </a:r>
            <a:r>
              <a:rPr lang="sk-SK" b="1" dirty="0" err="1"/>
              <a:t>Performance</a:t>
            </a:r>
            <a:r>
              <a:rPr lang="sk-SK" b="1" dirty="0"/>
              <a:t> </a:t>
            </a:r>
            <a:r>
              <a:rPr lang="sk-SK" b="1" dirty="0" err="1"/>
              <a:t>Tuning</a:t>
            </a:r>
            <a:endParaRPr lang="sk-SK" b="1" dirty="0"/>
          </a:p>
          <a:p>
            <a:pPr marL="0" indent="0">
              <a:buNone/>
            </a:pPr>
            <a:r>
              <a:rPr lang="sk-SK" dirty="0"/>
              <a:t>     </a:t>
            </a:r>
            <a:r>
              <a:rPr lang="sk-SK" u="sng" dirty="0">
                <a:hlinkClick r:id="rId3"/>
              </a:rPr>
              <a:t>Jack Sbirazi</a:t>
            </a:r>
            <a:r>
              <a:rPr lang="sk-SK" dirty="0"/>
              <a:t> - ISBN 0-596-00377-3</a:t>
            </a:r>
            <a:br>
              <a:rPr lang="sk-SK" dirty="0"/>
            </a:b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86564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677F8-F776-4425-B716-C4546EE34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Manuály a knižné dokumenty</a:t>
            </a:r>
            <a:br>
              <a:rPr lang="sk-SK" dirty="0"/>
            </a:b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AE184-3322-48D2-B4D7-ACD9BEA3B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853248"/>
            <a:ext cx="10515875" cy="4839034"/>
          </a:xfrm>
        </p:spPr>
        <p:txBody>
          <a:bodyPr>
            <a:normAutofit/>
          </a:bodyPr>
          <a:lstStyle/>
          <a:p>
            <a:r>
              <a:rPr lang="sk-SK" b="1" dirty="0" err="1"/>
              <a:t>Effektive</a:t>
            </a:r>
            <a:r>
              <a:rPr lang="sk-SK" b="1" dirty="0"/>
              <a:t> </a:t>
            </a:r>
            <a:r>
              <a:rPr lang="sk-SK" b="1" dirty="0" err="1"/>
              <a:t>Softwarearchitekturen</a:t>
            </a:r>
            <a:r>
              <a:rPr lang="sk-SK" b="1" dirty="0"/>
              <a:t>: </a:t>
            </a:r>
            <a:r>
              <a:rPr lang="sk-SK" b="1" dirty="0" err="1"/>
              <a:t>Ein</a:t>
            </a:r>
            <a:r>
              <a:rPr lang="sk-SK" b="1" dirty="0"/>
              <a:t> </a:t>
            </a:r>
            <a:r>
              <a:rPr lang="sk-SK" b="1" dirty="0" err="1"/>
              <a:t>praktischer</a:t>
            </a:r>
            <a:r>
              <a:rPr lang="sk-SK" b="1" dirty="0"/>
              <a:t> </a:t>
            </a:r>
            <a:r>
              <a:rPr lang="sk-SK" b="1" dirty="0" err="1"/>
              <a:t>Leitfaden</a:t>
            </a:r>
            <a:r>
              <a:rPr lang="sk-SK" b="1" dirty="0"/>
              <a:t>	</a:t>
            </a:r>
          </a:p>
          <a:p>
            <a:pPr marL="0" indent="0">
              <a:buNone/>
            </a:pPr>
            <a:r>
              <a:rPr lang="sk-SK" b="1" dirty="0"/>
              <a:t>     </a:t>
            </a:r>
            <a:r>
              <a:rPr lang="sk-SK" dirty="0">
                <a:hlinkClick r:id="rId2"/>
              </a:rPr>
              <a:t>Gernot Starke</a:t>
            </a:r>
            <a:r>
              <a:rPr lang="fr-FR" dirty="0"/>
              <a:t> - </a:t>
            </a:r>
            <a:r>
              <a:rPr lang="sk-SK" dirty="0"/>
              <a:t>ISBN 978-3-446-45207-7</a:t>
            </a:r>
          </a:p>
          <a:p>
            <a:pPr marL="0" indent="0">
              <a:buNone/>
            </a:pPr>
            <a:endParaRPr lang="fr-FR" dirty="0"/>
          </a:p>
          <a:p>
            <a:r>
              <a:rPr lang="sk-SK" b="1" dirty="0"/>
              <a:t>UML 2.5 Das </a:t>
            </a:r>
            <a:r>
              <a:rPr lang="sk-SK" b="1" dirty="0" err="1"/>
              <a:t>umfassende</a:t>
            </a:r>
            <a:r>
              <a:rPr lang="sk-SK" b="1" dirty="0"/>
              <a:t> </a:t>
            </a:r>
            <a:r>
              <a:rPr lang="sk-SK" b="1" dirty="0" err="1"/>
              <a:t>Handbuch</a:t>
            </a:r>
            <a:endParaRPr lang="sk-SK" b="1" dirty="0"/>
          </a:p>
          <a:p>
            <a:pPr marL="0" indent="0">
              <a:buNone/>
            </a:pPr>
            <a:r>
              <a:rPr lang="sk-SK" b="1" dirty="0"/>
              <a:t>     </a:t>
            </a:r>
            <a:r>
              <a:rPr lang="sk-SK" dirty="0">
                <a:hlinkClick r:id="rId3"/>
              </a:rPr>
              <a:t>Christoph Kecher, Alexander Salvanos, Ralf Hoffmann-Elbern</a:t>
            </a:r>
            <a:r>
              <a:rPr lang="sk-SK" dirty="0"/>
              <a:t> – </a:t>
            </a:r>
          </a:p>
          <a:p>
            <a:pPr marL="0" indent="0">
              <a:buNone/>
            </a:pPr>
            <a:r>
              <a:rPr lang="sk-SK" dirty="0"/>
              <a:t>     ISBN 978-3-8362-6018-3</a:t>
            </a:r>
          </a:p>
          <a:p>
            <a:pPr marL="0" indent="0">
              <a:buNone/>
            </a:pPr>
            <a:endParaRPr lang="sk-SK" b="1" dirty="0"/>
          </a:p>
          <a:p>
            <a:pPr marL="343080" indent="-342720">
              <a:spcBef>
                <a:spcPts val="1001"/>
              </a:spcBef>
              <a:buClr>
                <a:srgbClr val="ACD433"/>
              </a:buClr>
            </a:pPr>
            <a:r>
              <a:rPr lang="en-US" b="1" spc="-1" dirty="0" err="1">
                <a:solidFill>
                  <a:srgbClr val="FFFFFF"/>
                </a:solidFill>
              </a:rPr>
              <a:t>Bekleidung</a:t>
            </a:r>
            <a:r>
              <a:rPr lang="en-US" b="1" spc="-1" dirty="0">
                <a:solidFill>
                  <a:srgbClr val="FFFFFF"/>
                </a:solidFill>
              </a:rPr>
              <a:t> </a:t>
            </a:r>
            <a:r>
              <a:rPr lang="en-US" b="1" spc="-1" dirty="0" err="1">
                <a:solidFill>
                  <a:srgbClr val="FFFFFF"/>
                </a:solidFill>
              </a:rPr>
              <a:t>Schnittkonstruktion</a:t>
            </a:r>
            <a:r>
              <a:rPr lang="en-US" b="1" spc="-1" dirty="0">
                <a:solidFill>
                  <a:srgbClr val="FFFFFF"/>
                </a:solidFill>
              </a:rPr>
              <a:t> </a:t>
            </a:r>
            <a:r>
              <a:rPr lang="en-US" b="1" spc="-1" dirty="0" err="1">
                <a:solidFill>
                  <a:srgbClr val="FFFFFF"/>
                </a:solidFill>
              </a:rPr>
              <a:t>für</a:t>
            </a:r>
            <a:r>
              <a:rPr lang="en-US" b="1" spc="-1" dirty="0">
                <a:solidFill>
                  <a:srgbClr val="FFFFFF"/>
                </a:solidFill>
              </a:rPr>
              <a:t> </a:t>
            </a:r>
            <a:r>
              <a:rPr lang="en-US" b="1" spc="-1" dirty="0" err="1">
                <a:solidFill>
                  <a:srgbClr val="FFFFFF"/>
                </a:solidFill>
              </a:rPr>
              <a:t>Damenmode</a:t>
            </a:r>
            <a:endParaRPr lang="en-US" spc="-1" dirty="0">
              <a:solidFill>
                <a:srgbClr val="FFFFFF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1001"/>
              </a:spcBef>
              <a:buNone/>
            </a:pPr>
            <a:r>
              <a:rPr lang="en-US" spc="-1" dirty="0">
                <a:solidFill>
                  <a:srgbClr val="FFFFFF"/>
                </a:solidFill>
              </a:rPr>
              <a:t>     </a:t>
            </a:r>
            <a:r>
              <a:rPr lang="sk-SK" dirty="0">
                <a:hlinkClick r:id="rId3"/>
              </a:rPr>
              <a:t>Guido Hofenbitzer</a:t>
            </a:r>
            <a:r>
              <a:rPr lang="sk-SK" dirty="0"/>
              <a:t> </a:t>
            </a:r>
            <a:r>
              <a:rPr lang="en-US" spc="-1" dirty="0">
                <a:solidFill>
                  <a:srgbClr val="FFFFFF"/>
                </a:solidFill>
              </a:rPr>
              <a:t>- ISBN 978-3-8085-6236-9</a:t>
            </a:r>
          </a:p>
          <a:p>
            <a:pPr marL="0" indent="0">
              <a:buNone/>
            </a:pPr>
            <a:br>
              <a:rPr lang="sk-SK" dirty="0"/>
            </a:b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47260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677F8-F776-4425-B716-C4546EE34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Manuály a knižné dokumenty</a:t>
            </a:r>
            <a:br>
              <a:rPr lang="sk-SK" dirty="0"/>
            </a:b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AE184-3322-48D2-B4D7-ACD9BEA3B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853248"/>
            <a:ext cx="10515875" cy="483903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k-SK" b="1" dirty="0"/>
          </a:p>
          <a:p>
            <a:pPr marL="343080" indent="-342720">
              <a:spcBef>
                <a:spcPts val="1001"/>
              </a:spcBef>
              <a:buClr>
                <a:srgbClr val="ACD433"/>
              </a:buClr>
            </a:pPr>
            <a:r>
              <a:rPr lang="en-US" b="1" spc="-1" dirty="0" err="1">
                <a:solidFill>
                  <a:srgbClr val="FFFFFF"/>
                </a:solidFill>
              </a:rPr>
              <a:t>Základy</a:t>
            </a:r>
            <a:r>
              <a:rPr lang="en-US" b="1" spc="-1" dirty="0">
                <a:solidFill>
                  <a:srgbClr val="FFFFFF"/>
                </a:solidFill>
              </a:rPr>
              <a:t> </a:t>
            </a:r>
            <a:r>
              <a:rPr lang="en-US" b="1" spc="-1" dirty="0" err="1">
                <a:solidFill>
                  <a:srgbClr val="FFFFFF"/>
                </a:solidFill>
              </a:rPr>
              <a:t>textilního</a:t>
            </a:r>
            <a:r>
              <a:rPr lang="en-US" b="1" spc="-1" dirty="0">
                <a:solidFill>
                  <a:srgbClr val="FFFFFF"/>
                </a:solidFill>
              </a:rPr>
              <a:t> a </a:t>
            </a:r>
            <a:r>
              <a:rPr lang="en-US" b="1" spc="-1" dirty="0" err="1">
                <a:solidFill>
                  <a:srgbClr val="FFFFFF"/>
                </a:solidFill>
              </a:rPr>
              <a:t>odevního</a:t>
            </a:r>
            <a:r>
              <a:rPr lang="en-US" b="1" spc="-1" dirty="0">
                <a:solidFill>
                  <a:srgbClr val="FFFFFF"/>
                </a:solidFill>
              </a:rPr>
              <a:t> </a:t>
            </a:r>
            <a:r>
              <a:rPr lang="en-US" b="1" spc="-1" dirty="0" err="1">
                <a:solidFill>
                  <a:srgbClr val="FFFFFF"/>
                </a:solidFill>
              </a:rPr>
              <a:t>inzenyrství</a:t>
            </a:r>
            <a:endParaRPr lang="en-US" b="1" spc="-1" dirty="0">
              <a:solidFill>
                <a:srgbClr val="FFFFFF"/>
              </a:solidFill>
            </a:endParaRPr>
          </a:p>
          <a:p>
            <a:pPr marL="400410" lvl="1" indent="0">
              <a:spcBef>
                <a:spcPts val="1001"/>
              </a:spcBef>
              <a:buClr>
                <a:srgbClr val="ACD433"/>
              </a:buClr>
              <a:buNone/>
            </a:pPr>
            <a:r>
              <a:rPr lang="sk-SK" dirty="0">
                <a:hlinkClick r:id="rId2"/>
              </a:rPr>
              <a:t>Jaroslav Simon</a:t>
            </a:r>
            <a:r>
              <a:rPr lang="sk-SK" dirty="0"/>
              <a:t> </a:t>
            </a:r>
            <a:r>
              <a:rPr lang="en-US" spc="-1" dirty="0">
                <a:solidFill>
                  <a:srgbClr val="FFFFFF"/>
                </a:solidFill>
              </a:rPr>
              <a:t>- ISBN 55-819-81</a:t>
            </a:r>
          </a:p>
          <a:p>
            <a:pPr marL="400410" lvl="1" indent="0">
              <a:spcBef>
                <a:spcPts val="1001"/>
              </a:spcBef>
              <a:buClr>
                <a:srgbClr val="ACD433"/>
              </a:buClr>
              <a:buNone/>
            </a:pPr>
            <a:endParaRPr lang="en-US" spc="-1" dirty="0">
              <a:solidFill>
                <a:srgbClr val="FFFFFF"/>
              </a:solidFill>
            </a:endParaRPr>
          </a:p>
          <a:p>
            <a:pPr marL="343080" indent="-342720">
              <a:spcBef>
                <a:spcPts val="1001"/>
              </a:spcBef>
              <a:buClr>
                <a:srgbClr val="ACD433"/>
              </a:buClr>
            </a:pPr>
            <a:r>
              <a:rPr lang="en-US" b="1" spc="-1" dirty="0" err="1">
                <a:solidFill>
                  <a:srgbClr val="FFFFFF"/>
                </a:solidFill>
              </a:rPr>
              <a:t>Odevnícke</a:t>
            </a:r>
            <a:r>
              <a:rPr lang="en-US" b="1" spc="-1" dirty="0">
                <a:solidFill>
                  <a:srgbClr val="FFFFFF"/>
                </a:solidFill>
              </a:rPr>
              <a:t> </a:t>
            </a:r>
            <a:r>
              <a:rPr lang="en-US" b="1" spc="-1" dirty="0" err="1">
                <a:solidFill>
                  <a:srgbClr val="FFFFFF"/>
                </a:solidFill>
              </a:rPr>
              <a:t>názvoslovie</a:t>
            </a:r>
            <a:endParaRPr lang="en-US" b="1" spc="-1" dirty="0">
              <a:solidFill>
                <a:srgbClr val="FFFFFF"/>
              </a:solidFill>
            </a:endParaRPr>
          </a:p>
          <a:p>
            <a:pPr marL="400410" lvl="1" indent="0">
              <a:spcBef>
                <a:spcPts val="1001"/>
              </a:spcBef>
              <a:buClr>
                <a:srgbClr val="ACD433"/>
              </a:buClr>
              <a:buNone/>
            </a:pPr>
            <a:r>
              <a:rPr lang="sk-SK" dirty="0">
                <a:hlinkClick r:id="rId2"/>
              </a:rPr>
              <a:t>Christoph J.Jurga, P. Hamžík, Š. Galusek</a:t>
            </a:r>
            <a:r>
              <a:rPr lang="en-US" spc="-1" dirty="0">
                <a:solidFill>
                  <a:srgbClr val="FFFFFF"/>
                </a:solidFill>
              </a:rPr>
              <a:t> - 1963</a:t>
            </a:r>
          </a:p>
          <a:p>
            <a:pPr marL="343080" indent="-342720">
              <a:spcBef>
                <a:spcPts val="1001"/>
              </a:spcBef>
              <a:buClr>
                <a:srgbClr val="ACD433"/>
              </a:buClr>
            </a:pPr>
            <a:endParaRPr lang="en-US" spc="-1" dirty="0">
              <a:solidFill>
                <a:srgbClr val="FFFFFF"/>
              </a:solidFill>
            </a:endParaRPr>
          </a:p>
          <a:p>
            <a:pPr marL="343080" indent="-342720">
              <a:spcBef>
                <a:spcPts val="1001"/>
              </a:spcBef>
              <a:buClr>
                <a:srgbClr val="ACD433"/>
              </a:buClr>
            </a:pPr>
            <a:r>
              <a:rPr lang="en-US" b="1" spc="-1" dirty="0" err="1">
                <a:solidFill>
                  <a:srgbClr val="FFFFFF"/>
                </a:solidFill>
              </a:rPr>
              <a:t>Malá</a:t>
            </a:r>
            <a:r>
              <a:rPr lang="en-US" b="1" spc="-1" dirty="0">
                <a:solidFill>
                  <a:srgbClr val="FFFFFF"/>
                </a:solidFill>
              </a:rPr>
              <a:t> </a:t>
            </a:r>
            <a:r>
              <a:rPr lang="en-US" b="1" spc="-1" dirty="0" err="1">
                <a:solidFill>
                  <a:srgbClr val="FFFFFF"/>
                </a:solidFill>
              </a:rPr>
              <a:t>encyklopedie</a:t>
            </a:r>
            <a:r>
              <a:rPr lang="en-US" b="1" spc="-1" dirty="0">
                <a:solidFill>
                  <a:srgbClr val="FFFFFF"/>
                </a:solidFill>
              </a:rPr>
              <a:t> </a:t>
            </a:r>
            <a:r>
              <a:rPr lang="en-US" b="1" spc="-1" dirty="0" err="1">
                <a:solidFill>
                  <a:srgbClr val="FFFFFF"/>
                </a:solidFill>
              </a:rPr>
              <a:t>textilií</a:t>
            </a:r>
            <a:r>
              <a:rPr lang="en-US" b="1" spc="-1" dirty="0">
                <a:solidFill>
                  <a:srgbClr val="FFFFFF"/>
                </a:solidFill>
              </a:rPr>
              <a:t> a </a:t>
            </a:r>
            <a:r>
              <a:rPr lang="en-US" b="1" spc="-1" dirty="0" err="1">
                <a:solidFill>
                  <a:srgbClr val="FFFFFF"/>
                </a:solidFill>
              </a:rPr>
              <a:t>odívání</a:t>
            </a:r>
            <a:r>
              <a:rPr lang="en-US" spc="-1" dirty="0">
                <a:solidFill>
                  <a:srgbClr val="FFFFFF"/>
                </a:solidFill>
              </a:rPr>
              <a:t>     </a:t>
            </a:r>
          </a:p>
          <a:p>
            <a:pPr marL="400410" lvl="1" indent="0">
              <a:spcBef>
                <a:spcPts val="1001"/>
              </a:spcBef>
              <a:buClr>
                <a:srgbClr val="ACD433"/>
              </a:buClr>
              <a:buNone/>
            </a:pPr>
            <a:r>
              <a:rPr lang="sk-SK" dirty="0">
                <a:hlinkClick r:id="rId2"/>
              </a:rPr>
              <a:t>Stanislav Teršl</a:t>
            </a:r>
            <a:r>
              <a:rPr lang="sk-SK" dirty="0"/>
              <a:t> </a:t>
            </a:r>
            <a:r>
              <a:rPr lang="en-US" spc="-1" dirty="0">
                <a:solidFill>
                  <a:srgbClr val="FFFFFF"/>
                </a:solidFill>
              </a:rPr>
              <a:t>- 1987</a:t>
            </a:r>
            <a:br>
              <a:rPr lang="en-US" dirty="0"/>
            </a:br>
            <a:endParaRPr lang="en-US" spc="-1" dirty="0">
              <a:solidFill>
                <a:srgbClr val="FFFFFF"/>
              </a:solidFill>
            </a:endParaRPr>
          </a:p>
          <a:p>
            <a:pPr marL="0" indent="0">
              <a:buNone/>
            </a:pPr>
            <a:br>
              <a:rPr lang="sk-SK" dirty="0"/>
            </a:b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81274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42000"/>
                <a:hueMod val="42000"/>
                <a:satMod val="124000"/>
                <a:lumMod val="62000"/>
              </a:schemeClr>
              <a:schemeClr val="bg2">
                <a:tint val="96000"/>
                <a:satMod val="130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753EF2A-E126-4B21-AC3D-7BF4258F6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BBC4FB4-19BD-4626-A293-D8411F0E28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6BAB8189-D27D-423E-B154-5E4DFD3F5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122E102-9E03-43D3-B783-795507F4D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AF0C8C1-0967-4B1A-9850-8B4AF2F3F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7DD20243-46C6-46E5-A705-B67ADDC888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C28D0172-F2E0-4763-9C35-F02266495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5"/>
            <a:ext cx="12191695" cy="47307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DF6FB2B2-CE21-407F-B22E-302DADC2C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55533"/>
            <a:ext cx="12192000" cy="2802467"/>
          </a:xfrm>
          <a:custGeom>
            <a:avLst/>
            <a:gdLst>
              <a:gd name="connsiteX0" fmla="*/ 1 w 12192000"/>
              <a:gd name="connsiteY0" fmla="*/ 0 h 2802467"/>
              <a:gd name="connsiteX1" fmla="*/ 71932 w 12192000"/>
              <a:gd name="connsiteY1" fmla="*/ 12261 h 2802467"/>
              <a:gd name="connsiteX2" fmla="*/ 282848 w 12192000"/>
              <a:gd name="connsiteY2" fmla="*/ 48342 h 2802467"/>
              <a:gd name="connsiteX3" fmla="*/ 436464 w 12192000"/>
              <a:gd name="connsiteY3" fmla="*/ 73565 h 2802467"/>
              <a:gd name="connsiteX4" fmla="*/ 619339 w 12192000"/>
              <a:gd name="connsiteY4" fmla="*/ 100188 h 2802467"/>
              <a:gd name="connsiteX5" fmla="*/ 836351 w 12192000"/>
              <a:gd name="connsiteY5" fmla="*/ 132066 h 2802467"/>
              <a:gd name="connsiteX6" fmla="*/ 1076528 w 12192000"/>
              <a:gd name="connsiteY6" fmla="*/ 165696 h 2802467"/>
              <a:gd name="connsiteX7" fmla="*/ 1347183 w 12192000"/>
              <a:gd name="connsiteY7" fmla="*/ 201077 h 2802467"/>
              <a:gd name="connsiteX8" fmla="*/ 1642223 w 12192000"/>
              <a:gd name="connsiteY8" fmla="*/ 238560 h 2802467"/>
              <a:gd name="connsiteX9" fmla="*/ 1962864 w 12192000"/>
              <a:gd name="connsiteY9" fmla="*/ 276043 h 2802467"/>
              <a:gd name="connsiteX10" fmla="*/ 2304232 w 12192000"/>
              <a:gd name="connsiteY10" fmla="*/ 314226 h 2802467"/>
              <a:gd name="connsiteX11" fmla="*/ 2672421 w 12192000"/>
              <a:gd name="connsiteY11" fmla="*/ 349608 h 2802467"/>
              <a:gd name="connsiteX12" fmla="*/ 3057678 w 12192000"/>
              <a:gd name="connsiteY12" fmla="*/ 383587 h 2802467"/>
              <a:gd name="connsiteX13" fmla="*/ 3464881 w 12192000"/>
              <a:gd name="connsiteY13" fmla="*/ 414415 h 2802467"/>
              <a:gd name="connsiteX14" fmla="*/ 3889152 w 12192000"/>
              <a:gd name="connsiteY14" fmla="*/ 443840 h 2802467"/>
              <a:gd name="connsiteX15" fmla="*/ 4331710 w 12192000"/>
              <a:gd name="connsiteY15" fmla="*/ 471515 h 2802467"/>
              <a:gd name="connsiteX16" fmla="*/ 4558476 w 12192000"/>
              <a:gd name="connsiteY16" fmla="*/ 481323 h 2802467"/>
              <a:gd name="connsiteX17" fmla="*/ 4790118 w 12192000"/>
              <a:gd name="connsiteY17" fmla="*/ 492183 h 2802467"/>
              <a:gd name="connsiteX18" fmla="*/ 5025418 w 12192000"/>
              <a:gd name="connsiteY18" fmla="*/ 502342 h 2802467"/>
              <a:gd name="connsiteX19" fmla="*/ 5261937 w 12192000"/>
              <a:gd name="connsiteY19" fmla="*/ 508998 h 2802467"/>
              <a:gd name="connsiteX20" fmla="*/ 5503332 w 12192000"/>
              <a:gd name="connsiteY20" fmla="*/ 514953 h 2802467"/>
              <a:gd name="connsiteX21" fmla="*/ 5747166 w 12192000"/>
              <a:gd name="connsiteY21" fmla="*/ 521259 h 2802467"/>
              <a:gd name="connsiteX22" fmla="*/ 5995877 w 12192000"/>
              <a:gd name="connsiteY22" fmla="*/ 525462 h 2802467"/>
              <a:gd name="connsiteX23" fmla="*/ 6247026 w 12192000"/>
              <a:gd name="connsiteY23" fmla="*/ 525462 h 2802467"/>
              <a:gd name="connsiteX24" fmla="*/ 6500613 w 12192000"/>
              <a:gd name="connsiteY24" fmla="*/ 527564 h 2802467"/>
              <a:gd name="connsiteX25" fmla="*/ 6756639 w 12192000"/>
              <a:gd name="connsiteY25" fmla="*/ 525462 h 2802467"/>
              <a:gd name="connsiteX26" fmla="*/ 7016322 w 12192000"/>
              <a:gd name="connsiteY26" fmla="*/ 521259 h 2802467"/>
              <a:gd name="connsiteX27" fmla="*/ 7276005 w 12192000"/>
              <a:gd name="connsiteY27" fmla="*/ 517405 h 2802467"/>
              <a:gd name="connsiteX28" fmla="*/ 7539345 w 12192000"/>
              <a:gd name="connsiteY28" fmla="*/ 508998 h 2802467"/>
              <a:gd name="connsiteX29" fmla="*/ 7805124 w 12192000"/>
              <a:gd name="connsiteY29" fmla="*/ 500240 h 2802467"/>
              <a:gd name="connsiteX30" fmla="*/ 8070903 w 12192000"/>
              <a:gd name="connsiteY30" fmla="*/ 490081 h 2802467"/>
              <a:gd name="connsiteX31" fmla="*/ 8339121 w 12192000"/>
              <a:gd name="connsiteY31" fmla="*/ 475719 h 2802467"/>
              <a:gd name="connsiteX32" fmla="*/ 8609776 w 12192000"/>
              <a:gd name="connsiteY32" fmla="*/ 458553 h 2802467"/>
              <a:gd name="connsiteX33" fmla="*/ 8881651 w 12192000"/>
              <a:gd name="connsiteY33" fmla="*/ 442089 h 2802467"/>
              <a:gd name="connsiteX34" fmla="*/ 9153526 w 12192000"/>
              <a:gd name="connsiteY34" fmla="*/ 421070 h 2802467"/>
              <a:gd name="connsiteX35" fmla="*/ 9429058 w 12192000"/>
              <a:gd name="connsiteY35" fmla="*/ 395848 h 2802467"/>
              <a:gd name="connsiteX36" fmla="*/ 9700933 w 12192000"/>
              <a:gd name="connsiteY36" fmla="*/ 370626 h 2802467"/>
              <a:gd name="connsiteX37" fmla="*/ 9977684 w 12192000"/>
              <a:gd name="connsiteY37" fmla="*/ 341550 h 2802467"/>
              <a:gd name="connsiteX38" fmla="*/ 10255655 w 12192000"/>
              <a:gd name="connsiteY38" fmla="*/ 309672 h 2802467"/>
              <a:gd name="connsiteX39" fmla="*/ 10529968 w 12192000"/>
              <a:gd name="connsiteY39" fmla="*/ 276043 h 2802467"/>
              <a:gd name="connsiteX40" fmla="*/ 10807939 w 12192000"/>
              <a:gd name="connsiteY40" fmla="*/ 236808 h 2802467"/>
              <a:gd name="connsiteX41" fmla="*/ 11084690 w 12192000"/>
              <a:gd name="connsiteY41" fmla="*/ 194771 h 2802467"/>
              <a:gd name="connsiteX42" fmla="*/ 11362661 w 12192000"/>
              <a:gd name="connsiteY42" fmla="*/ 153085 h 2802467"/>
              <a:gd name="connsiteX43" fmla="*/ 11639412 w 12192000"/>
              <a:gd name="connsiteY43" fmla="*/ 104392 h 2802467"/>
              <a:gd name="connsiteX44" fmla="*/ 11914945 w 12192000"/>
              <a:gd name="connsiteY44" fmla="*/ 54648 h 2802467"/>
              <a:gd name="connsiteX45" fmla="*/ 12191696 w 12192000"/>
              <a:gd name="connsiteY45" fmla="*/ 2452 h 2802467"/>
              <a:gd name="connsiteX46" fmla="*/ 12191696 w 12192000"/>
              <a:gd name="connsiteY46" fmla="*/ 2236410 h 2802467"/>
              <a:gd name="connsiteX47" fmla="*/ 12192000 w 12192000"/>
              <a:gd name="connsiteY47" fmla="*/ 2236410 h 2802467"/>
              <a:gd name="connsiteX48" fmla="*/ 12192000 w 12192000"/>
              <a:gd name="connsiteY48" fmla="*/ 2802467 h 2802467"/>
              <a:gd name="connsiteX49" fmla="*/ 12191696 w 12192000"/>
              <a:gd name="connsiteY49" fmla="*/ 2802467 h 2802467"/>
              <a:gd name="connsiteX50" fmla="*/ 0 w 12192000"/>
              <a:gd name="connsiteY50" fmla="*/ 2802467 h 2802467"/>
              <a:gd name="connsiteX51" fmla="*/ 0 w 12192000"/>
              <a:gd name="connsiteY51" fmla="*/ 2236410 h 2802467"/>
              <a:gd name="connsiteX52" fmla="*/ 1 w 12192000"/>
              <a:gd name="connsiteY52" fmla="*/ 2236410 h 2802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2192000" h="2802467">
                <a:moveTo>
                  <a:pt x="1" y="0"/>
                </a:moveTo>
                <a:lnTo>
                  <a:pt x="71932" y="12261"/>
                </a:lnTo>
                <a:lnTo>
                  <a:pt x="282848" y="48342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3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6"/>
                </a:lnTo>
                <a:lnTo>
                  <a:pt x="2672421" y="349608"/>
                </a:lnTo>
                <a:lnTo>
                  <a:pt x="3057678" y="383587"/>
                </a:lnTo>
                <a:lnTo>
                  <a:pt x="3464881" y="414415"/>
                </a:lnTo>
                <a:lnTo>
                  <a:pt x="3889152" y="443840"/>
                </a:lnTo>
                <a:lnTo>
                  <a:pt x="4331710" y="471515"/>
                </a:lnTo>
                <a:lnTo>
                  <a:pt x="4558476" y="481323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6" y="521259"/>
                </a:lnTo>
                <a:lnTo>
                  <a:pt x="5995877" y="525462"/>
                </a:lnTo>
                <a:lnTo>
                  <a:pt x="6247026" y="525462"/>
                </a:lnTo>
                <a:lnTo>
                  <a:pt x="6500613" y="527564"/>
                </a:lnTo>
                <a:lnTo>
                  <a:pt x="6756639" y="525462"/>
                </a:lnTo>
                <a:lnTo>
                  <a:pt x="7016322" y="521259"/>
                </a:lnTo>
                <a:lnTo>
                  <a:pt x="7276005" y="517405"/>
                </a:lnTo>
                <a:lnTo>
                  <a:pt x="7539345" y="508998"/>
                </a:lnTo>
                <a:lnTo>
                  <a:pt x="7805124" y="500240"/>
                </a:lnTo>
                <a:lnTo>
                  <a:pt x="8070903" y="490081"/>
                </a:lnTo>
                <a:lnTo>
                  <a:pt x="8339121" y="475719"/>
                </a:lnTo>
                <a:lnTo>
                  <a:pt x="8609776" y="458553"/>
                </a:lnTo>
                <a:lnTo>
                  <a:pt x="8881651" y="442089"/>
                </a:lnTo>
                <a:lnTo>
                  <a:pt x="9153526" y="421070"/>
                </a:lnTo>
                <a:lnTo>
                  <a:pt x="9429058" y="395848"/>
                </a:lnTo>
                <a:lnTo>
                  <a:pt x="9700933" y="370626"/>
                </a:lnTo>
                <a:lnTo>
                  <a:pt x="9977684" y="341550"/>
                </a:lnTo>
                <a:lnTo>
                  <a:pt x="10255655" y="309672"/>
                </a:lnTo>
                <a:lnTo>
                  <a:pt x="10529968" y="276043"/>
                </a:lnTo>
                <a:lnTo>
                  <a:pt x="10807939" y="236808"/>
                </a:lnTo>
                <a:lnTo>
                  <a:pt x="11084690" y="194771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236410"/>
                </a:lnTo>
                <a:lnTo>
                  <a:pt x="12192000" y="2236410"/>
                </a:lnTo>
                <a:lnTo>
                  <a:pt x="12192000" y="2802467"/>
                </a:lnTo>
                <a:lnTo>
                  <a:pt x="12191696" y="2802467"/>
                </a:lnTo>
                <a:lnTo>
                  <a:pt x="0" y="2802467"/>
                </a:lnTo>
                <a:lnTo>
                  <a:pt x="0" y="2236410"/>
                </a:lnTo>
                <a:lnTo>
                  <a:pt x="1" y="223641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16">
            <a:extLst>
              <a:ext uri="{FF2B5EF4-FFF2-40B4-BE49-F238E27FC236}">
                <a16:creationId xmlns:a16="http://schemas.microsoft.com/office/drawing/2014/main" id="{9F2851FB-E841-4509-8A6D-A416376EA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3753695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7472D8B-D950-1C4C-AA6B-69B374B79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505" y="623571"/>
            <a:ext cx="10260990" cy="352388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8000" dirty="0" err="1"/>
              <a:t>Ďakujem</a:t>
            </a:r>
            <a:r>
              <a:rPr lang="en-US" sz="8000" dirty="0"/>
              <a:t> </a:t>
            </a:r>
            <a:r>
              <a:rPr lang="en-US" sz="8000" dirty="0" err="1"/>
              <a:t>za</a:t>
            </a:r>
            <a:r>
              <a:rPr lang="en-US" sz="8000" dirty="0"/>
              <a:t> </a:t>
            </a:r>
            <a:r>
              <a:rPr lang="en-US" sz="8000" dirty="0" err="1"/>
              <a:t>pozornosť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4508824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ón">
  <a:themeElements>
    <a:clrScheme name="Ió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ó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ó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{2CD27D24-C66A-BF48-B56E-852299E76E46}tf10001062</Template>
  <TotalTime>788</TotalTime>
  <Words>77</Words>
  <Application>Microsoft Macintosh PowerPoint</Application>
  <PresentationFormat>Širokouhlá</PresentationFormat>
  <Paragraphs>59</Paragraphs>
  <Slides>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Ión</vt:lpstr>
      <vt:lpstr>Rozšírenie automatickej konštrukcie závislého šva </vt:lpstr>
      <vt:lpstr>Cieľ práce</vt:lpstr>
      <vt:lpstr>Podobné staršie bakalárske práce </vt:lpstr>
      <vt:lpstr>Webové stránky </vt:lpstr>
      <vt:lpstr>Webové stránky </vt:lpstr>
      <vt:lpstr>Manuály a knižné dokumenty </vt:lpstr>
      <vt:lpstr>Manuály a knižné dokumenty </vt:lpstr>
      <vt:lpstr>Manuály a knižné dokumenty </vt:lpstr>
      <vt:lpstr>Ďakujem za pozornosť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Zdieľaný kalendár pre študentov na vysokej škole </dc:title>
  <dc:creator>Adam</dc:creator>
  <cp:lastModifiedBy>Tomana František</cp:lastModifiedBy>
  <cp:revision>42</cp:revision>
  <dcterms:created xsi:type="dcterms:W3CDTF">2017-11-27T04:53:57Z</dcterms:created>
  <dcterms:modified xsi:type="dcterms:W3CDTF">2019-11-25T21:03:41Z</dcterms:modified>
</cp:coreProperties>
</file>