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iFpVRIW7o8wc4g2/R7AHK+Z1ZL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13816D-72E2-4BB7-AEAF-08EA7DF7DB3D}">
  <a:tblStyle styleId="{0013816D-72E2-4BB7-AEAF-08EA7DF7DB3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ECE6"/>
          </a:solidFill>
        </a:fill>
      </a:tcStyle>
    </a:wholeTbl>
    <a:band1H>
      <a:tcTxStyle b="off" i="off"/>
      <a:tcStyle>
        <a:fill>
          <a:solidFill>
            <a:srgbClr val="F5D8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5D8C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ab8af3042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1ab8af30428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ab8af3042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g1ab8af30428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ab8af3042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1ab8af30428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cxnSp>
        <p:nvCxnSpPr>
          <p:cNvPr id="22" name="Google Shape;22;p18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8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0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cxnSp>
        <p:nvCxnSpPr>
          <p:cNvPr id="37" name="Google Shape;37;p2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2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2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5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5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6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6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6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2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7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cxnSp>
        <p:nvCxnSpPr>
          <p:cNvPr id="13" name="Google Shape;13;p17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scitepress.org/Papers/2021/104297/104297.pdf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942975" y="782250"/>
            <a:ext cx="102126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r>
              <a:rPr lang="sk-SK"/>
              <a:t>Znalostná vektorizácia datasetov</a:t>
            </a:r>
            <a:r>
              <a:rPr lang="sk-SK"/>
              <a:t> pre vysvetliteľnú detekciu malvéru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3081647" y="5931581"/>
            <a:ext cx="9114312" cy="735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sk-SK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Daniel Trizna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ab8af30428_0_1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BoxEL</a:t>
            </a:r>
            <a:r>
              <a:rPr lang="sk-SK"/>
              <a:t> vektorizácia</a:t>
            </a:r>
            <a:endParaRPr/>
          </a:p>
        </p:txBody>
      </p:sp>
      <p:sp>
        <p:nvSpPr>
          <p:cNvPr id="161" name="Google Shape;161;g1ab8af30428_0_15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Pozitíva: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Rovnaké ako pri Sférickej vektorizácii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Prienik dvoch hranolov je opäť hranol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Negatíva: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Nie každý dataset sa dá separovať do hranolov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Náročné vyjadriť zjednotenie pomocou hranolov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Nie je možné vyjadriť negáciu tak aby to bol hranol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Cone vektorizácia</a:t>
            </a:r>
            <a:endParaRPr/>
          </a:p>
        </p:txBody>
      </p:sp>
      <p:sp>
        <p:nvSpPr>
          <p:cNvPr id="167" name="Google Shape;167;p8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Vektorizácia datasetu do konvexných conov zarovnaných podľa súradnicových ôs (Al-cones).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Dôvod na využívanie Al-conov – pri bežných conoch neplatia základné logické pravidlá 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8697" y="3764986"/>
            <a:ext cx="5375562" cy="241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Cone vektorizácia</a:t>
            </a:r>
            <a:endParaRPr/>
          </a:p>
        </p:txBody>
      </p:sp>
      <p:sp>
        <p:nvSpPr>
          <p:cNvPr id="174" name="Google Shape;174;p9"/>
          <p:cNvSpPr txBox="1"/>
          <p:nvPr>
            <p:ph idx="1" type="body"/>
          </p:nvPr>
        </p:nvSpPr>
        <p:spPr>
          <a:xfrm>
            <a:off x="1097280" y="1845734"/>
            <a:ext cx="596141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X je Al-cone ⇔ X = X </a:t>
            </a:r>
            <a:r>
              <a:rPr baseline="-25000" lang="sk-SK"/>
              <a:t>1</a:t>
            </a:r>
            <a:r>
              <a:rPr lang="sk-SK"/>
              <a:t> ×· · ·×X </a:t>
            </a:r>
            <a:r>
              <a:rPr baseline="-25000" lang="sk-SK"/>
              <a:t>n </a:t>
            </a:r>
            <a:r>
              <a:rPr lang="sk-SK"/>
              <a:t>, X </a:t>
            </a:r>
            <a:r>
              <a:rPr baseline="-25000" lang="sk-SK"/>
              <a:t>i</a:t>
            </a:r>
            <a:r>
              <a:rPr lang="sk-SK"/>
              <a:t> ∈ {R, R</a:t>
            </a:r>
            <a:r>
              <a:rPr baseline="-25000" lang="sk-SK"/>
              <a:t> +</a:t>
            </a:r>
            <a:r>
              <a:rPr lang="sk-SK"/>
              <a:t> , R</a:t>
            </a:r>
            <a:r>
              <a:rPr baseline="-25000" lang="sk-SK"/>
              <a:t> −</a:t>
            </a:r>
            <a:r>
              <a:rPr lang="sk-SK"/>
              <a:t> , {0}}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V n-rozmernom priestore teda máme  4</a:t>
            </a:r>
            <a:r>
              <a:rPr baseline="30000" lang="sk-SK"/>
              <a:t>n</a:t>
            </a:r>
            <a:r>
              <a:rPr lang="sk-SK"/>
              <a:t> rôznych Al-conov.</a:t>
            </a:r>
            <a:endParaRPr/>
          </a:p>
        </p:txBody>
      </p:sp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7284" y="2516875"/>
            <a:ext cx="4544291" cy="3288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Cone vektorizácia</a:t>
            </a:r>
            <a:endParaRPr/>
          </a:p>
        </p:txBody>
      </p:sp>
      <p:sp>
        <p:nvSpPr>
          <p:cNvPr id="181" name="Google Shape;181;p10"/>
          <p:cNvSpPr txBox="1"/>
          <p:nvPr>
            <p:ph idx="1" type="body"/>
          </p:nvPr>
        </p:nvSpPr>
        <p:spPr>
          <a:xfrm>
            <a:off x="1097280" y="1845734"/>
            <a:ext cx="5248894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Polárne Al-cony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X◦ = {v ∈ R </a:t>
            </a:r>
            <a:r>
              <a:rPr baseline="30000" lang="sk-SK"/>
              <a:t>n </a:t>
            </a:r>
            <a:r>
              <a:rPr lang="sk-SK"/>
              <a:t>| ∀w ∈ X : &lt;v, w&gt; ≤ 0}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Polárny cone z Al-conu je tiež al-cone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Každý A</a:t>
            </a:r>
            <a:r>
              <a:rPr lang="sk-SK"/>
              <a:t>l-cone má prázdny prienik so svojím polárnym Al-conom</a:t>
            </a:r>
            <a:endParaRPr/>
          </a:p>
        </p:txBody>
      </p:sp>
      <p:pic>
        <p:nvPicPr>
          <p:cNvPr id="182" name="Google Shape;1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6634" y="1846118"/>
            <a:ext cx="5039096" cy="37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Cone vektorizáci</a:t>
            </a:r>
            <a:r>
              <a:rPr lang="sk-SK"/>
              <a:t>a</a:t>
            </a:r>
            <a:endParaRPr/>
          </a:p>
        </p:txBody>
      </p:sp>
      <p:sp>
        <p:nvSpPr>
          <p:cNvPr id="188" name="Google Shape;188;p11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Pozitíva: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Možnosť vyjadriť reláciu podmnožiny dvoch tried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Možnosť vyjadriť reláciu prieniku a zjednotenia dvoch tried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Možnosť vyjadriť negácie pomocou polárneho Al-conu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Dobrá generalizácia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Negatíva: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Vysoká výpočtová komplexita - čím komplexnejšia je ontológia, tý viac dimenzionálny priestor je potrebný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Zložitá vektorizácia relácií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Naše experimenty</a:t>
            </a:r>
            <a:endParaRPr/>
          </a:p>
        </p:txBody>
      </p:sp>
      <p:sp>
        <p:nvSpPr>
          <p:cNvPr id="194" name="Google Shape;194;p1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TransE vektorizácia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Skript napísaný v Pythone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Použitá knižnica - pykeen (https://pykeen.readthedocs.io/en/stable/)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Dataset</a:t>
            </a:r>
            <a:endParaRPr/>
          </a:p>
        </p:txBody>
      </p:sp>
      <p:sp>
        <p:nvSpPr>
          <p:cNvPr id="200" name="Google Shape;200;p1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-98425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k-SK"/>
              <a:t>EMBER dataset – Ontológia poskytnutá Peterom Švecom (</a:t>
            </a:r>
            <a:r>
              <a:rPr lang="sk-SK" u="sng">
                <a:solidFill>
                  <a:schemeClr val="hlink"/>
                </a:solidFill>
                <a:hlinkClick r:id="rId3"/>
              </a:rPr>
              <a:t>https://www.scitepress.org/Papers/2021/104297/104297.pdf</a:t>
            </a:r>
            <a:r>
              <a:rPr lang="sk-SK"/>
              <a:t>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98425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k-SK"/>
              <a:t>Nevyhnutné predspracovanie dát:	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k-SK"/>
              <a:t>TransE nepodporuje dátové vlastnosti – odstránili sme ich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k-SK"/>
              <a:t>Transformácia datasetu do tvaru RDF trojíc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k-SK"/>
              <a:t>Rozdelenie dát na trénovaciu a testovaciu množinu</a:t>
            </a:r>
            <a:endParaRPr/>
          </a:p>
          <a:p>
            <a:pPr indent="-98425" lvl="0" marL="9144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k-SK"/>
              <a:t>Rozdelenie dát</a:t>
            </a:r>
            <a:r>
              <a:rPr lang="sk-SK"/>
              <a:t>:</a:t>
            </a:r>
            <a:endParaRPr/>
          </a:p>
          <a:p>
            <a:pPr indent="-277177" lvl="1" marL="84582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k-SK"/>
              <a:t>25000 pozitívnych  príkladov</a:t>
            </a:r>
            <a:endParaRPr/>
          </a:p>
          <a:p>
            <a:pPr indent="-277177" lvl="1" marL="84582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k-SK"/>
              <a:t>25343 negatívnych </a:t>
            </a:r>
            <a:r>
              <a:rPr lang="sk-SK"/>
              <a:t>príkladov</a:t>
            </a:r>
            <a:endParaRPr/>
          </a:p>
          <a:p>
            <a:pPr indent="-98425" lvl="0" marL="9144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k-SK"/>
              <a:t>Testovacie dáta:</a:t>
            </a:r>
            <a:endParaRPr/>
          </a:p>
          <a:p>
            <a:pPr indent="-277177" lvl="1" marL="84582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4968 </a:t>
            </a:r>
            <a:r>
              <a:rPr lang="sk-SK"/>
              <a:t>pozitívnych</a:t>
            </a:r>
            <a:r>
              <a:rPr lang="sk-SK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/>
              <a:t>príkladov</a:t>
            </a:r>
            <a:endParaRPr/>
          </a:p>
          <a:p>
            <a:pPr indent="-277177" lvl="1" marL="84582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5101 </a:t>
            </a:r>
            <a:r>
              <a:rPr lang="sk-SK"/>
              <a:t>negatívnych</a:t>
            </a:r>
            <a:r>
              <a:rPr lang="sk-SK"/>
              <a:t> </a:t>
            </a:r>
            <a:r>
              <a:rPr lang="sk-SK"/>
              <a:t>príkladov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Výsledky našich experimentov</a:t>
            </a:r>
            <a:endParaRPr/>
          </a:p>
        </p:txBody>
      </p:sp>
      <p:graphicFrame>
        <p:nvGraphicFramePr>
          <p:cNvPr id="206" name="Google Shape;206;p14"/>
          <p:cNvGraphicFramePr/>
          <p:nvPr/>
        </p:nvGraphicFramePr>
        <p:xfrm>
          <a:off x="6686797" y="19443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{0013816D-72E2-4BB7-AEAF-08EA7DF7DB3D}</a:tableStyleId>
              </a:tblPr>
              <a:tblGrid>
                <a:gridCol w="2226625"/>
                <a:gridCol w="1563575"/>
                <a:gridCol w="1708050"/>
              </a:tblGrid>
              <a:tr h="29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cap="none" strike="noStrike"/>
                        <a:t>TOP_1​</a:t>
                      </a:r>
                      <a:endParaRPr b="0" i="0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/>
                        <a:t>Skutočné</a:t>
                      </a:r>
                      <a:r>
                        <a:rPr lang="sk-SK" sz="1800" u="none" cap="none" strike="noStrike"/>
                        <a:t> </a:t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sk-SK" sz="1800"/>
                        <a:t>pozitíva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sk-SK" sz="1800"/>
                        <a:t>Skutočné</a:t>
                      </a:r>
                      <a:r>
                        <a:rPr b="1" i="0" lang="sk-SK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sk-SK" sz="1800"/>
                        <a:t>negatíva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/>
                        <a:t>Predikované</a:t>
                      </a:r>
                      <a:r>
                        <a:rPr lang="sk-SK" sz="1800" u="none" cap="none" strike="noStrike"/>
                        <a:t> </a:t>
                      </a:r>
                      <a:r>
                        <a:rPr lang="sk-SK" sz="1800"/>
                        <a:t>pozitíva</a:t>
                      </a:r>
                      <a:endParaRPr b="0" i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cap="none" strike="noStrike"/>
                        <a:t>3018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sk-SK" sz="1800" u="none" cap="none" strike="noStrike"/>
                        <a:t>1053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sk-SK" sz="1800"/>
                        <a:t>Predikované</a:t>
                      </a:r>
                      <a:r>
                        <a:rPr b="0" i="0" lang="sk-SK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k-SK" sz="1800"/>
                        <a:t>negatíva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sk-SK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1950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cap="none" strike="noStrike"/>
                        <a:t>4048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07" name="Google Shape;207;p14"/>
          <p:cNvGraphicFramePr/>
          <p:nvPr/>
        </p:nvGraphicFramePr>
        <p:xfrm>
          <a:off x="6681292" y="38599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{0013816D-72E2-4BB7-AEAF-08EA7DF7DB3D}</a:tableStyleId>
              </a:tblPr>
              <a:tblGrid>
                <a:gridCol w="2246425"/>
                <a:gridCol w="1593275"/>
                <a:gridCol w="1669600"/>
              </a:tblGrid>
              <a:tr h="29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cap="none" strike="noStrike"/>
                        <a:t>TOP_2</a:t>
                      </a:r>
                      <a:endParaRPr b="0" i="0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sk-SK" sz="1800"/>
                        <a:t>Skutočné</a:t>
                      </a:r>
                      <a:r>
                        <a:rPr b="1" i="0" lang="sk-SK" sz="1800" u="none" cap="none" strike="noStrike"/>
                        <a:t> </a:t>
                      </a:r>
                      <a:endParaRPr sz="1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sk-SK" sz="1800"/>
                        <a:t>pozitíva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sk-SK" sz="1800"/>
                        <a:t>Skutočné</a:t>
                      </a:r>
                      <a:r>
                        <a:rPr b="1" i="0" lang="sk-SK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sk-SK" sz="1800"/>
                        <a:t>negatíva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sk-SK" sz="1800"/>
                        <a:t>Predikované</a:t>
                      </a:r>
                      <a:r>
                        <a:rPr b="0" i="0" lang="sk-SK" sz="1800" u="none" cap="none" strike="noStrike"/>
                        <a:t> </a:t>
                      </a:r>
                      <a:r>
                        <a:rPr lang="sk-SK" sz="1800"/>
                        <a:t>pozitíva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cap="none" strike="noStrike"/>
                        <a:t>4512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sk-SK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4543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sk-SK" sz="1800"/>
                        <a:t>Predikované</a:t>
                      </a:r>
                      <a:r>
                        <a:rPr b="0" i="0" lang="sk-SK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k-SK" sz="1800"/>
                        <a:t>negatíva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sk-SK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456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sk-SK" sz="1800" u="none" cap="none" strike="noStrike"/>
                        <a:t>558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08" name="Google Shape;208;p14"/>
          <p:cNvSpPr txBox="1"/>
          <p:nvPr/>
        </p:nvSpPr>
        <p:spPr>
          <a:xfrm>
            <a:off x="838200" y="1825625"/>
            <a:ext cx="580505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1097280" y="1825942"/>
            <a:ext cx="5328063" cy="4043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sk-SK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Presnosť</a:t>
            </a:r>
            <a:r>
              <a:rPr b="0" i="0" lang="sk-SK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46863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sk-SK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Pre výskyty v</a:t>
            </a:r>
            <a:r>
              <a:rPr b="0" i="0" lang="sk-SK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top 1 </a:t>
            </a:r>
            <a:r>
              <a:rPr lang="sk-SK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predikovanom chvoste</a:t>
            </a:r>
            <a:r>
              <a:rPr b="0" i="0" lang="sk-SK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  – 70.18% </a:t>
            </a:r>
            <a:endParaRPr b="0" i="0" sz="16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46863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sk-SK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Pre výskyty v </a:t>
            </a:r>
            <a:r>
              <a:rPr b="0" i="0" lang="sk-SK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  top 2 </a:t>
            </a:r>
            <a:r>
              <a:rPr lang="sk-SK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predikovaných chvostoch</a:t>
            </a:r>
            <a:r>
              <a:rPr b="0" i="0" lang="sk-SK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 50.35% </a:t>
            </a:r>
            <a:endParaRPr b="0" i="0" sz="16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Zdroje</a:t>
            </a:r>
            <a:endParaRPr/>
          </a:p>
        </p:txBody>
      </p:sp>
      <p:sp>
        <p:nvSpPr>
          <p:cNvPr id="215" name="Google Shape;215;p1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Antoine Bordes, Nicolas Usunier, Alberto Garcia-Durán, Jason Weston, and Oksana Yakhnenko. Translating embeddings for modeling multi-relational data.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Maxat Kulmanov, Wang Liu-Wei, Yuan Yan, and Robert Hoehndorf. EL embeddings: Geometric construction of models for the description logic EL ++.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Özgür Lütfü Özçep, Mena Leemhuis, and Diedrich Wolter. Cone semantics for logics with negation.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Ďakujem za pozornosť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Znalostná vektorizácia datasetov</a:t>
            </a:r>
            <a:endParaRPr/>
          </a:p>
        </p:txBody>
      </p:sp>
      <p:sp>
        <p:nvSpPr>
          <p:cNvPr id="108" name="Google Shape;108;p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Vkladanie databázy znalostí do vektorového priestoru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Hlavné formy databázy znalostí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Znalostné grafy</a:t>
            </a:r>
            <a:r>
              <a:rPr lang="sk-SK"/>
              <a:t> – vrcholy sú triedy a hrany reprezentujú relácie medzi nimi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Ontológie – skladajú sa z T-boxu obsahujúceho definície tried a ich relácii a  A-boxu, ktorý obsahuje jednotlivé individuáli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Existuje mnoho prístupov, my sme preskúmali nasledovné: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TransE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Sphere Embedding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BoxEL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Cone Embedding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TransE</a:t>
            </a:r>
            <a:endParaRPr/>
          </a:p>
        </p:txBody>
      </p:sp>
      <p:sp>
        <p:nvSpPr>
          <p:cNvPr id="114" name="Google Shape;114;p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Vektorizácia datasetu pomocou minimalizácie chyby založenej na odsadení jednotlivých tried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Vektorizovaný dataset pozostáva z trojíc tvaru x</a:t>
            </a:r>
            <a:r>
              <a:rPr baseline="-25000" lang="sk-SK"/>
              <a:t>i</a:t>
            </a:r>
            <a:r>
              <a:rPr lang="sk-SK"/>
              <a:t> = (h, l, t), kde h je hlava, l je relácia a t je chvost našej relácie 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TransE sa naučí jeden vektor pre každú entitu a každú reláciu 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Prie naučené vektory musí platiť nasledujúca nerovnosť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Pričom počas trénovania minimalizujeme nasledujúcu sumu: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kde h' a t' sú náhodné hlavy a chvosty, pre ktoré platí,že nie sú v relácii a γ &gt; 0 je náš margin</a:t>
            </a:r>
            <a:endParaRPr/>
          </a:p>
        </p:txBody>
      </p:sp>
      <p:pic>
        <p:nvPicPr>
          <p:cNvPr descr="Obrázok, na ktorom je text&#10;&#10;Automaticky generovaný popis"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8725" y="3693675"/>
            <a:ext cx="2826536" cy="6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2563" y="4682025"/>
            <a:ext cx="4358850" cy="6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TransE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Pozitíva:</a:t>
            </a:r>
            <a:endParaRPr/>
          </a:p>
          <a:p>
            <a:pPr indent="-355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 sz="2000"/>
              <a:t>Jednoduchá a priamočiara vektorizácia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Negatíva:</a:t>
            </a:r>
            <a:endParaRPr/>
          </a:p>
          <a:p>
            <a:pPr indent="-355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 sz="2000"/>
              <a:t>Nie je možné vyjadriť komplexnejšie znalosti</a:t>
            </a:r>
            <a:endParaRPr/>
          </a:p>
          <a:p>
            <a:pPr indent="-355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 sz="2000"/>
              <a:t>Zlá generalizácia</a:t>
            </a:r>
            <a:endParaRPr/>
          </a:p>
          <a:p>
            <a:pPr indent="0" lvl="0" marL="54864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Sférická vektorizácia</a:t>
            </a:r>
            <a:endParaRPr/>
          </a:p>
        </p:txBody>
      </p:sp>
      <p:sp>
        <p:nvSpPr>
          <p:cNvPr id="129" name="Google Shape;129;p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Iný prístup ako  TransE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Snaha vektorizovať triedy do konvexných geometrických objektov – n-rozmerné sféry   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Na základe datasetu naučíme dve funkcie: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f</a:t>
            </a:r>
            <a:r>
              <a:rPr baseline="-25000" lang="sk-SK"/>
              <a:t>n </a:t>
            </a:r>
            <a:r>
              <a:rPr lang="sk-SK"/>
              <a:t>– pre každú triedu a každú reláciu priradí vektor z  R</a:t>
            </a:r>
            <a:r>
              <a:rPr baseline="30000" lang="sk-SK"/>
              <a:t>n</a:t>
            </a:r>
            <a:r>
              <a:rPr lang="sk-SK"/>
              <a:t> – pri triedach tento vektor predstavuje centrum sféry a pri reláciách jej posunutie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r</a:t>
            </a:r>
            <a:r>
              <a:rPr baseline="-25000" lang="sk-SK"/>
              <a:t>n</a:t>
            </a:r>
            <a:r>
              <a:rPr lang="sk-SK"/>
              <a:t> – pre každú triedu priradí reálne číslo reprezentujúce polomer danej sféry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Sférická vektorizácia - príklad </a:t>
            </a:r>
            <a:endParaRPr/>
          </a:p>
        </p:txBody>
      </p:sp>
      <p:pic>
        <p:nvPicPr>
          <p:cNvPr id="135" name="Google Shape;135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6666" y="1815729"/>
            <a:ext cx="5316876" cy="3995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>
            <a:off x="2883725" y="5812971"/>
            <a:ext cx="65927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https://github.com/bio-ontology-research-group/el-embeddings/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Sférická vektorizácia</a:t>
            </a:r>
            <a:endParaRPr/>
          </a:p>
        </p:txBody>
      </p:sp>
      <p:sp>
        <p:nvSpPr>
          <p:cNvPr id="142" name="Google Shape;142;p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Pozitíva: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Možnosť zakomponovať reláciu podmnožiny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Možnosť zakomponovať reláciu prieniku dvoch tried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Lepšia generalizácia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Negatíva: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Nie každý dataset sa dá separovať do sfér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Náročné vyjadriť prienik a zjednotenie pomocou sfér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sk-SK"/>
              <a:t>Nie je možné vyjadriť negáciu tak aby to bola sféra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ab8af30428_0_2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BoxEL</a:t>
            </a:r>
            <a:r>
              <a:rPr lang="sk-SK"/>
              <a:t> vektorizácia</a:t>
            </a:r>
            <a:endParaRPr/>
          </a:p>
        </p:txBody>
      </p:sp>
      <p:sp>
        <p:nvSpPr>
          <p:cNvPr id="148" name="Google Shape;148;g1ab8af30428_0_2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Veľmi podobná ako Sférická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Snaha vektorizovať triedy do konvexných geometrických objektov – n-rozmerné hranoly   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sk-SK"/>
              <a:t>Na základe datasetu naučíme dve funkcie: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m</a:t>
            </a:r>
            <a:r>
              <a:rPr baseline="-25000" lang="sk-SK"/>
              <a:t>w</a:t>
            </a:r>
            <a:r>
              <a:rPr baseline="-25000" lang="sk-SK"/>
              <a:t> </a:t>
            </a:r>
            <a:r>
              <a:rPr lang="sk-SK"/>
              <a:t>– každej triede a každému individuálu priradí vektor z  R</a:t>
            </a:r>
            <a:r>
              <a:rPr baseline="30000" lang="sk-SK"/>
              <a:t>n</a:t>
            </a:r>
            <a:r>
              <a:rPr lang="sk-SK"/>
              <a:t> – ľavý dolný roh hranolu</a:t>
            </a:r>
            <a:endParaRPr/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/>
              <a:t>M</a:t>
            </a:r>
            <a:r>
              <a:rPr baseline="-25000" lang="sk-SK"/>
              <a:t>w </a:t>
            </a:r>
            <a:r>
              <a:rPr lang="sk-SK"/>
              <a:t>– každej triede a každému individuálu priradí vektor z  R</a:t>
            </a:r>
            <a:r>
              <a:rPr baseline="30000" lang="sk-SK"/>
              <a:t>n</a:t>
            </a:r>
            <a:r>
              <a:rPr lang="sk-SK"/>
              <a:t> – pravý horný roh hranolu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ab8af30428_0_7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sk-SK"/>
              <a:t>BoxEL</a:t>
            </a:r>
            <a:r>
              <a:rPr lang="sk-SK"/>
              <a:t> vektorizácia - príklad </a:t>
            </a:r>
            <a:endParaRPr/>
          </a:p>
        </p:txBody>
      </p:sp>
      <p:sp>
        <p:nvSpPr>
          <p:cNvPr id="154" name="Google Shape;154;g1ab8af30428_0_7"/>
          <p:cNvSpPr txBox="1"/>
          <p:nvPr/>
        </p:nvSpPr>
        <p:spPr>
          <a:xfrm>
            <a:off x="125" y="5812975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k-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https://github.com/Box-EL/BoxEL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1ab8af30428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575" y="1889803"/>
            <a:ext cx="4876861" cy="3770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2022-05-10T16:07:21Z</dcterms:created>
</cp:coreProperties>
</file>