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1" r:id="rId1"/>
  </p:sldMasterIdLst>
  <p:sldIdLst>
    <p:sldId id="256" r:id="rId2"/>
    <p:sldId id="257" r:id="rId3"/>
    <p:sldId id="263" r:id="rId4"/>
    <p:sldId id="264" r:id="rId5"/>
    <p:sldId id="265" r:id="rId6"/>
    <p:sldId id="258" r:id="rId7"/>
    <p:sldId id="259" r:id="rId8"/>
    <p:sldId id="261" r:id="rId9"/>
    <p:sldId id="262" r:id="rId10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1" d="100"/>
          <a:sy n="91" d="100"/>
        </p:scale>
        <p:origin x="322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ED69555-EE48-4B19-812B-4E1068DBF976}"/>
              </a:ext>
            </a:extLst>
          </p:cNvPr>
          <p:cNvSpPr/>
          <p:nvPr/>
        </p:nvSpPr>
        <p:spPr>
          <a:xfrm>
            <a:off x="7573754" y="0"/>
            <a:ext cx="4618246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Freeform 57">
            <a:extLst>
              <a:ext uri="{FF2B5EF4-FFF2-40B4-BE49-F238E27FC236}">
                <a16:creationId xmlns:a16="http://schemas.microsoft.com/office/drawing/2014/main" id="{57AEB73D-F521-4B19-820F-12DB6BCC8406}"/>
              </a:ext>
            </a:extLst>
          </p:cNvPr>
          <p:cNvSpPr/>
          <p:nvPr/>
        </p:nvSpPr>
        <p:spPr bwMode="auto">
          <a:xfrm>
            <a:off x="4456113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5388" y="863068"/>
            <a:ext cx="6007691" cy="4985916"/>
          </a:xfrm>
        </p:spPr>
        <p:txBody>
          <a:bodyPr anchor="ctr">
            <a:noAutofit/>
          </a:bodyPr>
          <a:lstStyle>
            <a:lvl1pPr algn="l">
              <a:lnSpc>
                <a:spcPct val="125000"/>
              </a:lnSpc>
              <a:defRPr sz="6000" b="0" cap="all" spc="15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97352" y="863068"/>
            <a:ext cx="3351729" cy="5120069"/>
          </a:xfrm>
        </p:spPr>
        <p:txBody>
          <a:bodyPr anchor="ctr">
            <a:normAutofit/>
          </a:bodyPr>
          <a:lstStyle>
            <a:lvl1pPr marL="0" indent="0" algn="l">
              <a:lnSpc>
                <a:spcPct val="150000"/>
              </a:lnSpc>
              <a:buNone/>
              <a:defRPr sz="2400" b="0" cap="none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72EEBA-3A5D-41CE-8465-A45A0F65674E}"/>
              </a:ext>
            </a:extLst>
          </p:cNvPr>
          <p:cNvSpPr/>
          <p:nvPr/>
        </p:nvSpPr>
        <p:spPr>
          <a:xfrm rot="5400000">
            <a:off x="410121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ate Placeholder 12">
            <a:extLst>
              <a:ext uri="{FF2B5EF4-FFF2-40B4-BE49-F238E27FC236}">
                <a16:creationId xmlns:a16="http://schemas.microsoft.com/office/drawing/2014/main" id="{79F4CF2F-CDFA-4A37-837C-819D5238EAB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197353" y="6309360"/>
            <a:ext cx="2151134" cy="457200"/>
          </a:xfrm>
        </p:spPr>
        <p:txBody>
          <a:bodyPr/>
          <a:lstStyle/>
          <a:p>
            <a:pPr algn="l"/>
            <a:fld id="{0DCFB061-4267-4D9F-8017-6F550D3068DF}" type="datetime1">
              <a:rPr lang="en-US" smtClean="0"/>
              <a:t>12/8/2020</a:t>
            </a:fld>
            <a:endParaRPr lang="en-US" dirty="0"/>
          </a:p>
        </p:txBody>
      </p:sp>
      <p:sp>
        <p:nvSpPr>
          <p:cNvPr id="15" name="Footer Placeholder 14">
            <a:extLst>
              <a:ext uri="{FF2B5EF4-FFF2-40B4-BE49-F238E27FC236}">
                <a16:creationId xmlns:a16="http://schemas.microsoft.com/office/drawing/2014/main" id="{CFECE62A-61A4-407D-8F0B-D459CD977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55388" y="6309360"/>
            <a:ext cx="6007691" cy="457200"/>
          </a:xfrm>
        </p:spPr>
        <p:txBody>
          <a:bodyPr/>
          <a:lstStyle>
            <a:lvl1pPr algn="r">
              <a:defRPr/>
            </a:lvl1pPr>
          </a:lstStyle>
          <a:p>
            <a:pPr algn="l"/>
            <a:endParaRPr lang="en-US" dirty="0"/>
          </a:p>
        </p:txBody>
      </p:sp>
      <p:sp>
        <p:nvSpPr>
          <p:cNvPr id="27" name="Slide Number Placeholder 26">
            <a:extLst>
              <a:ext uri="{FF2B5EF4-FFF2-40B4-BE49-F238E27FC236}">
                <a16:creationId xmlns:a16="http://schemas.microsoft.com/office/drawing/2014/main" id="{99FE60A9-FE2A-451F-9244-60FCE7FE9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1669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1BC61-5547-4A60-8DA1-6699760D9972}" type="datetime1">
              <a:rPr lang="en-US" smtClean="0"/>
              <a:t>12/8/2020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8026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24B9D1C6-60D0-4CD1-8F31-F912522EB041}" type="datetime1">
              <a:rPr lang="en-US" smtClean="0"/>
              <a:t>12/8/2020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 title="Rule Line">
            <a:extLst>
              <a:ext uri="{FF2B5EF4-FFF2-40B4-BE49-F238E27FC236}">
                <a16:creationId xmlns:a16="http://schemas.microsoft.com/office/drawing/2014/main" id="{A1005B08-D2D4-455C-AA62-1200E43E7AF9}"/>
              </a:ext>
            </a:extLst>
          </p:cNvPr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1311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4ED5C-5A53-433E-8A55-46F54CE81DA5}" type="datetime1">
              <a:rPr lang="en-US" smtClean="0"/>
              <a:t>12/8/2020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2017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BFD12B6-57DE-4B63-A723-500B050FB7DD}"/>
              </a:ext>
            </a:extLst>
          </p:cNvPr>
          <p:cNvSpPr/>
          <p:nvPr/>
        </p:nvSpPr>
        <p:spPr>
          <a:xfrm>
            <a:off x="0" y="4215384"/>
            <a:ext cx="12192000" cy="2642616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316" y="1406284"/>
            <a:ext cx="10593694" cy="2597841"/>
          </a:xfrm>
        </p:spPr>
        <p:txBody>
          <a:bodyPr anchor="b">
            <a:normAutofit/>
          </a:bodyPr>
          <a:lstStyle>
            <a:lvl1pPr algn="ctr">
              <a:lnSpc>
                <a:spcPct val="125000"/>
              </a:lnSpc>
              <a:defRPr sz="44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18312" y="4527856"/>
            <a:ext cx="6559018" cy="1570245"/>
          </a:xfrm>
        </p:spPr>
        <p:txBody>
          <a:bodyPr anchor="t"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400" b="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F1E2E75-4758-4930-8024-39287C9629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ABC0C-B6DF-45E9-B954-11C99AA62C3E}" type="datetime1">
              <a:rPr lang="en-US" smtClean="0"/>
              <a:t>12/8/2020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88B9949-402C-42C2-9A94-16590FC0C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39D83F6-DAF4-4876-AA41-F246EC970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1613A19-DDA2-44F6-9ED4-F87771C684B8}"/>
              </a:ext>
            </a:extLst>
          </p:cNvPr>
          <p:cNvSpPr/>
          <p:nvPr/>
        </p:nvSpPr>
        <p:spPr>
          <a:xfrm>
            <a:off x="0" y="4215384"/>
            <a:ext cx="1218895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447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376670" y="705114"/>
            <a:ext cx="6172412" cy="2403846"/>
          </a:xfrm>
        </p:spPr>
        <p:txBody>
          <a:bodyPr anchor="b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76670" y="3749040"/>
            <a:ext cx="6172411" cy="2346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B71B9-2624-4F21-93EE-35A78B1A0DAD}" type="datetime1">
              <a:rPr lang="en-US" smtClean="0"/>
              <a:t>12/8/2020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E6B9B5-A5D1-4099-B52B-78F39AB0AFCB}"/>
              </a:ext>
            </a:extLst>
          </p:cNvPr>
          <p:cNvSpPr/>
          <p:nvPr/>
        </p:nvSpPr>
        <p:spPr>
          <a:xfrm rot="10800000">
            <a:off x="4693920" y="3396997"/>
            <a:ext cx="7498080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0345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76667" y="658999"/>
            <a:ext cx="6166422" cy="457200"/>
          </a:xfrm>
        </p:spPr>
        <p:txBody>
          <a:bodyPr anchor="b">
            <a:normAutofit/>
          </a:bodyPr>
          <a:lstStyle>
            <a:lvl1pPr marL="0" indent="0">
              <a:lnSpc>
                <a:spcPct val="130000"/>
              </a:lnSpc>
              <a:buNone/>
              <a:defRPr sz="1800" b="1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76668" y="1116199"/>
            <a:ext cx="6166422" cy="20621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376668" y="3623098"/>
            <a:ext cx="6166421" cy="457200"/>
          </a:xfrm>
        </p:spPr>
        <p:txBody>
          <a:bodyPr anchor="b">
            <a:normAutofit/>
          </a:bodyPr>
          <a:lstStyle>
            <a:lvl1pPr marL="0" indent="0">
              <a:lnSpc>
                <a:spcPct val="99000"/>
              </a:lnSpc>
              <a:buNone/>
              <a:defRPr lang="en-US" sz="1800" b="1" kern="1200" cap="all" spc="150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30000"/>
              </a:lnSpc>
              <a:spcBef>
                <a:spcPts val="930"/>
              </a:spcBef>
              <a:buFont typeface="Corbel" panose="020B0503020204020204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76670" y="4102370"/>
            <a:ext cx="6166419" cy="20665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37C2A-BE2E-4840-A907-3254E2916C96}" type="datetime1">
              <a:rPr lang="en-US" smtClean="0"/>
              <a:t>12/8/2020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D26B370B-8381-431F-9492-0EA1205113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CA89085-2231-4A9C-B23C-B199A9DD26C5}"/>
              </a:ext>
            </a:extLst>
          </p:cNvPr>
          <p:cNvSpPr/>
          <p:nvPr/>
        </p:nvSpPr>
        <p:spPr>
          <a:xfrm rot="10800000">
            <a:off x="4693920" y="3396997"/>
            <a:ext cx="7498080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6751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CD215-1C45-48A0-8534-39FFE8A7C95A}" type="datetime1">
              <a:rPr lang="en-US" smtClean="0"/>
              <a:t>12/8/2020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1102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CF41D3-C6B9-4E99-9321-87C4E2168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63A0F-DEF3-4134-98D0-2E1276938A8B}" type="datetime1">
              <a:rPr lang="en-US" smtClean="0"/>
              <a:t>12/8/2020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5BC6EB-07B1-46AF-AC33-E998BC6AA4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E3A0C1-6562-4819-9E88-4C1378FD5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692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ACA29BA-0143-49FF-8608-DB1623D99537}"/>
              </a:ext>
            </a:extLst>
          </p:cNvPr>
          <p:cNvSpPr/>
          <p:nvPr/>
        </p:nvSpPr>
        <p:spPr>
          <a:xfrm>
            <a:off x="0" y="0"/>
            <a:ext cx="8248592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53015" y="640079"/>
            <a:ext cx="2796066" cy="2551751"/>
          </a:xfrm>
        </p:spPr>
        <p:txBody>
          <a:bodyPr anchor="b">
            <a:normAutofit/>
          </a:bodyPr>
          <a:lstStyle>
            <a:lvl1pPr algn="l">
              <a:lnSpc>
                <a:spcPct val="135000"/>
              </a:lnSpc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8818" y="640078"/>
            <a:ext cx="6969693" cy="5455921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753015" y="3223803"/>
            <a:ext cx="2796066" cy="2872197"/>
          </a:xfrm>
        </p:spPr>
        <p:txBody>
          <a:bodyPr anchor="t">
            <a:normAutofit/>
          </a:bodyPr>
          <a:lstStyle>
            <a:lvl1pPr marL="0" indent="0">
              <a:spcBef>
                <a:spcPts val="1400"/>
              </a:spcBef>
              <a:buNone/>
              <a:defRPr sz="1800" b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010CF18-370D-4E80-AE4C-396FFDFCAE5D}"/>
              </a:ext>
            </a:extLst>
          </p:cNvPr>
          <p:cNvSpPr/>
          <p:nvPr/>
        </p:nvSpPr>
        <p:spPr>
          <a:xfrm rot="5400000">
            <a:off x="485159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C5EBFE9C-5A22-4462-9C51-E00C03F55C3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53015" y="6309360"/>
            <a:ext cx="1734207" cy="457200"/>
          </a:xfrm>
        </p:spPr>
        <p:txBody>
          <a:bodyPr/>
          <a:lstStyle>
            <a:lvl1pPr algn="l">
              <a:defRPr/>
            </a:lvl1pPr>
          </a:lstStyle>
          <a:p>
            <a:fld id="{61A2E4C8-2960-4ADD-862C-4D9643CB15AC}" type="datetime1">
              <a:rPr lang="en-US" smtClean="0"/>
              <a:t>12/8/2020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2EBBFF2E-AA66-4B76-9139-CB000B5A45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8818" y="6309360"/>
            <a:ext cx="6993867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44F64C4-BF20-4F6B-B650-57C71C828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6649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34996" y="640079"/>
            <a:ext cx="2714085" cy="2695903"/>
          </a:xfrm>
        </p:spPr>
        <p:txBody>
          <a:bodyPr anchor="b">
            <a:noAutofit/>
          </a:bodyPr>
          <a:lstStyle>
            <a:lvl1pPr algn="l"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248592" cy="6857999"/>
          </a:xfrm>
          <a:solidFill>
            <a:schemeClr val="bg2">
              <a:lumMod val="9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834996" y="3429000"/>
            <a:ext cx="2714085" cy="2508026"/>
          </a:xfrm>
        </p:spPr>
        <p:txBody>
          <a:bodyPr anchor="t">
            <a:normAutofit/>
          </a:bodyPr>
          <a:lstStyle>
            <a:lvl1pPr marL="0" indent="0">
              <a:spcBef>
                <a:spcPts val="1400"/>
              </a:spcBef>
              <a:buNone/>
              <a:defRPr sz="1800" b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0949BC8-9ABF-49F6-851C-5DB0B86CA70D}"/>
              </a:ext>
            </a:extLst>
          </p:cNvPr>
          <p:cNvSpPr/>
          <p:nvPr/>
        </p:nvSpPr>
        <p:spPr>
          <a:xfrm rot="5400000">
            <a:off x="485159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E1EE21-E3FA-4D43-B224-C664959637B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834997" y="6309360"/>
            <a:ext cx="1645920" cy="457200"/>
          </a:xfrm>
        </p:spPr>
        <p:txBody>
          <a:bodyPr/>
          <a:lstStyle/>
          <a:p>
            <a:fld id="{48BDEA15-09CD-4275-A8E0-385C965F48B0}" type="datetime1">
              <a:rPr lang="en-US" smtClean="0"/>
              <a:t>12/8/2020</a:t>
            </a:fld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2D7F83-8993-4ED4-9F02-663CC0850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3678B7-E511-4CE1-BEE5-89E959B9B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0080" y="6309360"/>
            <a:ext cx="4946592" cy="457200"/>
          </a:xfrm>
        </p:spPr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6664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786F82F-1B47-46ED-8EAE-53EF71E59E9A}"/>
              </a:ext>
            </a:extLst>
          </p:cNvPr>
          <p:cNvSpPr/>
          <p:nvPr/>
        </p:nvSpPr>
        <p:spPr>
          <a:xfrm>
            <a:off x="4718302" y="0"/>
            <a:ext cx="7473698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2918" y="705113"/>
            <a:ext cx="3411973" cy="5197498"/>
          </a:xfrm>
          <a:prstGeom prst="rect">
            <a:avLst/>
          </a:prstGeom>
        </p:spPr>
        <p:txBody>
          <a:bodyPr vert="horz" lIns="109728" tIns="109728" rIns="109728" bIns="9144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76671" y="705113"/>
            <a:ext cx="6172412" cy="5197497"/>
          </a:xfrm>
          <a:prstGeom prst="rect">
            <a:avLst/>
          </a:prstGeom>
        </p:spPr>
        <p:txBody>
          <a:bodyPr vert="horz" lIns="109728" tIns="109728" rIns="109728" bIns="9144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2917" y="6309360"/>
            <a:ext cx="3411973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l">
              <a:defRPr sz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4AF8082C-0922-4249-A612-B415F5231620}" type="datetime1">
              <a:rPr lang="en-US" smtClean="0"/>
              <a:t>12/8/2020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76670" y="6309360"/>
            <a:ext cx="4946592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l">
              <a:defRPr sz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69202" y="6309360"/>
            <a:ext cx="979879" cy="457200"/>
          </a:xfrm>
          <a:prstGeom prst="rect">
            <a:avLst/>
          </a:prstGeom>
        </p:spPr>
        <p:txBody>
          <a:bodyPr vert="horz" lIns="109728" tIns="109728" rIns="109728" bIns="91440" rtlCol="0" anchor="b"/>
          <a:lstStyle>
            <a:lvl1pPr algn="r">
              <a:defRPr sz="1600" b="1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F1BAF6F-6275-4646-9C59-331B29B9550F}"/>
              </a:ext>
            </a:extLst>
          </p:cNvPr>
          <p:cNvSpPr/>
          <p:nvPr/>
        </p:nvSpPr>
        <p:spPr>
          <a:xfrm rot="5400000">
            <a:off x="1257298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356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20" r:id="rId4"/>
    <p:sldLayoutId id="2147483721" r:id="rId5"/>
    <p:sldLayoutId id="2147483726" r:id="rId6"/>
    <p:sldLayoutId id="2147483722" r:id="rId7"/>
    <p:sldLayoutId id="2147483723" r:id="rId8"/>
    <p:sldLayoutId id="2147483724" r:id="rId9"/>
    <p:sldLayoutId id="2147483725" r:id="rId10"/>
    <p:sldLayoutId id="2147483727" r:id="rId11"/>
  </p:sldLayoutIdLst>
  <p:hf sldNum="0" hdr="0" ftr="0" dt="0"/>
  <p:txStyles>
    <p:titleStyle>
      <a:lvl1pPr algn="l" defTabSz="914400" rtl="0" eaLnBrk="1" latinLnBrk="0" hangingPunct="1">
        <a:lnSpc>
          <a:spcPct val="150000"/>
        </a:lnSpc>
        <a:spcBef>
          <a:spcPct val="0"/>
        </a:spcBef>
        <a:buNone/>
        <a:defRPr sz="3600" b="1" kern="1200" spc="1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800" b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6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ppdepend.com/FAQ" TargetMode="External"/><Relationship Id="rId2" Type="http://schemas.openxmlformats.org/officeDocument/2006/relationships/hyperlink" Target="http://cppcheck.sourceforge.net/manual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dai.fmph.uniba.sk/~gyarfas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A22F210-7186-4074-94C5-FAD2C2EB15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ED93057-B056-4D1D-B0DA-F1619DAAF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825689"/>
            <a:ext cx="6795928" cy="259421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026FE9E-539D-4EA0-B905-D25E8F7AFE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35103" y="989901"/>
            <a:ext cx="4741843" cy="2241054"/>
          </a:xfrm>
        </p:spPr>
        <p:txBody>
          <a:bodyPr>
            <a:noAutofit/>
          </a:bodyPr>
          <a:lstStyle/>
          <a:p>
            <a:r>
              <a:rPr lang="sk-SK" sz="2800" dirty="0">
                <a:solidFill>
                  <a:schemeClr val="bg1"/>
                </a:solidFill>
              </a:rPr>
              <a:t>Dátová analýza veľkej databázy študentských riešení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F108E5B-60F7-4D28-9641-79455A5D27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35104" y="3751119"/>
            <a:ext cx="4797502" cy="1606163"/>
          </a:xfrm>
        </p:spPr>
        <p:txBody>
          <a:bodyPr anchor="t">
            <a:normAutofit fontScale="92500" lnSpcReduction="20000"/>
          </a:bodyPr>
          <a:lstStyle/>
          <a:p>
            <a:r>
              <a:rPr lang="sk-SK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David Vachálek</a:t>
            </a:r>
          </a:p>
          <a:p>
            <a:r>
              <a:rPr lang="sk-SK" dirty="0">
                <a:solidFill>
                  <a:schemeClr val="tx1">
                    <a:lumMod val="75000"/>
                    <a:lumOff val="25000"/>
                  </a:schemeClr>
                </a:solidFill>
              </a:rPr>
              <a:t>Školiteľ: Ing. František </a:t>
            </a:r>
            <a:r>
              <a:rPr lang="sk-SK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Gyárfáš</a:t>
            </a:r>
            <a:r>
              <a:rPr lang="sk-SK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CSc.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5B41592-BC5E-4AE2-8CA7-91C73FD8F7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889697"/>
            <a:ext cx="1070775" cy="2466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B574A3D-9991-4D4A-91DF-0D0DE47DB3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5A56255-4961-41E1-887B-7319F23C90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398931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4BF320D-C4DE-4BF2-AE3D-2B75550AF58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0359" r="27073"/>
          <a:stretch/>
        </p:blipFill>
        <p:spPr>
          <a:xfrm>
            <a:off x="6859936" y="-2"/>
            <a:ext cx="5332064" cy="6858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91582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6D1D2A-CBCD-4484-B92E-180C784066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Téma a cieľ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B9899343-611F-4709-9478-CF8E8493D1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/>
              <a:t>Témou je analýza databázy študentských riešení z predmetu Programovanie (3)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/>
              <a:t>Za dvanásť rokov študenti odovzdali vyše stotisíc riešení, ktoré zlyhali na rôznych chybách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/>
              <a:t>Úlohou práce je analýza riešení podľa rôznych kritérií, analýza vývoja chýb a ich zmien v priebehu semestra, roztriedenie chýb, štatistické zhodnotenie a prezentovanie pomocou webovej stránky, využívajúcej technológie ako </a:t>
            </a:r>
            <a:r>
              <a:rPr lang="sk-SK" dirty="0" err="1"/>
              <a:t>React</a:t>
            </a:r>
            <a:r>
              <a:rPr lang="sk-SK" dirty="0"/>
              <a:t>, </a:t>
            </a:r>
            <a:r>
              <a:rPr lang="sk-SK" dirty="0" err="1"/>
              <a:t>Django</a:t>
            </a:r>
            <a:r>
              <a:rPr lang="sk-SK" dirty="0"/>
              <a:t>, SQL a ďalších.</a:t>
            </a:r>
          </a:p>
        </p:txBody>
      </p:sp>
    </p:spTree>
    <p:extLst>
      <p:ext uri="{BB962C8B-B14F-4D97-AF65-F5344CB8AC3E}">
        <p14:creationId xmlns:p14="http://schemas.microsoft.com/office/powerpoint/2010/main" val="13967528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A57D26-7DF7-406D-B22B-6474154C19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Statick</a:t>
            </a:r>
            <a:r>
              <a:rPr lang="sk-SK" dirty="0"/>
              <a:t>é analyzátory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EA06FF6C-2582-4992-8DA9-44A7F84000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/>
              <a:t>Analýza kódu vykonávaná bez nutnosti skutočného zbehnutia kódu</a:t>
            </a:r>
          </a:p>
          <a:p>
            <a:pPr marL="285750" lvl="2" indent="-285750">
              <a:buFont typeface="Arial" panose="020B0604020202020204" pitchFamily="34" charset="0"/>
              <a:buChar char="•"/>
            </a:pPr>
            <a:r>
              <a:rPr lang="sk-SK" dirty="0"/>
              <a:t>Oboznamovanie sa s viacerými nástrojmi, ich porovnanie</a:t>
            </a:r>
          </a:p>
          <a:p>
            <a:pPr marL="285750" lvl="4" indent="-285750">
              <a:buFont typeface="Arial" panose="020B0604020202020204" pitchFamily="34" charset="0"/>
              <a:buChar char="•"/>
            </a:pPr>
            <a:r>
              <a:rPr lang="sk-SK" dirty="0"/>
              <a:t>Použitie viacerých statických analyzátorov na analýzu študentských riešení</a:t>
            </a:r>
          </a:p>
        </p:txBody>
      </p:sp>
    </p:spTree>
    <p:extLst>
      <p:ext uri="{BB962C8B-B14F-4D97-AF65-F5344CB8AC3E}">
        <p14:creationId xmlns:p14="http://schemas.microsoft.com/office/powerpoint/2010/main" val="7549971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2A9E66-5EB7-4DB8-A13C-84BB06B73D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Statické analyzátory (2)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BFCA02D-A4F3-45FF-BD21-6883D1582A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 err="1"/>
              <a:t>CppCheck</a:t>
            </a:r>
            <a:endParaRPr lang="sk-SK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 err="1"/>
              <a:t>CppDepend</a:t>
            </a:r>
            <a:endParaRPr lang="sk-SK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 err="1"/>
              <a:t>Clang</a:t>
            </a:r>
            <a:endParaRPr lang="sk-SK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 err="1"/>
              <a:t>SonarQube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0317363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AC79D0-3FD5-4689-B480-CE5B62FF37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Statické analyzátory (3)</a:t>
            </a:r>
          </a:p>
        </p:txBody>
      </p:sp>
      <p:pic>
        <p:nvPicPr>
          <p:cNvPr id="5" name="Zástupný objekt pre obsah 4">
            <a:extLst>
              <a:ext uri="{FF2B5EF4-FFF2-40B4-BE49-F238E27FC236}">
                <a16:creationId xmlns:a16="http://schemas.microsoft.com/office/drawing/2014/main" id="{85A19E6C-7E3A-4ECC-9881-37CA5CEE327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7456" y="488402"/>
            <a:ext cx="6171626" cy="5881196"/>
          </a:xfrm>
        </p:spPr>
      </p:pic>
    </p:spTree>
    <p:extLst>
      <p:ext uri="{BB962C8B-B14F-4D97-AF65-F5344CB8AC3E}">
        <p14:creationId xmlns:p14="http://schemas.microsoft.com/office/powerpoint/2010/main" val="17484408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46FDED-A404-42B7-938C-257DB103DF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Prezentácia zdrojov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94766FC6-6B4B-4586-9DBA-B3D31EE93D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791351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410CFA-F3E4-4358-B2EB-2818DD8ADB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Zdroje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6B94C1AD-4730-46D4-9779-4B10AE60D4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sk-SK" dirty="0"/>
              <a:t>Oficiálny manuál ku analyzátoru </a:t>
            </a:r>
            <a:r>
              <a:rPr lang="sk-SK" dirty="0" err="1"/>
              <a:t>CppCheck</a:t>
            </a:r>
            <a:r>
              <a:rPr lang="sk-SK" dirty="0"/>
              <a:t>: </a:t>
            </a:r>
            <a:r>
              <a:rPr lang="sk-SK" dirty="0">
                <a:hlinkClick r:id="rId2"/>
              </a:rPr>
              <a:t>http://cppcheck.sourceforge.net/manual.pdf</a:t>
            </a:r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/>
              <a:t>Oficiálne FAQ k statickému analyzátoru </a:t>
            </a:r>
            <a:r>
              <a:rPr lang="sk-SK" dirty="0" err="1"/>
              <a:t>CppDepend</a:t>
            </a:r>
            <a:r>
              <a:rPr lang="sk-SK" dirty="0"/>
              <a:t>: </a:t>
            </a:r>
            <a:r>
              <a:rPr lang="sk-SK" dirty="0">
                <a:hlinkClick r:id="rId3"/>
              </a:rPr>
              <a:t>https://www.cppdepend.com/FAQ</a:t>
            </a:r>
            <a:endParaRPr lang="sk-SK" dirty="0"/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id="{4CD680A0-CF43-444B-9576-B7FBC045EB1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2137" y="1780588"/>
            <a:ext cx="3730542" cy="2858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70681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CF4C49C-25EB-4DD7-B9EA-154CDCDC09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Zdroje (2)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AFB7A32F-6910-4733-9809-C715C99F6A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/>
              <a:t>Export databázy z portálu predmetu Programovanie (3): </a:t>
            </a:r>
            <a:r>
              <a:rPr lang="sk-SK" dirty="0">
                <a:hlinkClick r:id="rId2"/>
              </a:rPr>
              <a:t>https://dai.fmph.uniba.sk/~gyarfas/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9311334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2B5E84-65BA-4237-B727-003601000F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Koniec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C29A5B54-8DF4-4266-8691-03921A19CB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Ďakujem za pozornosť.</a:t>
            </a:r>
          </a:p>
        </p:txBody>
      </p:sp>
    </p:spTree>
    <p:extLst>
      <p:ext uri="{BB962C8B-B14F-4D97-AF65-F5344CB8AC3E}">
        <p14:creationId xmlns:p14="http://schemas.microsoft.com/office/powerpoint/2010/main" val="2892634704"/>
      </p:ext>
    </p:extLst>
  </p:cSld>
  <p:clrMapOvr>
    <a:masterClrMapping/>
  </p:clrMapOvr>
</p:sld>
</file>

<file path=ppt/theme/theme1.xml><?xml version="1.0" encoding="utf-8"?>
<a:theme xmlns:a="http://schemas.openxmlformats.org/drawingml/2006/main" name="ShojiVTI">
  <a:themeElements>
    <a:clrScheme name="AnalogousFromLightSeedLeftStep">
      <a:dk1>
        <a:srgbClr val="000000"/>
      </a:dk1>
      <a:lt1>
        <a:srgbClr val="FFFFFF"/>
      </a:lt1>
      <a:dk2>
        <a:srgbClr val="23393E"/>
      </a:dk2>
      <a:lt2>
        <a:srgbClr val="E8E8E2"/>
      </a:lt2>
      <a:accent1>
        <a:srgbClr val="716EEE"/>
      </a:accent1>
      <a:accent2>
        <a:srgbClr val="4E8CEB"/>
      </a:accent2>
      <a:accent3>
        <a:srgbClr val="27B1D1"/>
      </a:accent3>
      <a:accent4>
        <a:srgbClr val="36B699"/>
      </a:accent4>
      <a:accent5>
        <a:srgbClr val="30B961"/>
      </a:accent5>
      <a:accent6>
        <a:srgbClr val="38BC2F"/>
      </a:accent6>
      <a:hlink>
        <a:srgbClr val="848651"/>
      </a:hlink>
      <a:folHlink>
        <a:srgbClr val="7F7F7F"/>
      </a:folHlink>
    </a:clrScheme>
    <a:fontScheme name="Custom 7">
      <a:majorFont>
        <a:latin typeface="Meiryo"/>
        <a:ea typeface=""/>
        <a:cs typeface=""/>
      </a:majorFont>
      <a:minorFont>
        <a:latin typeface="Meiryo"/>
        <a:ea typeface=""/>
        <a:cs typeface="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hojiVTI" id="{00D0DDEB-E771-48E5-9E96-0647434F08B1}" vid="{9D22D596-7FD0-4F89-958C-AD79A09491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</TotalTime>
  <Words>194</Words>
  <Application>Microsoft Office PowerPoint</Application>
  <PresentationFormat>Širokouhlá</PresentationFormat>
  <Paragraphs>33</Paragraphs>
  <Slides>9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9</vt:i4>
      </vt:variant>
    </vt:vector>
  </HeadingPairs>
  <TitlesOfParts>
    <vt:vector size="13" baseType="lpstr">
      <vt:lpstr>Meiryo</vt:lpstr>
      <vt:lpstr>Arial</vt:lpstr>
      <vt:lpstr>Corbel</vt:lpstr>
      <vt:lpstr>ShojiVTI</vt:lpstr>
      <vt:lpstr>Dátová analýza veľkej databázy študentských riešení</vt:lpstr>
      <vt:lpstr>Téma a cieľ</vt:lpstr>
      <vt:lpstr>Statické analyzátory</vt:lpstr>
      <vt:lpstr>Statické analyzátory (2)</vt:lpstr>
      <vt:lpstr>Statické analyzátory (3)</vt:lpstr>
      <vt:lpstr>Prezentácia zdrojov</vt:lpstr>
      <vt:lpstr>Zdroje</vt:lpstr>
      <vt:lpstr>Zdroje (2)</vt:lpstr>
      <vt:lpstr>Koniec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Dátová analýza veľkej databázy študentských riešení</dc:title>
  <dc:creator>David Vachálek</dc:creator>
  <cp:lastModifiedBy>David Vachálek</cp:lastModifiedBy>
  <cp:revision>4</cp:revision>
  <dcterms:created xsi:type="dcterms:W3CDTF">2020-11-30T18:04:13Z</dcterms:created>
  <dcterms:modified xsi:type="dcterms:W3CDTF">2020-12-08T09:13:41Z</dcterms:modified>
</cp:coreProperties>
</file>