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9" r:id="rId4"/>
    <p:sldId id="261" r:id="rId5"/>
    <p:sldId id="268" r:id="rId6"/>
    <p:sldId id="270" r:id="rId7"/>
    <p:sldId id="267" r:id="rId8"/>
    <p:sldId id="265" r:id="rId9"/>
    <p:sldId id="263" r:id="rId10"/>
    <p:sldId id="266" r:id="rId11"/>
    <p:sldId id="262" r:id="rId12"/>
    <p:sldId id="258" r:id="rId13"/>
    <p:sldId id="271" r:id="rId14"/>
    <p:sldId id="273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A29"/>
    <a:srgbClr val="FF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166331-16A4-DF43-9361-22871574FF1D}" v="114" dt="2022-06-09T18:25:07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6"/>
    <p:restoredTop sz="94694"/>
  </p:normalViewPr>
  <p:slideViewPr>
    <p:cSldViewPr snapToGrid="0" snapToObjects="1">
      <p:cViewPr>
        <p:scale>
          <a:sx n="93" d="100"/>
          <a:sy n="93" d="100"/>
        </p:scale>
        <p:origin x="119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6D189-9524-114F-8097-2C03521EA169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F43B9-31F8-1F43-B3B5-AFE5AD3E3023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0316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43B9-31F8-1F43-B3B5-AFE5AD3E3023}" type="slidenum">
              <a:rPr lang="en-SK" smtClean="0"/>
              <a:t>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69728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43B9-31F8-1F43-B3B5-AFE5AD3E3023}" type="slidenum">
              <a:rPr lang="en-SK" smtClean="0"/>
              <a:t>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048155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43B9-31F8-1F43-B3B5-AFE5AD3E3023}" type="slidenum">
              <a:rPr lang="en-SK" smtClean="0"/>
              <a:t>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75826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43B9-31F8-1F43-B3B5-AFE5AD3E3023}" type="slidenum">
              <a:rPr lang="en-SK" smtClean="0"/>
              <a:t>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33957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43B9-31F8-1F43-B3B5-AFE5AD3E3023}" type="slidenum">
              <a:rPr lang="en-SK" smtClean="0"/>
              <a:t>11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62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43B9-31F8-1F43-B3B5-AFE5AD3E3023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9087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7410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3059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50290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68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0024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9140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15739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220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08594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1718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90987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8D1D3-6F49-274A-B615-953E2ECF927D}" type="datetimeFigureOut">
              <a:rPr lang="en-SK" smtClean="0"/>
              <a:t>21/06/2022</a:t>
            </a:fld>
            <a:endParaRPr lang="en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4C9E-0B5A-9C46-B9F0-8E54B6C4ABE9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90738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unibask.sk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E79F7-30D5-9740-B53D-F6B4EBCEE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873" y="2643030"/>
            <a:ext cx="6184806" cy="659845"/>
          </a:xfrm>
        </p:spPr>
        <p:txBody>
          <a:bodyPr anchor="b">
            <a:normAutofit/>
          </a:bodyPr>
          <a:lstStyle/>
          <a:p>
            <a:pPr algn="l"/>
            <a:r>
              <a:rPr lang="en-SK" sz="3800" dirty="0">
                <a:solidFill>
                  <a:srgbClr val="AC1A29"/>
                </a:solidFill>
              </a:rPr>
              <a:t>Portál kolektívnej inteligencie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BBA24-8E93-4340-8FFC-77469A538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871" y="3302875"/>
            <a:ext cx="4863009" cy="1359691"/>
          </a:xfrm>
        </p:spPr>
        <p:txBody>
          <a:bodyPr anchor="t">
            <a:normAutofit/>
          </a:bodyPr>
          <a:lstStyle/>
          <a:p>
            <a:pPr algn="l"/>
            <a:r>
              <a:rPr lang="en-SK" sz="2200" dirty="0"/>
              <a:t>Bakalárska práca</a:t>
            </a:r>
          </a:p>
          <a:p>
            <a:pPr algn="l"/>
            <a:r>
              <a:rPr lang="en-SK" sz="2200" dirty="0"/>
              <a:t>Autor: Róbert Vangor</a:t>
            </a:r>
          </a:p>
          <a:p>
            <a:pPr algn="l"/>
            <a:r>
              <a:rPr lang="en-SK" sz="2200" dirty="0"/>
              <a:t>Vedúci: </a:t>
            </a:r>
            <a:r>
              <a:rPr lang="en-GB" sz="2200" dirty="0" err="1"/>
              <a:t>RNDr</a:t>
            </a:r>
            <a:r>
              <a:rPr lang="en-GB" sz="2200" dirty="0"/>
              <a:t>. Peter </a:t>
            </a:r>
            <a:r>
              <a:rPr lang="en-GB" sz="2200" dirty="0" err="1"/>
              <a:t>Borovansky</a:t>
            </a:r>
            <a:r>
              <a:rPr lang="en-GB" sz="2200" dirty="0"/>
              <a:t>́, PhD.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BDFF48B1-1D25-834D-A62F-4B22B4E1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03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E985A-D263-5141-BC39-B5CC3584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Notifikácie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BAF6B-F72A-9F49-A61F-BD118B0C5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SK" dirty="0"/>
              <a:t>Používateľ si môže zapnúť notifikácie pre</a:t>
            </a:r>
          </a:p>
          <a:p>
            <a:pPr lvl="1"/>
            <a:r>
              <a:rPr lang="en-SK" dirty="0"/>
              <a:t>Vytorenie novej otázky v ním určenej kategórií</a:t>
            </a:r>
          </a:p>
          <a:p>
            <a:pPr lvl="1"/>
            <a:r>
              <a:rPr lang="en-GB" dirty="0"/>
              <a:t>P</a:t>
            </a:r>
            <a:r>
              <a:rPr lang="en-SK" dirty="0"/>
              <a:t>ridanie novej odpovede/komentáru k ním určenej otázke</a:t>
            </a:r>
          </a:p>
          <a:p>
            <a:r>
              <a:rPr lang="en-SK" dirty="0"/>
              <a:t>Používateľ si môže nechať doručovať notifikácie instantne aj prostredníctvom emailu</a:t>
            </a:r>
          </a:p>
          <a:p>
            <a:r>
              <a:rPr lang="en-SK" dirty="0"/>
              <a:t>Riešené problémy:</a:t>
            </a:r>
          </a:p>
          <a:p>
            <a:pPr lvl="1"/>
            <a:r>
              <a:rPr lang="en-SK" dirty="0"/>
              <a:t>Udržovanie sledovaní používateľmi</a:t>
            </a:r>
          </a:p>
          <a:p>
            <a:pPr lvl="1"/>
            <a:r>
              <a:rPr lang="en-SK" dirty="0"/>
              <a:t>Konfigurácia zasielania emailov</a:t>
            </a:r>
          </a:p>
          <a:p>
            <a:pPr lvl="1"/>
            <a:endParaRPr lang="en-SK" dirty="0"/>
          </a:p>
        </p:txBody>
      </p:sp>
      <p:pic>
        <p:nvPicPr>
          <p:cNvPr id="3074" name="Picture 2" descr="page34image4052464">
            <a:extLst>
              <a:ext uri="{FF2B5EF4-FFF2-40B4-BE49-F238E27FC236}">
                <a16:creationId xmlns:a16="http://schemas.microsoft.com/office/drawing/2014/main" id="{DE309052-9DF3-CA4A-B4AE-19E1C4CC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25" y="1728115"/>
            <a:ext cx="2388961" cy="45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19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2177-3922-E548-A458-411263B6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Web dizajn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38B42-F818-9647-8D2B-794938A01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Portál</a:t>
            </a:r>
            <a:r>
              <a:rPr lang="en-GB" dirty="0"/>
              <a:t> je </a:t>
            </a:r>
            <a:r>
              <a:rPr lang="en-GB" dirty="0" err="1"/>
              <a:t>navrhnutý</a:t>
            </a:r>
            <a:r>
              <a:rPr lang="en-GB" dirty="0"/>
              <a:t> </a:t>
            </a:r>
            <a:r>
              <a:rPr lang="en-GB" dirty="0" err="1"/>
              <a:t>tak</a:t>
            </a:r>
            <a:r>
              <a:rPr lang="en-GB" dirty="0"/>
              <a:t>, aby</a:t>
            </a:r>
          </a:p>
          <a:p>
            <a:pPr lvl="1"/>
            <a:r>
              <a:rPr lang="en-GB" dirty="0"/>
              <a:t>Bol </a:t>
            </a:r>
            <a:r>
              <a:rPr lang="en-GB" dirty="0" err="1"/>
              <a:t>čo</a:t>
            </a:r>
            <a:r>
              <a:rPr lang="en-GB" dirty="0"/>
              <a:t> </a:t>
            </a:r>
            <a:r>
              <a:rPr lang="en-GB" dirty="0" err="1"/>
              <a:t>najintuitívnejší</a:t>
            </a:r>
            <a:r>
              <a:rPr lang="en-GB" dirty="0"/>
              <a:t> a aby </a:t>
            </a:r>
            <a:r>
              <a:rPr lang="en-GB" dirty="0" err="1"/>
              <a:t>bol</a:t>
            </a:r>
            <a:r>
              <a:rPr lang="en-GB" dirty="0"/>
              <a:t> </a:t>
            </a:r>
            <a:r>
              <a:rPr lang="en-GB" dirty="0" err="1"/>
              <a:t>jednoduchý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používanie</a:t>
            </a:r>
            <a:endParaRPr lang="en-GB" dirty="0"/>
          </a:p>
          <a:p>
            <a:pPr lvl="1"/>
            <a:r>
              <a:rPr lang="en-GB" dirty="0"/>
              <a:t>Mal </a:t>
            </a:r>
            <a:r>
              <a:rPr lang="en-GB" dirty="0" err="1"/>
              <a:t>esteticky</a:t>
            </a:r>
            <a:r>
              <a:rPr lang="en-GB" dirty="0"/>
              <a:t> </a:t>
            </a:r>
            <a:r>
              <a:rPr lang="en-GB" dirty="0" err="1"/>
              <a:t>príjemný</a:t>
            </a:r>
            <a:r>
              <a:rPr lang="en-GB" dirty="0"/>
              <a:t> </a:t>
            </a:r>
            <a:r>
              <a:rPr lang="en-GB" dirty="0" err="1"/>
              <a:t>dizajn</a:t>
            </a:r>
            <a:endParaRPr lang="en-GB" dirty="0"/>
          </a:p>
          <a:p>
            <a:pPr lvl="1"/>
            <a:r>
              <a:rPr lang="en-GB" dirty="0" err="1"/>
              <a:t>Podporoval</a:t>
            </a:r>
            <a:r>
              <a:rPr lang="en-GB" dirty="0"/>
              <a:t> </a:t>
            </a:r>
            <a:r>
              <a:rPr lang="en-GB" dirty="0" err="1"/>
              <a:t>všetky</a:t>
            </a:r>
            <a:r>
              <a:rPr lang="en-GB" dirty="0"/>
              <a:t> </a:t>
            </a:r>
            <a:r>
              <a:rPr lang="en-GB" dirty="0" err="1"/>
              <a:t>relevantne</a:t>
            </a:r>
            <a:r>
              <a:rPr lang="en-GB" dirty="0"/>
              <a:t>́ </a:t>
            </a:r>
            <a:r>
              <a:rPr lang="en-GB" dirty="0" err="1"/>
              <a:t>zariadenia</a:t>
            </a:r>
            <a:r>
              <a:rPr lang="en-GB" dirty="0"/>
              <a:t> s </a:t>
            </a:r>
            <a:r>
              <a:rPr lang="en-GB" dirty="0" err="1"/>
              <a:t>rôznymi</a:t>
            </a:r>
            <a:r>
              <a:rPr lang="en-GB" dirty="0"/>
              <a:t> </a:t>
            </a:r>
            <a:r>
              <a:rPr lang="en-GB" dirty="0" err="1"/>
              <a:t>veľkosťami</a:t>
            </a:r>
            <a:r>
              <a:rPr lang="en-GB" dirty="0"/>
              <a:t> </a:t>
            </a:r>
            <a:r>
              <a:rPr lang="en-GB" dirty="0" err="1"/>
              <a:t>obrazovky</a:t>
            </a:r>
            <a:endParaRPr lang="en-GB" dirty="0"/>
          </a:p>
          <a:p>
            <a:r>
              <a:rPr lang="en-GB" dirty="0" err="1"/>
              <a:t>Riešené</a:t>
            </a:r>
            <a:r>
              <a:rPr lang="en-GB" dirty="0"/>
              <a:t> </a:t>
            </a:r>
            <a:r>
              <a:rPr lang="en-GB" dirty="0" err="1"/>
              <a:t>problémy</a:t>
            </a:r>
            <a:r>
              <a:rPr lang="en-GB" dirty="0"/>
              <a:t>:</a:t>
            </a:r>
          </a:p>
          <a:p>
            <a:pPr lvl="1"/>
            <a:r>
              <a:rPr lang="en-GB" dirty="0" err="1"/>
              <a:t>Navrhnutie</a:t>
            </a:r>
            <a:r>
              <a:rPr lang="en-GB" dirty="0"/>
              <a:t> </a:t>
            </a:r>
            <a:r>
              <a:rPr lang="en-GB" dirty="0" err="1"/>
              <a:t>dizajnu</a:t>
            </a:r>
            <a:r>
              <a:rPr lang="en-GB" dirty="0"/>
              <a:t> </a:t>
            </a:r>
            <a:r>
              <a:rPr lang="en-GB" dirty="0" err="1"/>
              <a:t>stránky</a:t>
            </a:r>
            <a:endParaRPr lang="en-GB" dirty="0"/>
          </a:p>
          <a:p>
            <a:pPr lvl="1"/>
            <a:r>
              <a:rPr lang="en-GB" dirty="0" err="1"/>
              <a:t>Navrhnutie</a:t>
            </a:r>
            <a:r>
              <a:rPr lang="en-GB" dirty="0"/>
              <a:t> </a:t>
            </a:r>
            <a:r>
              <a:rPr lang="en-GB" dirty="0" err="1"/>
              <a:t>rozloženia</a:t>
            </a:r>
            <a:r>
              <a:rPr lang="en-GB" dirty="0"/>
              <a:t> </a:t>
            </a:r>
            <a:r>
              <a:rPr lang="en-GB" dirty="0" err="1"/>
              <a:t>komponentov</a:t>
            </a:r>
            <a:r>
              <a:rPr lang="en-GB" dirty="0"/>
              <a:t> pre </a:t>
            </a:r>
            <a:r>
              <a:rPr lang="en-GB" dirty="0" err="1"/>
              <a:t>všetky</a:t>
            </a:r>
            <a:r>
              <a:rPr lang="en-GB" dirty="0"/>
              <a:t> </a:t>
            </a:r>
            <a:r>
              <a:rPr lang="en-GB" dirty="0" err="1"/>
              <a:t>veľkosti</a:t>
            </a:r>
            <a:r>
              <a:rPr lang="en-GB" dirty="0"/>
              <a:t> </a:t>
            </a:r>
            <a:r>
              <a:rPr lang="en-GB" dirty="0" err="1"/>
              <a:t>obrazovky</a:t>
            </a:r>
            <a:endParaRPr lang="en-GB" dirty="0"/>
          </a:p>
          <a:p>
            <a:pPr lvl="1"/>
            <a:r>
              <a:rPr lang="en-GB" dirty="0" err="1"/>
              <a:t>Vhodné</a:t>
            </a:r>
            <a:r>
              <a:rPr lang="en-GB" dirty="0"/>
              <a:t> </a:t>
            </a:r>
            <a:r>
              <a:rPr lang="en-GB" dirty="0" err="1"/>
              <a:t>vybranie</a:t>
            </a:r>
            <a:r>
              <a:rPr lang="en-GB" dirty="0"/>
              <a:t> </a:t>
            </a:r>
            <a:r>
              <a:rPr lang="en-GB" dirty="0" err="1"/>
              <a:t>responzívnych</a:t>
            </a:r>
            <a:r>
              <a:rPr lang="en-GB" dirty="0"/>
              <a:t> </a:t>
            </a:r>
            <a:r>
              <a:rPr lang="en-GB" dirty="0" err="1"/>
              <a:t>breakpointov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8524F1-23D0-6348-B4B0-6BFD8801C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915" y="1547204"/>
            <a:ext cx="2466771" cy="490817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EE6F9B-8CF9-3A4B-8652-6A24FD97C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602" y="1547205"/>
            <a:ext cx="2460414" cy="490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3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9E89-71DC-AF43-9734-20B1B911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Hlavné prínosy práce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DA979-CF83-EF4C-9BEC-5BB3CB1E4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K" dirty="0"/>
              <a:t>Vytvorenie portálu v súlade s cieľami určenými v zadaní bakalárskej práce, ktorý je prístupný na stránke </a:t>
            </a:r>
            <a:r>
              <a:rPr lang="en-SK" dirty="0">
                <a:hlinkClick r:id="rId2"/>
              </a:rPr>
              <a:t>https://unibask.sk</a:t>
            </a:r>
            <a:endParaRPr lang="en-SK" dirty="0"/>
          </a:p>
          <a:p>
            <a:r>
              <a:rPr lang="en-GB" dirty="0" err="1"/>
              <a:t>Úspešné</a:t>
            </a:r>
            <a:r>
              <a:rPr lang="en-GB" dirty="0"/>
              <a:t> </a:t>
            </a:r>
            <a:r>
              <a:rPr lang="en-SK" dirty="0"/>
              <a:t>testovacie nasadenie na predmete Programovanie (4) v LS 2021/22</a:t>
            </a:r>
          </a:p>
          <a:p>
            <a:r>
              <a:rPr lang="en-SK" dirty="0"/>
              <a:t>Získanie dát o záujme študentov využívať tento portál </a:t>
            </a:r>
          </a:p>
        </p:txBody>
      </p:sp>
    </p:spTree>
    <p:extLst>
      <p:ext uri="{BB962C8B-B14F-4D97-AF65-F5344CB8AC3E}">
        <p14:creationId xmlns:p14="http://schemas.microsoft.com/office/powerpoint/2010/main" val="472654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" descr="final">
            <a:hlinkClick r:id="" action="ppaction://media"/>
            <a:extLst>
              <a:ext uri="{FF2B5EF4-FFF2-40B4-BE49-F238E27FC236}">
                <a16:creationId xmlns:a16="http://schemas.microsoft.com/office/drawing/2014/main" id="{6E002451-2412-F246-B359-55D37F26D5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20832" cy="688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9E89-71DC-AF43-9734-20B1B911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Otázky z posudkov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DA979-CF83-EF4C-9BEC-5BB3CB1E4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Čím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vysvetľujete</a:t>
            </a:r>
            <a:r>
              <a:rPr lang="en-GB" dirty="0"/>
              <a:t> </a:t>
            </a:r>
            <a:r>
              <a:rPr lang="en-GB" dirty="0" err="1"/>
              <a:t>celkový</a:t>
            </a:r>
            <a:r>
              <a:rPr lang="en-GB" dirty="0"/>
              <a:t> </a:t>
            </a:r>
            <a:r>
              <a:rPr lang="en-GB" dirty="0" err="1"/>
              <a:t>nezáujem</a:t>
            </a:r>
            <a:r>
              <a:rPr lang="en-GB" dirty="0"/>
              <a:t> </a:t>
            </a:r>
            <a:r>
              <a:rPr lang="en-GB" dirty="0" err="1"/>
              <a:t>študentov</a:t>
            </a:r>
            <a:r>
              <a:rPr lang="en-GB" dirty="0"/>
              <a:t> </a:t>
            </a:r>
            <a:r>
              <a:rPr lang="en-GB" dirty="0" err="1"/>
              <a:t>komunikovať</a:t>
            </a:r>
            <a:r>
              <a:rPr lang="en-GB" dirty="0"/>
              <a:t> a </a:t>
            </a:r>
            <a:r>
              <a:rPr lang="en-GB" dirty="0" err="1"/>
              <a:t>zdieľať</a:t>
            </a:r>
            <a:r>
              <a:rPr lang="en-GB" dirty="0"/>
              <a:t> </a:t>
            </a:r>
            <a:r>
              <a:rPr lang="en-GB" dirty="0" err="1"/>
              <a:t>informácie</a:t>
            </a:r>
            <a:r>
              <a:rPr lang="en-GB" dirty="0"/>
              <a:t> </a:t>
            </a:r>
            <a:r>
              <a:rPr lang="en-GB" dirty="0" err="1"/>
              <a:t>cez</a:t>
            </a:r>
            <a:r>
              <a:rPr lang="en-GB" dirty="0"/>
              <a:t>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portál</a:t>
            </a:r>
            <a:r>
              <a:rPr lang="en-GB" dirty="0"/>
              <a:t>? </a:t>
            </a:r>
            <a:r>
              <a:rPr lang="en-GB" dirty="0" err="1"/>
              <a:t>Skúste</a:t>
            </a:r>
            <a:r>
              <a:rPr lang="en-GB" dirty="0"/>
              <a:t>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skúsenosti</a:t>
            </a:r>
            <a:r>
              <a:rPr lang="en-GB" dirty="0"/>
              <a:t> </a:t>
            </a:r>
            <a:r>
              <a:rPr lang="en-GB" dirty="0" err="1"/>
              <a:t>porovnať</a:t>
            </a:r>
            <a:r>
              <a:rPr lang="en-GB" dirty="0"/>
              <a:t> so </a:t>
            </a:r>
            <a:r>
              <a:rPr lang="en-GB" dirty="0" err="1"/>
              <a:t>systémom</a:t>
            </a:r>
            <a:r>
              <a:rPr lang="en-GB" dirty="0"/>
              <a:t> ASKALOT.</a:t>
            </a:r>
          </a:p>
          <a:p>
            <a:pPr lvl="1"/>
            <a:r>
              <a:rPr lang="en-GB" dirty="0" err="1"/>
              <a:t>Spočiatku</a:t>
            </a:r>
            <a:r>
              <a:rPr lang="en-GB" dirty="0"/>
              <a:t> </a:t>
            </a:r>
            <a:r>
              <a:rPr lang="en-GB" dirty="0" err="1"/>
              <a:t>bol</a:t>
            </a:r>
            <a:r>
              <a:rPr lang="en-GB" dirty="0"/>
              <a:t> </a:t>
            </a:r>
            <a:r>
              <a:rPr lang="en-GB" dirty="0" err="1"/>
              <a:t>portál</a:t>
            </a:r>
            <a:r>
              <a:rPr lang="en-GB" dirty="0"/>
              <a:t> </a:t>
            </a:r>
            <a:r>
              <a:rPr lang="en-GB" dirty="0" err="1"/>
              <a:t>aktívny</a:t>
            </a:r>
            <a:r>
              <a:rPr lang="en-GB" dirty="0"/>
              <a:t>, </a:t>
            </a:r>
            <a:r>
              <a:rPr lang="en-GB" dirty="0" err="1"/>
              <a:t>neskôr</a:t>
            </a:r>
            <a:r>
              <a:rPr lang="en-GB" dirty="0"/>
              <a:t> </a:t>
            </a:r>
            <a:r>
              <a:rPr lang="en-GB" dirty="0" err="1"/>
              <a:t>naň</a:t>
            </a:r>
            <a:r>
              <a:rPr lang="en-GB" dirty="0"/>
              <a:t> </a:t>
            </a:r>
            <a:r>
              <a:rPr lang="en-GB" dirty="0" err="1"/>
              <a:t>študenti</a:t>
            </a:r>
            <a:r>
              <a:rPr lang="en-GB" dirty="0"/>
              <a:t> </a:t>
            </a:r>
            <a:r>
              <a:rPr lang="en-GB" dirty="0" err="1"/>
              <a:t>asi</a:t>
            </a:r>
            <a:r>
              <a:rPr lang="en-GB" dirty="0"/>
              <a:t> </a:t>
            </a:r>
            <a:r>
              <a:rPr lang="en-GB" dirty="0" err="1"/>
              <a:t>zabudli</a:t>
            </a:r>
            <a:endParaRPr lang="en-GB" dirty="0"/>
          </a:p>
          <a:p>
            <a:pPr lvl="1"/>
            <a:r>
              <a:rPr lang="en-GB" dirty="0"/>
              <a:t>FIIT </a:t>
            </a:r>
            <a:r>
              <a:rPr lang="en-GB" dirty="0" err="1"/>
              <a:t>systém</a:t>
            </a:r>
            <a:r>
              <a:rPr lang="en-GB" dirty="0"/>
              <a:t> ASKALOT </a:t>
            </a:r>
            <a:r>
              <a:rPr lang="en-GB" dirty="0" err="1"/>
              <a:t>propagovala</a:t>
            </a:r>
            <a:r>
              <a:rPr lang="en-GB" dirty="0"/>
              <a:t> </a:t>
            </a:r>
            <a:r>
              <a:rPr lang="en-GB" dirty="0" err="1"/>
              <a:t>celofakultne</a:t>
            </a:r>
            <a:r>
              <a:rPr lang="en-GB" dirty="0"/>
              <a:t> a </a:t>
            </a:r>
            <a:r>
              <a:rPr lang="en-GB" dirty="0" err="1"/>
              <a:t>pracovalo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ňom</a:t>
            </a:r>
            <a:r>
              <a:rPr lang="en-GB" dirty="0"/>
              <a:t> </a:t>
            </a:r>
            <a:r>
              <a:rPr lang="en-GB" dirty="0" err="1"/>
              <a:t>niekoľko</a:t>
            </a:r>
            <a:r>
              <a:rPr lang="en-GB" dirty="0"/>
              <a:t> </a:t>
            </a:r>
            <a:r>
              <a:rPr lang="en-GB" dirty="0" err="1"/>
              <a:t>inžinierov</a:t>
            </a:r>
            <a:r>
              <a:rPr lang="en-GB" dirty="0"/>
              <a:t> v </a:t>
            </a:r>
            <a:r>
              <a:rPr lang="en-GB" dirty="0" err="1"/>
              <a:t>rámci</a:t>
            </a:r>
            <a:r>
              <a:rPr lang="en-GB" dirty="0"/>
              <a:t> </a:t>
            </a:r>
            <a:r>
              <a:rPr lang="en-GB" dirty="0" err="1"/>
              <a:t>tímového</a:t>
            </a:r>
            <a:r>
              <a:rPr lang="en-GB" dirty="0"/>
              <a:t> </a:t>
            </a:r>
            <a:r>
              <a:rPr lang="en-GB" dirty="0" err="1"/>
              <a:t>projektu</a:t>
            </a:r>
            <a:endParaRPr lang="en-GB" dirty="0"/>
          </a:p>
          <a:p>
            <a:r>
              <a:rPr lang="en-GB" dirty="0"/>
              <a:t>V </a:t>
            </a:r>
            <a:r>
              <a:rPr lang="en-GB" dirty="0" err="1"/>
              <a:t>závere</a:t>
            </a:r>
            <a:r>
              <a:rPr lang="en-GB" dirty="0"/>
              <a:t> </a:t>
            </a:r>
            <a:r>
              <a:rPr lang="en-GB" dirty="0" err="1"/>
              <a:t>spomínate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moderovanie</a:t>
            </a:r>
            <a:r>
              <a:rPr lang="en-GB" dirty="0"/>
              <a:t> </a:t>
            </a:r>
            <a:r>
              <a:rPr lang="en-GB" dirty="0" err="1"/>
              <a:t>príspevkov</a:t>
            </a:r>
            <a:r>
              <a:rPr lang="en-GB" dirty="0"/>
              <a:t> je </a:t>
            </a:r>
            <a:r>
              <a:rPr lang="en-GB" dirty="0" err="1"/>
              <a:t>možné</a:t>
            </a:r>
            <a:r>
              <a:rPr lang="en-GB" dirty="0"/>
              <a:t> </a:t>
            </a:r>
            <a:r>
              <a:rPr lang="en-GB" dirty="0" err="1"/>
              <a:t>len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úrovni</a:t>
            </a:r>
            <a:r>
              <a:rPr lang="en-GB" dirty="0"/>
              <a:t> </a:t>
            </a:r>
            <a:r>
              <a:rPr lang="en-GB" dirty="0" err="1"/>
              <a:t>databázy</a:t>
            </a:r>
            <a:r>
              <a:rPr lang="en-GB" dirty="0"/>
              <a:t>. </a:t>
            </a:r>
            <a:r>
              <a:rPr lang="en-GB" dirty="0" err="1"/>
              <a:t>Ako</a:t>
            </a:r>
            <a:r>
              <a:rPr lang="en-GB" dirty="0"/>
              <a:t> </a:t>
            </a:r>
            <a:r>
              <a:rPr lang="en-GB" dirty="0" err="1"/>
              <a:t>veľmi</a:t>
            </a:r>
            <a:r>
              <a:rPr lang="en-GB" dirty="0"/>
              <a:t> </a:t>
            </a:r>
            <a:r>
              <a:rPr lang="en-GB" dirty="0" err="1"/>
              <a:t>náročné</a:t>
            </a:r>
            <a:r>
              <a:rPr lang="en-GB" dirty="0"/>
              <a:t> by bolo </a:t>
            </a:r>
            <a:r>
              <a:rPr lang="en-GB" dirty="0" err="1"/>
              <a:t>moderovanie</a:t>
            </a:r>
            <a:r>
              <a:rPr lang="en-GB" dirty="0"/>
              <a:t> </a:t>
            </a:r>
            <a:r>
              <a:rPr lang="en-GB" dirty="0" err="1"/>
              <a:t>implementovať</a:t>
            </a:r>
            <a:r>
              <a:rPr lang="en-GB" dirty="0"/>
              <a:t>, </a:t>
            </a:r>
            <a:r>
              <a:rPr lang="en-GB" dirty="0" err="1"/>
              <a:t>prípadne</a:t>
            </a:r>
            <a:r>
              <a:rPr lang="en-GB" dirty="0"/>
              <a:t> </a:t>
            </a:r>
            <a:r>
              <a:rPr lang="en-GB" dirty="0" err="1"/>
              <a:t>prečo</a:t>
            </a:r>
            <a:r>
              <a:rPr lang="en-GB" dirty="0"/>
              <a:t> </a:t>
            </a:r>
            <a:r>
              <a:rPr lang="en-GB" dirty="0" err="1"/>
              <a:t>ste</a:t>
            </a:r>
            <a:r>
              <a:rPr lang="en-GB" dirty="0"/>
              <a:t> to </a:t>
            </a:r>
            <a:r>
              <a:rPr lang="en-GB" dirty="0" err="1"/>
              <a:t>neurobili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Zvažoval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pridanie</a:t>
            </a:r>
            <a:r>
              <a:rPr lang="en-GB" dirty="0"/>
              <a:t> </a:t>
            </a:r>
            <a:r>
              <a:rPr lang="en-GB" dirty="0" err="1"/>
              <a:t>celého</a:t>
            </a:r>
            <a:r>
              <a:rPr lang="en-GB" dirty="0"/>
              <a:t> </a:t>
            </a:r>
            <a:r>
              <a:rPr lang="en-GB" dirty="0" err="1"/>
              <a:t>administrátorského</a:t>
            </a:r>
            <a:r>
              <a:rPr lang="en-GB" dirty="0"/>
              <a:t> </a:t>
            </a:r>
            <a:r>
              <a:rPr lang="en-GB" dirty="0" err="1"/>
              <a:t>rozhrania</a:t>
            </a:r>
            <a:r>
              <a:rPr lang="en-GB" dirty="0"/>
              <a:t>, no </a:t>
            </a:r>
            <a:r>
              <a:rPr lang="en-GB" dirty="0" err="1"/>
              <a:t>nezvýšil</a:t>
            </a:r>
            <a:r>
              <a:rPr lang="en-GB" dirty="0"/>
              <a:t> mi </a:t>
            </a:r>
            <a:r>
              <a:rPr lang="en-GB" dirty="0" err="1"/>
              <a:t>na</a:t>
            </a:r>
            <a:r>
              <a:rPr lang="en-GB" dirty="0"/>
              <a:t> to </a:t>
            </a:r>
            <a:r>
              <a:rPr lang="en-GB" dirty="0" err="1"/>
              <a:t>už</a:t>
            </a:r>
            <a:r>
              <a:rPr lang="en-GB" dirty="0"/>
              <a:t> </a:t>
            </a:r>
            <a:r>
              <a:rPr lang="en-GB" dirty="0" err="1"/>
              <a:t>veľmi</a:t>
            </a:r>
            <a:r>
              <a:rPr lang="en-GB" dirty="0"/>
              <a:t> </a:t>
            </a:r>
            <a:r>
              <a:rPr lang="en-GB" dirty="0" err="1"/>
              <a:t>čas</a:t>
            </a:r>
            <a:endParaRPr lang="en-GB" dirty="0"/>
          </a:p>
          <a:p>
            <a:endParaRPr lang="en-GB" dirty="0"/>
          </a:p>
          <a:p>
            <a:endParaRPr lang="en-SK" dirty="0"/>
          </a:p>
        </p:txBody>
      </p:sp>
    </p:spTree>
    <p:extLst>
      <p:ext uri="{BB962C8B-B14F-4D97-AF65-F5344CB8AC3E}">
        <p14:creationId xmlns:p14="http://schemas.microsoft.com/office/powerpoint/2010/main" val="2809858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01968-29A0-E644-831B-BF8318D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931914"/>
            <a:ext cx="7886700" cy="994172"/>
          </a:xfrm>
        </p:spPr>
        <p:txBody>
          <a:bodyPr/>
          <a:lstStyle/>
          <a:p>
            <a:pPr algn="ctr"/>
            <a:r>
              <a:rPr lang="en-SK" dirty="0">
                <a:solidFill>
                  <a:srgbClr val="AC1A29"/>
                </a:solidFill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12941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79FD-5A82-0342-8AB6-31694319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Motivácia a ciele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9481B-5442-1A49-B4C3-1AFE29D1B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K" dirty="0"/>
              <a:t>Vytvoriť moderný portál, ktorý by zlepšil kolaboráciu medzi študentami a vyučujúcimi</a:t>
            </a:r>
          </a:p>
          <a:p>
            <a:r>
              <a:rPr lang="en-SK" dirty="0"/>
              <a:t>StackOverflow na lokálnej úrovni univerzity</a:t>
            </a:r>
          </a:p>
        </p:txBody>
      </p:sp>
    </p:spTree>
    <p:extLst>
      <p:ext uri="{BB962C8B-B14F-4D97-AF65-F5344CB8AC3E}">
        <p14:creationId xmlns:p14="http://schemas.microsoft.com/office/powerpoint/2010/main" val="256079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8331-2E32-7843-A498-21167402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Technologická stránka portálu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E2EEF-0C85-254C-B81C-84DE69A04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K" dirty="0"/>
              <a:t>Aplikácia na strane servera: Spring Boot</a:t>
            </a:r>
          </a:p>
          <a:p>
            <a:r>
              <a:rPr lang="en-SK" dirty="0"/>
              <a:t>Aplikácia na strane klienta: Angular (PWA)</a:t>
            </a:r>
          </a:p>
          <a:p>
            <a:r>
              <a:rPr lang="en-SK" dirty="0"/>
              <a:t>Databáza: PostgreSQL (Hibernate)</a:t>
            </a:r>
          </a:p>
          <a:p>
            <a:r>
              <a:rPr lang="en-SK" dirty="0"/>
              <a:t>Webový server: Tomcat (Spring), Nginx (Angular)</a:t>
            </a:r>
          </a:p>
        </p:txBody>
      </p:sp>
    </p:spTree>
    <p:extLst>
      <p:ext uri="{BB962C8B-B14F-4D97-AF65-F5344CB8AC3E}">
        <p14:creationId xmlns:p14="http://schemas.microsoft.com/office/powerpoint/2010/main" val="259157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6709-2BA5-8645-91EB-E41E929A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Nasadenie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942A-BE4F-B243-B73C-65F423A8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77500" lnSpcReduction="20000"/>
          </a:bodyPr>
          <a:lstStyle/>
          <a:p>
            <a:r>
              <a:rPr lang="en-SK" dirty="0"/>
              <a:t>Klientská časť aplikácie (Angular) komunikuje so serverovou časťou aplikácie (Spring) prostredníctvom REST API</a:t>
            </a:r>
          </a:p>
          <a:p>
            <a:r>
              <a:rPr lang="en-SK" dirty="0"/>
              <a:t>Portálu je priradená dómena unibask.sk a SSL certifikát</a:t>
            </a:r>
          </a:p>
          <a:p>
            <a:r>
              <a:rPr lang="en-SK" dirty="0"/>
              <a:t>Portál je nasadený ako Docker kontajner na virtuálnom privátnom servery</a:t>
            </a:r>
          </a:p>
          <a:p>
            <a:r>
              <a:rPr lang="en-SK" dirty="0"/>
              <a:t>Nginx server obsluhujúci Angular aplikáciu beží na porte 443 (HTTPS) a Tomcat server obsuluhujúci Spring aplikáciu beží na porte 8443</a:t>
            </a:r>
          </a:p>
          <a:p>
            <a:r>
              <a:rPr lang="en-SK" dirty="0"/>
              <a:t>Nginx server posiela požiadavky cesty ‘/api’ na port 8443 pomocou revérzneho proxy</a:t>
            </a:r>
          </a:p>
        </p:txBody>
      </p:sp>
      <p:pic>
        <p:nvPicPr>
          <p:cNvPr id="2049" name="Picture 1" descr="page36image3892992">
            <a:extLst>
              <a:ext uri="{FF2B5EF4-FFF2-40B4-BE49-F238E27FC236}">
                <a16:creationId xmlns:a16="http://schemas.microsoft.com/office/drawing/2014/main" id="{F15757A1-8E52-7346-AF61-64A8594E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73" y="1663821"/>
            <a:ext cx="4843848" cy="451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653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B5A8-FED0-8D4C-9DFB-13931A41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Databáza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C0576-45D0-3C42-8AD6-6E5481B22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77500" lnSpcReduction="20000"/>
          </a:bodyPr>
          <a:lstStyle/>
          <a:p>
            <a:r>
              <a:rPr lang="en-SK" dirty="0"/>
              <a:t>Databáza je pomerne rozsiahla a snažili sme sa o optimálny návrh</a:t>
            </a:r>
          </a:p>
          <a:p>
            <a:r>
              <a:rPr lang="en-SK" dirty="0"/>
              <a:t>Aplikácia (Spring Boot) komunikuje s databázou prostredníctvom Hibernate ORM</a:t>
            </a:r>
          </a:p>
          <a:p>
            <a:r>
              <a:rPr lang="en-SK" dirty="0"/>
              <a:t>Riadili sme sa konvenciami určenými Hibernate frameworkom, takže zmena databázového systému z Hibernate na iný by mala byť jednoduchá, čo zlepšuje modularitu aplikácie</a:t>
            </a:r>
          </a:p>
          <a:p>
            <a:r>
              <a:rPr lang="en-SK" dirty="0"/>
              <a:t>Pri tvorení aplikácie sme rátali s veľkým množstvom dát v prípade jej ujatia a dbali sme na optimalizáciu dátových dopytov. (napríklad minimalizáciou načítavaných údajov, lazy fetchingom, indexovaním)</a:t>
            </a:r>
          </a:p>
        </p:txBody>
      </p:sp>
      <p:pic>
        <p:nvPicPr>
          <p:cNvPr id="1025" name="Picture 1" descr="page37image3706944">
            <a:extLst>
              <a:ext uri="{FF2B5EF4-FFF2-40B4-BE49-F238E27FC236}">
                <a16:creationId xmlns:a16="http://schemas.microsoft.com/office/drawing/2014/main" id="{E04D2C65-49A3-F848-8EBA-45AB8EE3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19" y="1336748"/>
            <a:ext cx="4376881" cy="542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1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AFB6-7CFF-0849-A46A-732AA086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Položenie otázky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F590C-96C6-2E4A-B0ED-2F8BDAFC2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5032376"/>
          </a:xfrm>
        </p:spPr>
        <p:txBody>
          <a:bodyPr>
            <a:normAutofit fontScale="92500" lnSpcReduction="20000"/>
          </a:bodyPr>
          <a:lstStyle/>
          <a:p>
            <a:r>
              <a:rPr lang="en-SK" dirty="0"/>
              <a:t>Pri položení otázky musí používateľ zadať nadpis, kategóriu, obsah otázky a rozhodnúť sa či chce otázku položiť anonýmne</a:t>
            </a:r>
          </a:p>
          <a:p>
            <a:r>
              <a:rPr lang="en-SK" dirty="0"/>
              <a:t>Na položenie otázky slúži rich text editor tretej strany Quill, ktorý umožnuje formátovanie textu, pridávanie LaTeX výrazov a zvýraznovanie kódu rôznych jazykov</a:t>
            </a:r>
          </a:p>
          <a:p>
            <a:r>
              <a:rPr lang="en-SK" dirty="0"/>
              <a:t>Riešené problémy:</a:t>
            </a:r>
          </a:p>
          <a:p>
            <a:pPr lvl="1"/>
            <a:r>
              <a:rPr lang="en-SK" dirty="0"/>
              <a:t>Implementácia intuitívneho vyhľadávania kategórie</a:t>
            </a:r>
          </a:p>
          <a:p>
            <a:pPr lvl="1"/>
            <a:r>
              <a:rPr lang="en-SK" dirty="0"/>
              <a:t>Integrovanie rich text editoru tretej strany Quill</a:t>
            </a:r>
          </a:p>
          <a:p>
            <a:pPr lvl="1"/>
            <a:r>
              <a:rPr lang="en-SK" dirty="0"/>
              <a:t>Umožnenie používateľovi nahrávať obrázky prostredníctvom editoru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21325F-1910-D44F-B3FC-90337B0DF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78672"/>
            <a:ext cx="5950892" cy="36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74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1E2F-FE7B-8B42-9CC0-163814F7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Otázka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B6081-AF08-C547-9799-165869E5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4871737"/>
          </a:xfrm>
        </p:spPr>
        <p:txBody>
          <a:bodyPr>
            <a:normAutofit lnSpcReduction="10000"/>
          </a:bodyPr>
          <a:lstStyle/>
          <a:p>
            <a:r>
              <a:rPr lang="en-SK" dirty="0"/>
              <a:t>Otázka je vlákno, ktoré mimo nej samej obsahuje odpovede a komentáre</a:t>
            </a:r>
          </a:p>
          <a:p>
            <a:r>
              <a:rPr lang="en-SK" dirty="0"/>
              <a:t>Riešené problémy:</a:t>
            </a:r>
          </a:p>
          <a:p>
            <a:pPr lvl="1"/>
            <a:r>
              <a:rPr lang="en-SK" dirty="0"/>
              <a:t>Možnosť pridania odpovedí a komentárov</a:t>
            </a:r>
          </a:p>
          <a:p>
            <a:pPr lvl="1"/>
            <a:r>
              <a:rPr lang="en-GB" dirty="0"/>
              <a:t>Z</a:t>
            </a:r>
            <a:r>
              <a:rPr lang="en-SK" dirty="0"/>
              <a:t>abezpečenie hlasovania</a:t>
            </a:r>
          </a:p>
          <a:p>
            <a:pPr lvl="1"/>
            <a:r>
              <a:rPr lang="en-SK" dirty="0"/>
              <a:t>Umožnenie zakladateľovi otázky označiť správnu odpoveď</a:t>
            </a:r>
          </a:p>
          <a:p>
            <a:pPr lvl="1"/>
            <a:r>
              <a:rPr lang="en-SK" dirty="0"/>
              <a:t>Zoradenie odpovedí podľa užitočnosti (primárne správna odpoveď, sekundárne od najväčšej reputácie, terciárne podľa dátumu)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A457E-33D8-2743-84F5-8FC40A15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6123"/>
            <a:ext cx="5754130" cy="37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6B52-1138-1A47-BDC7-A67161D8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Kategórie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79C21-0C18-7349-88BA-2C55DF9FF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en-SK" dirty="0"/>
              <a:t>Kategórie majú štruktúru stromu</a:t>
            </a:r>
          </a:p>
          <a:p>
            <a:pPr lvl="1"/>
            <a:r>
              <a:rPr lang="en-SK" dirty="0"/>
              <a:t>Kategórie, ktoré sú listami stromu slúžia na zoskupovanie otázok</a:t>
            </a:r>
          </a:p>
          <a:p>
            <a:pPr lvl="1"/>
            <a:r>
              <a:rPr lang="en-SK" dirty="0"/>
              <a:t>Kategórie, ktoré nie sú listami stromu slúžia na zoskupovanie kategórií</a:t>
            </a:r>
          </a:p>
          <a:p>
            <a:r>
              <a:rPr lang="en-SK" dirty="0"/>
              <a:t>Riešené problémy</a:t>
            </a:r>
          </a:p>
          <a:p>
            <a:pPr lvl="1"/>
            <a:r>
              <a:rPr lang="en-SK" dirty="0"/>
              <a:t>Zabezpečenie jednoduchého modifikovania, pridávania a odoberania kategórií</a:t>
            </a:r>
          </a:p>
          <a:p>
            <a:pPr lvl="1"/>
            <a:r>
              <a:rPr lang="en-SK" dirty="0"/>
              <a:t>Umožnenie používateľovi sledovať preferované kategórie</a:t>
            </a:r>
          </a:p>
          <a:p>
            <a:pPr lvl="1"/>
            <a:endParaRPr lang="en-S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C39B6-425F-BB4E-ACD4-CB7EFFFC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842418"/>
            <a:ext cx="5613225" cy="25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1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ACD6-442F-8549-A5F3-3CEF43F5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AC1A29"/>
          </a:solidFill>
        </p:spPr>
        <p:txBody>
          <a:bodyPr/>
          <a:lstStyle/>
          <a:p>
            <a:r>
              <a:rPr lang="en-SK" dirty="0">
                <a:solidFill>
                  <a:schemeClr val="bg1"/>
                </a:solidFill>
              </a:rPr>
              <a:t>	Zoznam otázok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7D3C8-CA35-5041-9A14-C3BC1117F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SK" dirty="0"/>
              <a:t>Zoznam otázok slúži na zobrazenie otázok používateľovi</a:t>
            </a:r>
          </a:p>
          <a:p>
            <a:r>
              <a:rPr lang="en-SK" dirty="0"/>
              <a:t>Typy zoznamov</a:t>
            </a:r>
          </a:p>
          <a:p>
            <a:pPr lvl="1"/>
            <a:r>
              <a:rPr lang="en-SK" dirty="0"/>
              <a:t>Všetky otázky</a:t>
            </a:r>
          </a:p>
          <a:p>
            <a:pPr lvl="1"/>
            <a:r>
              <a:rPr lang="en-SK" dirty="0"/>
              <a:t>Otázky zvolenej kategórie</a:t>
            </a:r>
          </a:p>
          <a:p>
            <a:pPr lvl="1"/>
            <a:r>
              <a:rPr lang="en-SK" dirty="0"/>
              <a:t>Otázky sledovaných kategórií</a:t>
            </a:r>
          </a:p>
          <a:p>
            <a:r>
              <a:rPr lang="en-SK" dirty="0"/>
              <a:t>Riešené problémy:</a:t>
            </a:r>
          </a:p>
          <a:p>
            <a:pPr lvl="1"/>
            <a:r>
              <a:rPr lang="en-SK" dirty="0"/>
              <a:t>Infinite scrolling</a:t>
            </a:r>
          </a:p>
          <a:p>
            <a:pPr lvl="1"/>
            <a:r>
              <a:rPr lang="en-SK" dirty="0"/>
              <a:t>Dynamické vyhľadávanie otázok podľa ich nadpisu a obsahu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5E124-82D7-B940-84CE-519B3264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975" y="1667197"/>
            <a:ext cx="4683267" cy="478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80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2687</TotalTime>
  <Words>671</Words>
  <Application>Microsoft Macintosh PowerPoint</Application>
  <PresentationFormat>Widescreen</PresentationFormat>
  <Paragraphs>87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Portál kolektívnej inteligencie</vt:lpstr>
      <vt:lpstr> Motivácia a ciele</vt:lpstr>
      <vt:lpstr> Technologická stránka portálu</vt:lpstr>
      <vt:lpstr> Nasadenie</vt:lpstr>
      <vt:lpstr> Databáza</vt:lpstr>
      <vt:lpstr> Položenie otázky</vt:lpstr>
      <vt:lpstr> Otázka</vt:lpstr>
      <vt:lpstr> Kategórie</vt:lpstr>
      <vt:lpstr> Zoznam otázok</vt:lpstr>
      <vt:lpstr> Notifikácie</vt:lpstr>
      <vt:lpstr> Web dizajn</vt:lpstr>
      <vt:lpstr> Hlavné prínosy práce</vt:lpstr>
      <vt:lpstr>PowerPoint Presentation</vt:lpstr>
      <vt:lpstr> Otázky z posudkov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pojde logo Portál kolektívnej inteligencie</dc:title>
  <dc:creator>Róbert Vangor</dc:creator>
  <cp:lastModifiedBy>Róbert Vangor</cp:lastModifiedBy>
  <cp:revision>7</cp:revision>
  <dcterms:created xsi:type="dcterms:W3CDTF">2022-06-08T09:48:06Z</dcterms:created>
  <dcterms:modified xsi:type="dcterms:W3CDTF">2022-06-21T15:28:41Z</dcterms:modified>
</cp:coreProperties>
</file>