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19"/>
  </p:notesMasterIdLst>
  <p:sldIdLst>
    <p:sldId id="256" r:id="rId2"/>
    <p:sldId id="269" r:id="rId3"/>
    <p:sldId id="258" r:id="rId4"/>
    <p:sldId id="265" r:id="rId5"/>
    <p:sldId id="259" r:id="rId6"/>
    <p:sldId id="267" r:id="rId7"/>
    <p:sldId id="270" r:id="rId8"/>
    <p:sldId id="271" r:id="rId9"/>
    <p:sldId id="272" r:id="rId10"/>
    <p:sldId id="260" r:id="rId11"/>
    <p:sldId id="273" r:id="rId12"/>
    <p:sldId id="274" r:id="rId13"/>
    <p:sldId id="277" r:id="rId14"/>
    <p:sldId id="276" r:id="rId15"/>
    <p:sldId id="275" r:id="rId16"/>
    <p:sldId id="278" r:id="rId17"/>
    <p:sldId id="26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F5BBEC-9C21-4C92-92CD-5A52BDEA78CF}" v="25" dt="2025-05-23T21:33:59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4FE941-C9CD-443A-82B6-5F8A988D58B3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9472DBA-5882-4F34-97B4-9ADF6435C59E}">
      <dgm:prSet/>
      <dgm:spPr/>
      <dgm:t>
        <a:bodyPr/>
        <a:lstStyle/>
        <a:p>
          <a:r>
            <a:rPr lang="sk-SK"/>
            <a:t>Rozvoj technológií</a:t>
          </a:r>
          <a:endParaRPr lang="en-US"/>
        </a:p>
      </dgm:t>
    </dgm:pt>
    <dgm:pt modelId="{5B9BBBB3-FFF7-4360-ADE6-3CCDF2F6942B}" type="parTrans" cxnId="{8C100176-1881-4E3A-9147-2D930FFBBA48}">
      <dgm:prSet/>
      <dgm:spPr/>
      <dgm:t>
        <a:bodyPr/>
        <a:lstStyle/>
        <a:p>
          <a:endParaRPr lang="en-US"/>
        </a:p>
      </dgm:t>
    </dgm:pt>
    <dgm:pt modelId="{F559073A-CDE1-4622-8258-90525C0F190A}" type="sibTrans" cxnId="{8C100176-1881-4E3A-9147-2D930FFBBA48}">
      <dgm:prSet/>
      <dgm:spPr/>
      <dgm:t>
        <a:bodyPr/>
        <a:lstStyle/>
        <a:p>
          <a:endParaRPr lang="en-US"/>
        </a:p>
      </dgm:t>
    </dgm:pt>
    <dgm:pt modelId="{BF01C289-E510-4E6B-8AC0-AF2EBC66C6B7}">
      <dgm:prSet/>
      <dgm:spPr/>
      <dgm:t>
        <a:bodyPr/>
        <a:lstStyle/>
        <a:p>
          <a:r>
            <a:rPr lang="sk-SK"/>
            <a:t>Vyučovanie matematiky</a:t>
          </a:r>
          <a:endParaRPr lang="en-US"/>
        </a:p>
      </dgm:t>
    </dgm:pt>
    <dgm:pt modelId="{687AAD21-512E-45CB-B490-6D0B31B73B8F}" type="parTrans" cxnId="{0F332534-00C6-42A3-B440-50707668DE46}">
      <dgm:prSet/>
      <dgm:spPr/>
      <dgm:t>
        <a:bodyPr/>
        <a:lstStyle/>
        <a:p>
          <a:endParaRPr lang="en-US"/>
        </a:p>
      </dgm:t>
    </dgm:pt>
    <dgm:pt modelId="{D32347D0-A557-45CF-A6DF-3E07DD721F08}" type="sibTrans" cxnId="{0F332534-00C6-42A3-B440-50707668DE46}">
      <dgm:prSet/>
      <dgm:spPr/>
      <dgm:t>
        <a:bodyPr/>
        <a:lstStyle/>
        <a:p>
          <a:endParaRPr lang="en-US"/>
        </a:p>
      </dgm:t>
    </dgm:pt>
    <dgm:pt modelId="{206CDD0F-904C-49BA-AFA2-EAF56DBBBF3B}">
      <dgm:prSet/>
      <dgm:spPr/>
      <dgm:t>
        <a:bodyPr/>
        <a:lstStyle/>
        <a:p>
          <a:r>
            <a:rPr lang="sk-SK"/>
            <a:t>Dostupnosť</a:t>
          </a:r>
          <a:endParaRPr lang="en-US"/>
        </a:p>
      </dgm:t>
    </dgm:pt>
    <dgm:pt modelId="{0EAD6E08-CEBC-461A-B00F-AA48E4F94863}" type="parTrans" cxnId="{945BFBD7-5102-43E9-B272-8CBE5600B3DC}">
      <dgm:prSet/>
      <dgm:spPr/>
      <dgm:t>
        <a:bodyPr/>
        <a:lstStyle/>
        <a:p>
          <a:endParaRPr lang="en-US"/>
        </a:p>
      </dgm:t>
    </dgm:pt>
    <dgm:pt modelId="{03347904-431B-4CC6-8B79-3EEEE5F44739}" type="sibTrans" cxnId="{945BFBD7-5102-43E9-B272-8CBE5600B3DC}">
      <dgm:prSet/>
      <dgm:spPr/>
      <dgm:t>
        <a:bodyPr/>
        <a:lstStyle/>
        <a:p>
          <a:endParaRPr lang="en-US"/>
        </a:p>
      </dgm:t>
    </dgm:pt>
    <dgm:pt modelId="{C269D642-2F77-48BC-8A2F-D2FD2341CB9D}" type="pres">
      <dgm:prSet presAssocID="{284FE941-C9CD-443A-82B6-5F8A988D58B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56AA408-CF99-4657-B109-A12197DFFDFA}" type="pres">
      <dgm:prSet presAssocID="{89472DBA-5882-4F34-97B4-9ADF6435C59E}" presName="hierRoot1" presStyleCnt="0"/>
      <dgm:spPr/>
    </dgm:pt>
    <dgm:pt modelId="{EB79949E-DCC2-4F11-8B5E-AC39BCB54BD0}" type="pres">
      <dgm:prSet presAssocID="{89472DBA-5882-4F34-97B4-9ADF6435C59E}" presName="composite" presStyleCnt="0"/>
      <dgm:spPr/>
    </dgm:pt>
    <dgm:pt modelId="{6E8912F7-1EC5-4823-8BFE-6A638E4B8078}" type="pres">
      <dgm:prSet presAssocID="{89472DBA-5882-4F34-97B4-9ADF6435C59E}" presName="background" presStyleLbl="node0" presStyleIdx="0" presStyleCnt="3"/>
      <dgm:spPr/>
    </dgm:pt>
    <dgm:pt modelId="{522D1D6A-CEDF-4D24-B030-7A09F0F7A106}" type="pres">
      <dgm:prSet presAssocID="{89472DBA-5882-4F34-97B4-9ADF6435C59E}" presName="text" presStyleLbl="fgAcc0" presStyleIdx="0" presStyleCnt="3">
        <dgm:presLayoutVars>
          <dgm:chPref val="3"/>
        </dgm:presLayoutVars>
      </dgm:prSet>
      <dgm:spPr/>
    </dgm:pt>
    <dgm:pt modelId="{21C91CC4-FEAE-4F32-B3CE-7E0C91B1C83E}" type="pres">
      <dgm:prSet presAssocID="{89472DBA-5882-4F34-97B4-9ADF6435C59E}" presName="hierChild2" presStyleCnt="0"/>
      <dgm:spPr/>
    </dgm:pt>
    <dgm:pt modelId="{466DB81E-D1DE-4E9B-9D13-71E4542DD608}" type="pres">
      <dgm:prSet presAssocID="{BF01C289-E510-4E6B-8AC0-AF2EBC66C6B7}" presName="hierRoot1" presStyleCnt="0"/>
      <dgm:spPr/>
    </dgm:pt>
    <dgm:pt modelId="{E1175F18-F6A3-478A-AAD5-99122B2ECB7B}" type="pres">
      <dgm:prSet presAssocID="{BF01C289-E510-4E6B-8AC0-AF2EBC66C6B7}" presName="composite" presStyleCnt="0"/>
      <dgm:spPr/>
    </dgm:pt>
    <dgm:pt modelId="{7550C69A-156E-49CA-9BC4-10B722DBCC60}" type="pres">
      <dgm:prSet presAssocID="{BF01C289-E510-4E6B-8AC0-AF2EBC66C6B7}" presName="background" presStyleLbl="node0" presStyleIdx="1" presStyleCnt="3"/>
      <dgm:spPr/>
    </dgm:pt>
    <dgm:pt modelId="{B6B155D3-A95A-440A-A8DB-244229912C76}" type="pres">
      <dgm:prSet presAssocID="{BF01C289-E510-4E6B-8AC0-AF2EBC66C6B7}" presName="text" presStyleLbl="fgAcc0" presStyleIdx="1" presStyleCnt="3">
        <dgm:presLayoutVars>
          <dgm:chPref val="3"/>
        </dgm:presLayoutVars>
      </dgm:prSet>
      <dgm:spPr/>
    </dgm:pt>
    <dgm:pt modelId="{903A58F6-60C9-4422-BA08-B894CC695838}" type="pres">
      <dgm:prSet presAssocID="{BF01C289-E510-4E6B-8AC0-AF2EBC66C6B7}" presName="hierChild2" presStyleCnt="0"/>
      <dgm:spPr/>
    </dgm:pt>
    <dgm:pt modelId="{EA88E1BE-0575-4B90-8417-3792156077CD}" type="pres">
      <dgm:prSet presAssocID="{206CDD0F-904C-49BA-AFA2-EAF56DBBBF3B}" presName="hierRoot1" presStyleCnt="0"/>
      <dgm:spPr/>
    </dgm:pt>
    <dgm:pt modelId="{F4617A8C-D68A-4143-848B-725F95221B14}" type="pres">
      <dgm:prSet presAssocID="{206CDD0F-904C-49BA-AFA2-EAF56DBBBF3B}" presName="composite" presStyleCnt="0"/>
      <dgm:spPr/>
    </dgm:pt>
    <dgm:pt modelId="{3A5ADDCA-6F9A-4BFE-BED6-85870B257CD9}" type="pres">
      <dgm:prSet presAssocID="{206CDD0F-904C-49BA-AFA2-EAF56DBBBF3B}" presName="background" presStyleLbl="node0" presStyleIdx="2" presStyleCnt="3"/>
      <dgm:spPr/>
    </dgm:pt>
    <dgm:pt modelId="{C9512A11-7F2B-4B1B-8D58-9D1C35332EB4}" type="pres">
      <dgm:prSet presAssocID="{206CDD0F-904C-49BA-AFA2-EAF56DBBBF3B}" presName="text" presStyleLbl="fgAcc0" presStyleIdx="2" presStyleCnt="3">
        <dgm:presLayoutVars>
          <dgm:chPref val="3"/>
        </dgm:presLayoutVars>
      </dgm:prSet>
      <dgm:spPr/>
    </dgm:pt>
    <dgm:pt modelId="{91FBE344-9F28-4A6C-87AE-2507E352AD51}" type="pres">
      <dgm:prSet presAssocID="{206CDD0F-904C-49BA-AFA2-EAF56DBBBF3B}" presName="hierChild2" presStyleCnt="0"/>
      <dgm:spPr/>
    </dgm:pt>
  </dgm:ptLst>
  <dgm:cxnLst>
    <dgm:cxn modelId="{0F332534-00C6-42A3-B440-50707668DE46}" srcId="{284FE941-C9CD-443A-82B6-5F8A988D58B3}" destId="{BF01C289-E510-4E6B-8AC0-AF2EBC66C6B7}" srcOrd="1" destOrd="0" parTransId="{687AAD21-512E-45CB-B490-6D0B31B73B8F}" sibTransId="{D32347D0-A557-45CF-A6DF-3E07DD721F08}"/>
    <dgm:cxn modelId="{8C100176-1881-4E3A-9147-2D930FFBBA48}" srcId="{284FE941-C9CD-443A-82B6-5F8A988D58B3}" destId="{89472DBA-5882-4F34-97B4-9ADF6435C59E}" srcOrd="0" destOrd="0" parTransId="{5B9BBBB3-FFF7-4360-ADE6-3CCDF2F6942B}" sibTransId="{F559073A-CDE1-4622-8258-90525C0F190A}"/>
    <dgm:cxn modelId="{8EF14B93-0283-4300-ACEC-33DDF30D7C8F}" type="presOf" srcId="{BF01C289-E510-4E6B-8AC0-AF2EBC66C6B7}" destId="{B6B155D3-A95A-440A-A8DB-244229912C76}" srcOrd="0" destOrd="0" presId="urn:microsoft.com/office/officeart/2005/8/layout/hierarchy1"/>
    <dgm:cxn modelId="{0BC7D7C6-8192-4466-A1BB-564F13F5A067}" type="presOf" srcId="{206CDD0F-904C-49BA-AFA2-EAF56DBBBF3B}" destId="{C9512A11-7F2B-4B1B-8D58-9D1C35332EB4}" srcOrd="0" destOrd="0" presId="urn:microsoft.com/office/officeart/2005/8/layout/hierarchy1"/>
    <dgm:cxn modelId="{945BFBD7-5102-43E9-B272-8CBE5600B3DC}" srcId="{284FE941-C9CD-443A-82B6-5F8A988D58B3}" destId="{206CDD0F-904C-49BA-AFA2-EAF56DBBBF3B}" srcOrd="2" destOrd="0" parTransId="{0EAD6E08-CEBC-461A-B00F-AA48E4F94863}" sibTransId="{03347904-431B-4CC6-8B79-3EEEE5F44739}"/>
    <dgm:cxn modelId="{E72CD4DD-93DB-40C8-A05C-58E7022BA419}" type="presOf" srcId="{284FE941-C9CD-443A-82B6-5F8A988D58B3}" destId="{C269D642-2F77-48BC-8A2F-D2FD2341CB9D}" srcOrd="0" destOrd="0" presId="urn:microsoft.com/office/officeart/2005/8/layout/hierarchy1"/>
    <dgm:cxn modelId="{AEB116E9-0D7D-40C4-A49C-BCFAD15F5285}" type="presOf" srcId="{89472DBA-5882-4F34-97B4-9ADF6435C59E}" destId="{522D1D6A-CEDF-4D24-B030-7A09F0F7A106}" srcOrd="0" destOrd="0" presId="urn:microsoft.com/office/officeart/2005/8/layout/hierarchy1"/>
    <dgm:cxn modelId="{53F7B8B6-925B-4E63-9F7D-E009D57CA93D}" type="presParOf" srcId="{C269D642-2F77-48BC-8A2F-D2FD2341CB9D}" destId="{556AA408-CF99-4657-B109-A12197DFFDFA}" srcOrd="0" destOrd="0" presId="urn:microsoft.com/office/officeart/2005/8/layout/hierarchy1"/>
    <dgm:cxn modelId="{3CA123C3-7546-47E3-BC56-4827B409E73F}" type="presParOf" srcId="{556AA408-CF99-4657-B109-A12197DFFDFA}" destId="{EB79949E-DCC2-4F11-8B5E-AC39BCB54BD0}" srcOrd="0" destOrd="0" presId="urn:microsoft.com/office/officeart/2005/8/layout/hierarchy1"/>
    <dgm:cxn modelId="{6C1BDDFF-D97B-47F2-B4C7-6A9D9140B297}" type="presParOf" srcId="{EB79949E-DCC2-4F11-8B5E-AC39BCB54BD0}" destId="{6E8912F7-1EC5-4823-8BFE-6A638E4B8078}" srcOrd="0" destOrd="0" presId="urn:microsoft.com/office/officeart/2005/8/layout/hierarchy1"/>
    <dgm:cxn modelId="{6E8AE343-89F2-4AFB-98A6-17016A6D4577}" type="presParOf" srcId="{EB79949E-DCC2-4F11-8B5E-AC39BCB54BD0}" destId="{522D1D6A-CEDF-4D24-B030-7A09F0F7A106}" srcOrd="1" destOrd="0" presId="urn:microsoft.com/office/officeart/2005/8/layout/hierarchy1"/>
    <dgm:cxn modelId="{18ADF1C3-A250-4A9A-9161-E2B800402453}" type="presParOf" srcId="{556AA408-CF99-4657-B109-A12197DFFDFA}" destId="{21C91CC4-FEAE-4F32-B3CE-7E0C91B1C83E}" srcOrd="1" destOrd="0" presId="urn:microsoft.com/office/officeart/2005/8/layout/hierarchy1"/>
    <dgm:cxn modelId="{9F892793-B1A5-4B0E-B42F-67D606CF0392}" type="presParOf" srcId="{C269D642-2F77-48BC-8A2F-D2FD2341CB9D}" destId="{466DB81E-D1DE-4E9B-9D13-71E4542DD608}" srcOrd="1" destOrd="0" presId="urn:microsoft.com/office/officeart/2005/8/layout/hierarchy1"/>
    <dgm:cxn modelId="{B839BF0E-39D5-48FD-BF8A-2C7EE4E13208}" type="presParOf" srcId="{466DB81E-D1DE-4E9B-9D13-71E4542DD608}" destId="{E1175F18-F6A3-478A-AAD5-99122B2ECB7B}" srcOrd="0" destOrd="0" presId="urn:microsoft.com/office/officeart/2005/8/layout/hierarchy1"/>
    <dgm:cxn modelId="{EBE505D9-D0F6-4855-A256-948F72AA16F0}" type="presParOf" srcId="{E1175F18-F6A3-478A-AAD5-99122B2ECB7B}" destId="{7550C69A-156E-49CA-9BC4-10B722DBCC60}" srcOrd="0" destOrd="0" presId="urn:microsoft.com/office/officeart/2005/8/layout/hierarchy1"/>
    <dgm:cxn modelId="{577156C2-C3D3-4E31-94FA-2A9FCBF0FF0D}" type="presParOf" srcId="{E1175F18-F6A3-478A-AAD5-99122B2ECB7B}" destId="{B6B155D3-A95A-440A-A8DB-244229912C76}" srcOrd="1" destOrd="0" presId="urn:microsoft.com/office/officeart/2005/8/layout/hierarchy1"/>
    <dgm:cxn modelId="{85191769-4C3B-4B7A-90BB-AD5860CE7724}" type="presParOf" srcId="{466DB81E-D1DE-4E9B-9D13-71E4542DD608}" destId="{903A58F6-60C9-4422-BA08-B894CC695838}" srcOrd="1" destOrd="0" presId="urn:microsoft.com/office/officeart/2005/8/layout/hierarchy1"/>
    <dgm:cxn modelId="{F7330B7A-DB59-481B-BC2F-0F4843992F8C}" type="presParOf" srcId="{C269D642-2F77-48BC-8A2F-D2FD2341CB9D}" destId="{EA88E1BE-0575-4B90-8417-3792156077CD}" srcOrd="2" destOrd="0" presId="urn:microsoft.com/office/officeart/2005/8/layout/hierarchy1"/>
    <dgm:cxn modelId="{5A3AD860-4DE3-4C11-B7D8-ED16F944D0CC}" type="presParOf" srcId="{EA88E1BE-0575-4B90-8417-3792156077CD}" destId="{F4617A8C-D68A-4143-848B-725F95221B14}" srcOrd="0" destOrd="0" presId="urn:microsoft.com/office/officeart/2005/8/layout/hierarchy1"/>
    <dgm:cxn modelId="{245C7E2E-22DF-4398-856B-643D278D9817}" type="presParOf" srcId="{F4617A8C-D68A-4143-848B-725F95221B14}" destId="{3A5ADDCA-6F9A-4BFE-BED6-85870B257CD9}" srcOrd="0" destOrd="0" presId="urn:microsoft.com/office/officeart/2005/8/layout/hierarchy1"/>
    <dgm:cxn modelId="{163F4D9B-EE5D-4F53-8ABD-DC226E1DC7BE}" type="presParOf" srcId="{F4617A8C-D68A-4143-848B-725F95221B14}" destId="{C9512A11-7F2B-4B1B-8D58-9D1C35332EB4}" srcOrd="1" destOrd="0" presId="urn:microsoft.com/office/officeart/2005/8/layout/hierarchy1"/>
    <dgm:cxn modelId="{C60955AF-2241-432B-9732-652A00D80818}" type="presParOf" srcId="{EA88E1BE-0575-4B90-8417-3792156077CD}" destId="{91FBE344-9F28-4A6C-87AE-2507E352AD5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8912F7-1EC5-4823-8BFE-6A638E4B8078}">
      <dsp:nvSpPr>
        <dsp:cNvPr id="0" name=""/>
        <dsp:cNvSpPr/>
      </dsp:nvSpPr>
      <dsp:spPr>
        <a:xfrm>
          <a:off x="0" y="815317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22D1D6A-CEDF-4D24-B030-7A09F0F7A106}">
      <dsp:nvSpPr>
        <dsp:cNvPr id="0" name=""/>
        <dsp:cNvSpPr/>
      </dsp:nvSpPr>
      <dsp:spPr>
        <a:xfrm>
          <a:off x="314325" y="1113926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300" kern="1200"/>
            <a:t>Rozvoj technológií</a:t>
          </a:r>
          <a:endParaRPr lang="en-US" sz="3300" kern="1200"/>
        </a:p>
      </dsp:txBody>
      <dsp:txXfrm>
        <a:off x="366939" y="1166540"/>
        <a:ext cx="2723696" cy="1691139"/>
      </dsp:txXfrm>
    </dsp:sp>
    <dsp:sp modelId="{7550C69A-156E-49CA-9BC4-10B722DBCC60}">
      <dsp:nvSpPr>
        <dsp:cNvPr id="0" name=""/>
        <dsp:cNvSpPr/>
      </dsp:nvSpPr>
      <dsp:spPr>
        <a:xfrm>
          <a:off x="3457574" y="815317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6B155D3-A95A-440A-A8DB-244229912C76}">
      <dsp:nvSpPr>
        <dsp:cNvPr id="0" name=""/>
        <dsp:cNvSpPr/>
      </dsp:nvSpPr>
      <dsp:spPr>
        <a:xfrm>
          <a:off x="3771899" y="1113926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300" kern="1200"/>
            <a:t>Vyučovanie matematiky</a:t>
          </a:r>
          <a:endParaRPr lang="en-US" sz="3300" kern="1200"/>
        </a:p>
      </dsp:txBody>
      <dsp:txXfrm>
        <a:off x="3824513" y="1166540"/>
        <a:ext cx="2723696" cy="1691139"/>
      </dsp:txXfrm>
    </dsp:sp>
    <dsp:sp modelId="{3A5ADDCA-6F9A-4BFE-BED6-85870B257CD9}">
      <dsp:nvSpPr>
        <dsp:cNvPr id="0" name=""/>
        <dsp:cNvSpPr/>
      </dsp:nvSpPr>
      <dsp:spPr>
        <a:xfrm>
          <a:off x="6915149" y="815317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9512A11-7F2B-4B1B-8D58-9D1C35332EB4}">
      <dsp:nvSpPr>
        <dsp:cNvPr id="0" name=""/>
        <dsp:cNvSpPr/>
      </dsp:nvSpPr>
      <dsp:spPr>
        <a:xfrm>
          <a:off x="7229475" y="1113926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300" kern="1200"/>
            <a:t>Dostupnosť</a:t>
          </a:r>
          <a:endParaRPr lang="en-US" sz="3300" kern="1200"/>
        </a:p>
      </dsp:txBody>
      <dsp:txXfrm>
        <a:off x="7282089" y="1166540"/>
        <a:ext cx="2723696" cy="1691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3F42E-5850-4208-80B2-150E9331457C}" type="datetimeFigureOut">
              <a:rPr lang="sk-SK" smtClean="0"/>
              <a:t>18. 6. 2025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7592B-1046-4641-ADFD-9CE003D363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6104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7592B-1046-4641-ADFD-9CE003D3633C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32812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7592B-1046-4641-ADFD-9CE003D3633C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569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7592B-1046-4641-ADFD-9CE003D3633C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8105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7592B-1046-4641-ADFD-9CE003D3633C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81049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6/18/2025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6/18/2025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6/18/2025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6/18/2025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6/18/2025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6/18/2025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6/18/2025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6/18/2025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6/18/2025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6/18/2025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6/18/2025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6/18/2025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95F625-BE4F-4433-8290-5DF0E858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102662-1FA4-4C7A-B144-19699DF4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5E224A-5F26-423E-949C-07A720F39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sk-SK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F1DA18-4CA4-40CF-9ACA-105D837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0B2C98-E878-534A-A34D-05E8264627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205" y="1887795"/>
            <a:ext cx="9673306" cy="2733106"/>
          </a:xfrm>
        </p:spPr>
        <p:txBody>
          <a:bodyPr anchor="ctr">
            <a:normAutofit/>
          </a:bodyPr>
          <a:lstStyle/>
          <a:p>
            <a:r>
              <a:rPr lang="sk-SK" sz="4000" dirty="0"/>
              <a:t>Softvérová podpora vyučovania </a:t>
            </a:r>
            <a:br>
              <a:rPr lang="sk-SK" sz="4000" dirty="0"/>
            </a:br>
            <a:r>
              <a:rPr lang="sk-SK" sz="4000" dirty="0"/>
              <a:t>matematiky </a:t>
            </a:r>
            <a:r>
              <a:rPr lang="sk-SK" sz="4000" dirty="0" err="1"/>
              <a:t>hejného</a:t>
            </a:r>
            <a:r>
              <a:rPr lang="sk-SK" sz="4000" dirty="0"/>
              <a:t> metódou</a:t>
            </a:r>
            <a:br>
              <a:rPr lang="sk-SK" sz="4000" dirty="0"/>
            </a:br>
            <a:br>
              <a:rPr lang="sk-SK" sz="4000" dirty="0"/>
            </a:br>
            <a:r>
              <a:rPr lang="sk-SK" sz="5400" b="1" dirty="0"/>
              <a:t>Prostredie hady</a:t>
            </a:r>
            <a:endParaRPr lang="sk-SK" sz="40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7E7591C-09D4-0597-C72A-A437EAF12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204" y="4718994"/>
            <a:ext cx="9673306" cy="91332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sk-SK" sz="2800" dirty="0"/>
              <a:t>Lucia </a:t>
            </a:r>
            <a:r>
              <a:rPr lang="sk-SK" sz="2800" dirty="0" err="1"/>
              <a:t>Benovicsová</a:t>
            </a:r>
            <a:endParaRPr lang="sk-SK" sz="2800" dirty="0"/>
          </a:p>
          <a:p>
            <a:pPr>
              <a:lnSpc>
                <a:spcPct val="120000"/>
              </a:lnSpc>
            </a:pPr>
            <a:r>
              <a:rPr lang="sk-SK" sz="2800" dirty="0"/>
              <a:t>Školiteľ: RNDr. Peter </a:t>
            </a:r>
            <a:r>
              <a:rPr lang="sk-SK" sz="2800" dirty="0" err="1"/>
              <a:t>Borovanský</a:t>
            </a:r>
            <a:r>
              <a:rPr lang="sk-SK" sz="2800" dirty="0"/>
              <a:t>, PhD.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6D1B74-744B-4231-97DB-86B4C9C5E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10955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C98C72-9EDD-4426-B45A-84E06A7CD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887186-EE44-4AD3-BEFE-3478B4537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8EECC4E-F1C0-4C09-A7FD-4D623DACC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4438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01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63BC48-E210-08E0-71C2-51BDD3214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Implementácia – trieda Had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21FC139-572E-9DDC-8509-C66DED1AF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Základná trieda na zadefinovanie príkladu</a:t>
            </a:r>
          </a:p>
        </p:txBody>
      </p:sp>
      <p:pic>
        <p:nvPicPr>
          <p:cNvPr id="6" name="Obrázok 5" descr="Obrázok, na ktorom je text, písmo, snímka obrazovky, rad&#10;&#10;Obsah vygenerovaný umelou inteligenciou môže byť nesprávny.">
            <a:extLst>
              <a:ext uri="{FF2B5EF4-FFF2-40B4-BE49-F238E27FC236}">
                <a16:creationId xmlns:a16="http://schemas.microsoft.com/office/drawing/2014/main" id="{90BD6F09-9BF2-D149-A633-4E2180968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59" y="3759328"/>
            <a:ext cx="10517881" cy="176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68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B1AE60-9A37-5F7E-0A6E-6BC40E35D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Implementácia – generátor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DF702A9-3385-1B91-2BDA-4495F7BE2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dirty="0"/>
              <a:t>Nekonečné generovanie</a:t>
            </a:r>
          </a:p>
          <a:p>
            <a:r>
              <a:rPr lang="sk-SK" sz="2400" dirty="0"/>
              <a:t>Generovanie úrovní aj „</a:t>
            </a:r>
            <a:r>
              <a:rPr lang="sk-SK" sz="2400" dirty="0" err="1"/>
              <a:t>podúrovní</a:t>
            </a:r>
            <a:r>
              <a:rPr lang="sk-SK" sz="2400" dirty="0"/>
              <a:t>“</a:t>
            </a:r>
          </a:p>
          <a:p>
            <a:r>
              <a:rPr lang="sk-SK" sz="2400" dirty="0"/>
              <a:t>Hlavná funkcia </a:t>
            </a:r>
            <a:r>
              <a:rPr lang="sk-SK" sz="2400" i="1" dirty="0" err="1"/>
              <a:t>vygenerujHada</a:t>
            </a:r>
            <a:endParaRPr lang="sk-SK" sz="2400" i="1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70877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11E140-F6A4-5FC4-FC3D-AB37EDD45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Implementácia – </a:t>
            </a:r>
            <a:r>
              <a:rPr lang="sk-SK" dirty="0" err="1"/>
              <a:t>solver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4D629FA-AA96-445E-6F0A-FF2814925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Overuje riešiteľnosť zadaného príkladu (obmedzenia prostredia)</a:t>
            </a:r>
          </a:p>
          <a:p>
            <a:r>
              <a:rPr lang="sk-SK" sz="2400" dirty="0"/>
              <a:t>Správa o dôvode neriešiteľnosti</a:t>
            </a:r>
          </a:p>
        </p:txBody>
      </p:sp>
      <p:pic>
        <p:nvPicPr>
          <p:cNvPr id="6" name="Obrázok 5" descr="Obrázok, na ktorom je text, snímka obrazovky, písmo, číslo&#10;&#10;Obsah vygenerovaný umelou inteligenciou môže byť nesprávny.">
            <a:extLst>
              <a:ext uri="{FF2B5EF4-FFF2-40B4-BE49-F238E27FC236}">
                <a16:creationId xmlns:a16="http://schemas.microsoft.com/office/drawing/2014/main" id="{25D60AAB-9426-580A-0AB4-5965E1093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554" y="3262244"/>
            <a:ext cx="7964011" cy="295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89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EE1522-17B4-50D8-5F4A-F5D1C26B5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62914"/>
            <a:ext cx="10058400" cy="1371600"/>
          </a:xfrm>
        </p:spPr>
        <p:txBody>
          <a:bodyPr/>
          <a:lstStyle/>
          <a:p>
            <a:r>
              <a:rPr lang="sk-SK" dirty="0"/>
              <a:t>Testovanie</a:t>
            </a:r>
          </a:p>
        </p:txBody>
      </p:sp>
      <p:pic>
        <p:nvPicPr>
          <p:cNvPr id="5" name="Zástupný objekt pre obsah 4" descr="Obrázok, na ktorom je osoba, ošatenie, vnútri, tablet&#10;&#10;Obsah vygenerovaný umelou inteligenciou môže byť nesprávny.">
            <a:extLst>
              <a:ext uri="{FF2B5EF4-FFF2-40B4-BE49-F238E27FC236}">
                <a16:creationId xmlns:a16="http://schemas.microsoft.com/office/drawing/2014/main" id="{50193D66-B20B-0262-1F32-37F46B4A7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46620" y="2354554"/>
            <a:ext cx="3284246" cy="3284246"/>
          </a:xfrm>
        </p:spPr>
      </p:pic>
      <p:pic>
        <p:nvPicPr>
          <p:cNvPr id="7" name="Obrázok 6" descr="Obrázok, na ktorom je osoba, ošatenie, vnútri, učiaci sa&#10;&#10;Obsah vygenerovaný umelou inteligenciou môže byť nesprávny.">
            <a:extLst>
              <a:ext uri="{FF2B5EF4-FFF2-40B4-BE49-F238E27FC236}">
                <a16:creationId xmlns:a16="http://schemas.microsoft.com/office/drawing/2014/main" id="{52E2F668-6EB7-1C65-4471-62493BF9E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354554"/>
            <a:ext cx="3284246" cy="3284246"/>
          </a:xfrm>
          <a:prstGeom prst="rect">
            <a:avLst/>
          </a:prstGeom>
        </p:spPr>
      </p:pic>
      <p:pic>
        <p:nvPicPr>
          <p:cNvPr id="9" name="Obrázok 8" descr="Obrázok, na ktorom je osoba, ošatenie, vnútri, batoľa&#10;&#10;Obsah vygenerovaný umelou inteligenciou môže byť nesprávny.">
            <a:extLst>
              <a:ext uri="{FF2B5EF4-FFF2-40B4-BE49-F238E27FC236}">
                <a16:creationId xmlns:a16="http://schemas.microsoft.com/office/drawing/2014/main" id="{145EA062-E418-3CDB-8673-F82415B67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710" y="2354554"/>
            <a:ext cx="3284246" cy="328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94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kazka">
            <a:hlinkClick r:id="" action="ppaction://media"/>
            <a:extLst>
              <a:ext uri="{FF2B5EF4-FFF2-40B4-BE49-F238E27FC236}">
                <a16:creationId xmlns:a16="http://schemas.microsoft.com/office/drawing/2014/main" id="{0D8BB19B-D662-7EA9-0FB9-D9CD9BCB23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5565" b="-1"/>
          <a:stretch/>
        </p:blipFill>
        <p:spPr>
          <a:xfrm>
            <a:off x="767514" y="598798"/>
            <a:ext cx="10656971" cy="5660403"/>
          </a:xfrm>
        </p:spPr>
      </p:pic>
    </p:spTree>
    <p:extLst>
      <p:ext uri="{BB962C8B-B14F-4D97-AF65-F5344CB8AC3E}">
        <p14:creationId xmlns:p14="http://schemas.microsoft.com/office/powerpoint/2010/main" val="213493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1F8C45-B36E-FA0D-108D-040D32A62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Prínosy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165B3AB-A2AE-CB95-1B8E-A0F5BBDDB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dirty="0"/>
              <a:t>Softvér na vyučovanie</a:t>
            </a:r>
          </a:p>
          <a:p>
            <a:r>
              <a:rPr lang="sk-SK" sz="2400" dirty="0"/>
              <a:t>Dostupnosť pre všetkých</a:t>
            </a:r>
          </a:p>
          <a:p>
            <a:endParaRPr lang="sk-SK" sz="24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05581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C47600-D95D-696C-2D59-E53F2B80E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Otázky z posudkov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88B431A-C5DA-2E37-F53F-679A0AE5A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103120"/>
            <a:ext cx="10270067" cy="3931920"/>
          </a:xfrm>
        </p:spPr>
        <p:txBody>
          <a:bodyPr>
            <a:normAutofit fontScale="92500" lnSpcReduction="10000"/>
          </a:bodyPr>
          <a:lstStyle/>
          <a:p>
            <a:r>
              <a:rPr lang="sk-SK" sz="2400" dirty="0"/>
              <a:t>Viete uviesť závery druhého testovania, ktoré v práci nie sú spomenuté ?</a:t>
            </a:r>
          </a:p>
          <a:p>
            <a:endParaRPr lang="sk-SK" sz="2400" dirty="0"/>
          </a:p>
          <a:p>
            <a:r>
              <a:rPr lang="sk-SK" sz="2400" dirty="0"/>
              <a:t>K jemnej gradácii úloh treba dodať, že v (pravdepodobne) tretej úrovni vyskočí žiakom príklad, ktorý im zrejme vyčarí úsmev na tvári (viď obrázok nižšie). Bolo to zámerom autorky?</a:t>
            </a:r>
          </a:p>
          <a:p>
            <a:endParaRPr lang="sk-SK" sz="2400" dirty="0"/>
          </a:p>
          <a:p>
            <a:endParaRPr lang="sk-SK" sz="2400" dirty="0"/>
          </a:p>
          <a:p>
            <a:pPr marL="0" indent="0">
              <a:buNone/>
            </a:pPr>
            <a:endParaRPr lang="sk-SK" sz="2400" dirty="0"/>
          </a:p>
          <a:p>
            <a:r>
              <a:rPr lang="sk-SK" sz="2400" dirty="0"/>
              <a:t>Ako by ste postupovali, ak by sa jedného dňa </a:t>
            </a:r>
            <a:r>
              <a:rPr lang="sk-SK" sz="2400" dirty="0" err="1"/>
              <a:t>backtracking</a:t>
            </a:r>
            <a:r>
              <a:rPr lang="sk-SK" sz="2400" dirty="0"/>
              <a:t> ukázal nepoužiteľne pomalý?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1241F26D-7DA3-E6DD-909D-32187DB15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832" y="3835399"/>
            <a:ext cx="4447357" cy="103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4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2F73EB-B46F-4F77-B3DC-7C374906F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DB10B3-CF45-4294-8994-0E8AD1FC6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sk-SK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45417F-1D1B-48A7-B4DA-BAD73B02C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CF9D9F-1672-4D0C-934E-CD9EE1BE5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558C702-CA14-4264-B8FC-A5120F75D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621A72C-7343-4A22-8700-696C5860A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B44A4DC-7861-4DCC-9931-5A075855D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16C316F-BFB5-424F-A951-E962A3B74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995F625-BE4F-4433-8290-5DF0E858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102662-1FA4-4C7A-B144-19699DF4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55E224A-5F26-423E-949C-07A720F39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sk-SK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F1DA18-4CA4-40CF-9ACA-105D837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2928D2-D547-45D8-D8D8-05DEB53B2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347" y="1988227"/>
            <a:ext cx="9673306" cy="2733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Ďakujem</a:t>
            </a:r>
            <a:r>
              <a:rPr lang="en-US" dirty="0"/>
              <a:t> za </a:t>
            </a:r>
            <a:r>
              <a:rPr lang="en-US" dirty="0" err="1"/>
              <a:t>pozornosť</a:t>
            </a:r>
            <a:endParaRPr lang="en-US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FB653A-45EB-2DE4-A9E9-0B476F44A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204" y="4718994"/>
            <a:ext cx="9673306" cy="9133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endParaRPr lang="en-US" sz="2000" spc="8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C6D1B74-744B-4231-97DB-86B4C9C5E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10955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BC98C72-9EDD-4426-B45A-84E06A7CD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887186-EE44-4AD3-BEFE-3478B4537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8EECC4E-F1C0-4C09-A7FD-4D623DACC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4438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780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E6820-FDC6-817C-43C0-5FA0D4214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sk-SK" dirty="0"/>
              <a:t>Motivácia</a:t>
            </a:r>
            <a:endParaRPr lang="sk-SK"/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FCB06810-E4DD-662A-2E8E-98899A1E47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6319539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0781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677417-A7E7-FC28-6584-FD32D5332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Hejného</a:t>
            </a:r>
            <a:r>
              <a:rPr lang="sk-SK" dirty="0"/>
              <a:t> metóda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9379629-B9A1-7471-EBE1-AC0F98CAF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36987"/>
            <a:ext cx="10058400" cy="3931920"/>
          </a:xfrm>
        </p:spPr>
        <p:txBody>
          <a:bodyPr>
            <a:normAutofit/>
          </a:bodyPr>
          <a:lstStyle/>
          <a:p>
            <a:r>
              <a:rPr lang="sk-SK" sz="2400" dirty="0"/>
              <a:t>Netradičný spôsob výuky matematiky</a:t>
            </a:r>
          </a:p>
          <a:p>
            <a:r>
              <a:rPr lang="sk-SK" sz="2400" dirty="0"/>
              <a:t>Vít </a:t>
            </a:r>
            <a:r>
              <a:rPr lang="sk-SK" sz="2400" dirty="0" err="1"/>
              <a:t>Hejný</a:t>
            </a:r>
            <a:r>
              <a:rPr lang="sk-SK" sz="2400" dirty="0"/>
              <a:t>, Milan </a:t>
            </a:r>
            <a:r>
              <a:rPr lang="sk-SK" sz="2400" dirty="0" err="1"/>
              <a:t>Hejný</a:t>
            </a:r>
            <a:r>
              <a:rPr lang="sk-SK" sz="2400" dirty="0"/>
              <a:t> (1987)</a:t>
            </a:r>
          </a:p>
          <a:p>
            <a:r>
              <a:rPr lang="sk-SK" sz="2400" dirty="0"/>
              <a:t>Rôzne prostredia </a:t>
            </a:r>
          </a:p>
          <a:p>
            <a:r>
              <a:rPr lang="sk-SK" sz="2400" dirty="0"/>
              <a:t>12 princípov</a:t>
            </a:r>
          </a:p>
          <a:p>
            <a:pPr lvl="1"/>
            <a:r>
              <a:rPr lang="sk-SK" sz="2000" dirty="0"/>
              <a:t>napr. Práca s chybou</a:t>
            </a:r>
          </a:p>
          <a:p>
            <a:pPr lvl="1"/>
            <a:endParaRPr lang="sk-SK" sz="2200" dirty="0"/>
          </a:p>
        </p:txBody>
      </p:sp>
      <p:pic>
        <p:nvPicPr>
          <p:cNvPr id="5" name="Obrázok 4" descr="Obrázok, na ktorom je kresba, náčrt, kreslený obrázok, obrysy&#10;&#10;Obsah vygenerovaný umelou inteligenciou môže byť nesprávny.">
            <a:extLst>
              <a:ext uri="{FF2B5EF4-FFF2-40B4-BE49-F238E27FC236}">
                <a16:creationId xmlns:a16="http://schemas.microsoft.com/office/drawing/2014/main" id="{FB2D467E-68B3-88C8-CA56-C6427F3C2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512" y="2875679"/>
            <a:ext cx="3448688" cy="31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24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E2BA72-B5E5-8DF5-5009-6E35154B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Prostredie hady</a:t>
            </a:r>
          </a:p>
        </p:txBody>
      </p:sp>
      <p:pic>
        <p:nvPicPr>
          <p:cNvPr id="3" name="Zástupný objekt pre obsah 4" descr="Obrázok, na ktorom je kruh, pestrofarebnosť, grafika, snímka obrazovky&#10;&#10;Obsah vygenerovaný umelou inteligenciou môže byť nesprávny.">
            <a:extLst>
              <a:ext uri="{FF2B5EF4-FFF2-40B4-BE49-F238E27FC236}">
                <a16:creationId xmlns:a16="http://schemas.microsoft.com/office/drawing/2014/main" id="{7AF6E095-291B-CFE3-4F02-487DE9277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213" y="4216706"/>
            <a:ext cx="8649079" cy="1780691"/>
          </a:xfrm>
          <a:prstGeom prst="rect">
            <a:avLst/>
          </a:prstGeom>
        </p:spPr>
      </p:pic>
      <p:pic>
        <p:nvPicPr>
          <p:cNvPr id="4" name="Obrázok 3" descr="Obrázok, na ktorom je kruh, snímka obrazovky, grafika, symbol&#10;&#10;Obsah vygenerovaný umelou inteligenciou môže byť nesprávny.">
            <a:extLst>
              <a:ext uri="{FF2B5EF4-FFF2-40B4-BE49-F238E27FC236}">
                <a16:creationId xmlns:a16="http://schemas.microsoft.com/office/drawing/2014/main" id="{4A77A4CA-BCF8-1D97-E36B-9A9D350CF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714" y="2166594"/>
            <a:ext cx="4146075" cy="156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26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46C61B-7F5B-C929-F252-1C4A8F7A2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Návrh aplikácie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D64C470-FD02-EE02-6DCE-7EB9D6598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dirty="0"/>
              <a:t>Úrovne</a:t>
            </a:r>
          </a:p>
          <a:p>
            <a:r>
              <a:rPr lang="sk-SK" sz="2400" dirty="0"/>
              <a:t>Gradácia v rámci úrovní</a:t>
            </a:r>
          </a:p>
          <a:p>
            <a:r>
              <a:rPr lang="sk-SK" sz="2400" dirty="0"/>
              <a:t>Editor</a:t>
            </a:r>
          </a:p>
          <a:p>
            <a:r>
              <a:rPr lang="sk-SK" sz="2400" dirty="0"/>
              <a:t>Grafické rozhranie</a:t>
            </a:r>
          </a:p>
        </p:txBody>
      </p:sp>
      <p:pic>
        <p:nvPicPr>
          <p:cNvPr id="5" name="Obrázok 4" descr="Obrázok, na ktorom je grafika, kresba, náčrt, dizajn&#10;&#10;Obsah vygenerovaný umelou inteligenciou môže byť nesprávny.">
            <a:extLst>
              <a:ext uri="{FF2B5EF4-FFF2-40B4-BE49-F238E27FC236}">
                <a16:creationId xmlns:a16="http://schemas.microsoft.com/office/drawing/2014/main" id="{938841FE-814D-1712-53EE-6BA01BDB4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889" y="3826913"/>
            <a:ext cx="4822542" cy="22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3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EB6CF9-0A8F-AC69-3468-29D62F161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Návrh – úrovne a gradácia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F6CBBCD-00A4-4CD2-6B6F-73D66E7F6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1. úroveň - </a:t>
            </a:r>
            <a:r>
              <a:rPr lang="sk-SK" sz="2000" dirty="0"/>
              <a:t>sčítavanie</a:t>
            </a:r>
          </a:p>
          <a:p>
            <a:r>
              <a:rPr lang="sk-SK" sz="2400" dirty="0"/>
              <a:t>2. úroveň - </a:t>
            </a:r>
            <a:r>
              <a:rPr lang="sk-SK" sz="2000" dirty="0"/>
              <a:t>násobenie</a:t>
            </a:r>
          </a:p>
          <a:p>
            <a:r>
              <a:rPr lang="sk-SK" sz="2400" dirty="0"/>
              <a:t>3. úroveň - </a:t>
            </a:r>
            <a:r>
              <a:rPr lang="sk-SK" sz="2000" dirty="0"/>
              <a:t>podmienka</a:t>
            </a:r>
          </a:p>
          <a:p>
            <a:r>
              <a:rPr lang="sk-SK" sz="2400" dirty="0"/>
              <a:t>4. úroveň </a:t>
            </a:r>
            <a:r>
              <a:rPr lang="sk-SK" sz="2000" dirty="0"/>
              <a:t>- „</a:t>
            </a:r>
            <a:r>
              <a:rPr lang="sk-SK" sz="2000" dirty="0" err="1"/>
              <a:t>neposedi</a:t>
            </a:r>
            <a:r>
              <a:rPr lang="sk-SK" sz="2000" dirty="0"/>
              <a:t>“</a:t>
            </a:r>
          </a:p>
          <a:p>
            <a:r>
              <a:rPr lang="sk-SK" sz="2400" dirty="0"/>
              <a:t>5. úroveň - </a:t>
            </a:r>
            <a:r>
              <a:rPr lang="sk-SK" sz="2000" dirty="0"/>
              <a:t>kombinácia</a:t>
            </a:r>
          </a:p>
          <a:p>
            <a:endParaRPr lang="sk-SK" dirty="0"/>
          </a:p>
        </p:txBody>
      </p:sp>
      <p:cxnSp>
        <p:nvCxnSpPr>
          <p:cNvPr id="25" name="Rovná spojovacia šípka 24">
            <a:extLst>
              <a:ext uri="{FF2B5EF4-FFF2-40B4-BE49-F238E27FC236}">
                <a16:creationId xmlns:a16="http://schemas.microsoft.com/office/drawing/2014/main" id="{11CC48C6-3B1B-D5E4-37BE-DD4E9A2C989C}"/>
              </a:ext>
            </a:extLst>
          </p:cNvPr>
          <p:cNvCxnSpPr>
            <a:cxnSpLocks/>
          </p:cNvCxnSpPr>
          <p:nvPr/>
        </p:nvCxnSpPr>
        <p:spPr>
          <a:xfrm flipV="1">
            <a:off x="4411127" y="2158786"/>
            <a:ext cx="2480735" cy="216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Rovná spojovacia šípka 27">
            <a:extLst>
              <a:ext uri="{FF2B5EF4-FFF2-40B4-BE49-F238E27FC236}">
                <a16:creationId xmlns:a16="http://schemas.microsoft.com/office/drawing/2014/main" id="{D8A16B0A-E867-A7AC-0AAA-F7920D5A99A9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4411128" y="2375319"/>
            <a:ext cx="2510579" cy="959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Rovná spojovacia šípka 29">
            <a:extLst>
              <a:ext uri="{FF2B5EF4-FFF2-40B4-BE49-F238E27FC236}">
                <a16:creationId xmlns:a16="http://schemas.microsoft.com/office/drawing/2014/main" id="{DA3A2326-C93C-C7E4-7B1A-661EE3263BAC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4411129" y="2375319"/>
            <a:ext cx="2510578" cy="2302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Rovná spojovacia šípka 31">
            <a:extLst>
              <a:ext uri="{FF2B5EF4-FFF2-40B4-BE49-F238E27FC236}">
                <a16:creationId xmlns:a16="http://schemas.microsoft.com/office/drawing/2014/main" id="{1A322FCC-284C-CE40-7C43-9FE9C4CC4A34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4411129" y="2375319"/>
            <a:ext cx="2510578" cy="3521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BlokTextu 12">
            <a:extLst>
              <a:ext uri="{FF2B5EF4-FFF2-40B4-BE49-F238E27FC236}">
                <a16:creationId xmlns:a16="http://schemas.microsoft.com/office/drawing/2014/main" id="{DB00CFC8-41BA-F7F6-63DF-1550E3570845}"/>
              </a:ext>
            </a:extLst>
          </p:cNvPr>
          <p:cNvSpPr txBox="1"/>
          <p:nvPr/>
        </p:nvSpPr>
        <p:spPr>
          <a:xfrm>
            <a:off x="6912645" y="2001968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/>
              <a:t>1.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E6C748E1-2D23-67DE-49FF-D5569252DAEA}"/>
              </a:ext>
            </a:extLst>
          </p:cNvPr>
          <p:cNvSpPr txBox="1"/>
          <p:nvPr/>
        </p:nvSpPr>
        <p:spPr>
          <a:xfrm>
            <a:off x="6921707" y="3134353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/>
              <a:t>2.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9EDA2D03-2D10-E167-8614-31B14EAC6237}"/>
              </a:ext>
            </a:extLst>
          </p:cNvPr>
          <p:cNvSpPr txBox="1"/>
          <p:nvPr/>
        </p:nvSpPr>
        <p:spPr>
          <a:xfrm>
            <a:off x="6921707" y="4477562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/>
              <a:t>3.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C0C5374F-4E77-E240-E7D0-6B3D758EFF62}"/>
              </a:ext>
            </a:extLst>
          </p:cNvPr>
          <p:cNvSpPr txBox="1"/>
          <p:nvPr/>
        </p:nvSpPr>
        <p:spPr>
          <a:xfrm>
            <a:off x="6921707" y="5696440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/>
              <a:t>4.</a:t>
            </a:r>
          </a:p>
        </p:txBody>
      </p:sp>
      <p:pic>
        <p:nvPicPr>
          <p:cNvPr id="5" name="Obrázok 4" descr="Obrázok, na ktorom je kreslený obrázok, animák, animácia, animovaná rozprávka&#10;&#10;Obsah vygenerovaný umelou inteligenciou môže byť nesprávny.">
            <a:extLst>
              <a:ext uri="{FF2B5EF4-FFF2-40B4-BE49-F238E27FC236}">
                <a16:creationId xmlns:a16="http://schemas.microsoft.com/office/drawing/2014/main" id="{47118C8D-A528-CF19-1DBB-04924DBFC2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31"/>
          <a:stretch/>
        </p:blipFill>
        <p:spPr>
          <a:xfrm>
            <a:off x="7480280" y="1624749"/>
            <a:ext cx="3675123" cy="1152000"/>
          </a:xfrm>
          <a:prstGeom prst="rect">
            <a:avLst/>
          </a:prstGeom>
        </p:spPr>
      </p:pic>
      <p:pic>
        <p:nvPicPr>
          <p:cNvPr id="7" name="Obrázok 6" descr="Obrázok, na ktorom je kreslený obrázok, animák, snímka obrazovky, animácia&#10;&#10;Obsah vygenerovaný umelou inteligenciou môže byť nesprávny.">
            <a:extLst>
              <a:ext uri="{FF2B5EF4-FFF2-40B4-BE49-F238E27FC236}">
                <a16:creationId xmlns:a16="http://schemas.microsoft.com/office/drawing/2014/main" id="{E22F376E-A584-8CA1-7487-4C4B9F11C0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157"/>
          <a:stretch/>
        </p:blipFill>
        <p:spPr>
          <a:xfrm>
            <a:off x="7480279" y="2839852"/>
            <a:ext cx="3693582" cy="1152000"/>
          </a:xfrm>
          <a:prstGeom prst="rect">
            <a:avLst/>
          </a:prstGeom>
        </p:spPr>
      </p:pic>
      <p:pic>
        <p:nvPicPr>
          <p:cNvPr id="9" name="Obrázok 8" descr="Obrázok, na ktorom je kreslený obrázok, animák, animácia, snímka obrazovky&#10;&#10;Obsah vygenerovaný umelou inteligenciou môže byť nesprávny.">
            <a:extLst>
              <a:ext uri="{FF2B5EF4-FFF2-40B4-BE49-F238E27FC236}">
                <a16:creationId xmlns:a16="http://schemas.microsoft.com/office/drawing/2014/main" id="{A32E0262-0779-9301-2A98-C3D9556D10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779" b="7308"/>
          <a:stretch/>
        </p:blipFill>
        <p:spPr>
          <a:xfrm>
            <a:off x="7480278" y="4052467"/>
            <a:ext cx="3693582" cy="1152000"/>
          </a:xfrm>
          <a:prstGeom prst="rect">
            <a:avLst/>
          </a:prstGeom>
        </p:spPr>
      </p:pic>
      <p:pic>
        <p:nvPicPr>
          <p:cNvPr id="11" name="Obrázok 10" descr="Obrázok, na ktorom je kreslený obrázok, grafika, snímka obrazovky, grafický dizajn&#10;&#10;Obsah vygenerovaný umelou inteligenciou môže byť nesprávny.">
            <a:extLst>
              <a:ext uri="{FF2B5EF4-FFF2-40B4-BE49-F238E27FC236}">
                <a16:creationId xmlns:a16="http://schemas.microsoft.com/office/drawing/2014/main" id="{ABBA0499-6967-32DC-37CD-7B7FC9BF23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629" b="7473"/>
          <a:stretch/>
        </p:blipFill>
        <p:spPr>
          <a:xfrm>
            <a:off x="7480279" y="5296747"/>
            <a:ext cx="3693578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5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2D04B-8381-0F1B-2EA7-2225DA5A4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2903F5-A1E6-F45F-B12E-8BE1D85EF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Návrh – editor</a:t>
            </a:r>
          </a:p>
        </p:txBody>
      </p:sp>
      <p:pic>
        <p:nvPicPr>
          <p:cNvPr id="5" name="Zástupný objekt pre obsah 4" descr="Obrázok, na ktorom je snímka obrazovky, animák, kreslený obrázok, zelená&#10;&#10;Obsah vygenerovaný umelou inteligenciou môže byť nesprávny.">
            <a:extLst>
              <a:ext uri="{FF2B5EF4-FFF2-40B4-BE49-F238E27FC236}">
                <a16:creationId xmlns:a16="http://schemas.microsoft.com/office/drawing/2014/main" id="{A54E885E-4F58-A697-EC3F-EB68D50CC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5441" y="2009921"/>
            <a:ext cx="4124960" cy="4185178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2AE25614-DD2B-37CB-EEC2-59860A2BDD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41" b="503"/>
          <a:stretch/>
        </p:blipFill>
        <p:spPr>
          <a:xfrm>
            <a:off x="6451600" y="2014194"/>
            <a:ext cx="3952240" cy="418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41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D3CCE-A91F-9024-256E-C59AC3F69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C5ADD5-A253-7CD4-367D-405F5CA7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Návrh – grafické rozhranie</a:t>
            </a:r>
          </a:p>
        </p:txBody>
      </p:sp>
      <p:pic>
        <p:nvPicPr>
          <p:cNvPr id="7" name="Obrázok 6" descr="Obrázok, na ktorom je snímka obrazovky, animák, ilustrácia&#10;&#10;Obsah vygenerovaný umelou inteligenciou môže byť nesprávny.">
            <a:extLst>
              <a:ext uri="{FF2B5EF4-FFF2-40B4-BE49-F238E27FC236}">
                <a16:creationId xmlns:a16="http://schemas.microsoft.com/office/drawing/2014/main" id="{ACF2A3BB-6126-AA0C-7FDD-660340A81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124" y="1795104"/>
            <a:ext cx="2768600" cy="4636734"/>
          </a:xfrm>
          <a:prstGeom prst="rect">
            <a:avLst/>
          </a:prstGeom>
        </p:spPr>
      </p:pic>
      <p:pic>
        <p:nvPicPr>
          <p:cNvPr id="9" name="Obrázok 8" descr="Obrázok, na ktorom je snímka obrazovky, číslo&#10;&#10;Obsah vygenerovaný umelou inteligenciou môže byť nesprávny.">
            <a:extLst>
              <a:ext uri="{FF2B5EF4-FFF2-40B4-BE49-F238E27FC236}">
                <a16:creationId xmlns:a16="http://schemas.microsoft.com/office/drawing/2014/main" id="{4E33EF59-2675-0CA0-F246-786C6B5EF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074" y="1795104"/>
            <a:ext cx="2835802" cy="1907566"/>
          </a:xfrm>
          <a:prstGeom prst="rect">
            <a:avLst/>
          </a:prstGeom>
        </p:spPr>
      </p:pic>
      <p:pic>
        <p:nvPicPr>
          <p:cNvPr id="11" name="Obrázok 10" descr="Obrázok, na ktorom je snímka obrazovky, písmo, text, číslo&#10;&#10;Obsah vygenerovaný umelou inteligenciou môže byť nesprávny.">
            <a:extLst>
              <a:ext uri="{FF2B5EF4-FFF2-40B4-BE49-F238E27FC236}">
                <a16:creationId xmlns:a16="http://schemas.microsoft.com/office/drawing/2014/main" id="{DDC41DED-C25F-4CC0-FE95-6F17F033B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2074" y="4109113"/>
            <a:ext cx="2835802" cy="1887661"/>
          </a:xfrm>
          <a:prstGeom prst="rect">
            <a:avLst/>
          </a:prstGeom>
        </p:spPr>
      </p:pic>
      <p:pic>
        <p:nvPicPr>
          <p:cNvPr id="13" name="Obrázok 12" descr="Obrázok, na ktorom je snímka obrazovky, dizajn&#10;&#10;Obsah vygenerovaný umelou inteligenciou môže byť nesprávny.">
            <a:extLst>
              <a:ext uri="{FF2B5EF4-FFF2-40B4-BE49-F238E27FC236}">
                <a16:creationId xmlns:a16="http://schemas.microsoft.com/office/drawing/2014/main" id="{9D2E7C71-1F2B-62F6-1DF0-D15345202C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098" y="1795104"/>
            <a:ext cx="2115636" cy="462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8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080E20-5E80-B622-7EC7-23BC754A6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Implementácia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9EAFECF-6130-DA9A-7D0E-CE4B8FCED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dirty="0"/>
              <a:t>Android </a:t>
            </a:r>
            <a:r>
              <a:rPr lang="sk-SK" sz="2400" dirty="0" err="1"/>
              <a:t>Studio</a:t>
            </a:r>
            <a:endParaRPr lang="sk-SK" sz="2400" dirty="0"/>
          </a:p>
          <a:p>
            <a:r>
              <a:rPr lang="sk-SK" sz="2400" dirty="0" err="1"/>
              <a:t>Kotlin</a:t>
            </a:r>
            <a:endParaRPr lang="sk-SK" sz="2400" dirty="0"/>
          </a:p>
        </p:txBody>
      </p:sp>
      <p:pic>
        <p:nvPicPr>
          <p:cNvPr id="5" name="Obrázok 4" descr="Obrázok, na ktorom je náčrt, stolička, umenie, dizajn&#10;&#10;Obsah vygenerovaný umelou inteligenciou môže byť nesprávny.">
            <a:extLst>
              <a:ext uri="{FF2B5EF4-FFF2-40B4-BE49-F238E27FC236}">
                <a16:creationId xmlns:a16="http://schemas.microsoft.com/office/drawing/2014/main" id="{F6297D36-34E2-FD84-33A2-00E633FAE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753" y="3117147"/>
            <a:ext cx="6504633" cy="309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035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14531</TotalTime>
  <Words>233</Words>
  <Application>Microsoft Office PowerPoint</Application>
  <PresentationFormat>Širokouhlá</PresentationFormat>
  <Paragraphs>60</Paragraphs>
  <Slides>17</Slides>
  <Notes>4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1" baseType="lpstr">
      <vt:lpstr>Aptos</vt:lpstr>
      <vt:lpstr>Century Gothic</vt:lpstr>
      <vt:lpstr>Garamond</vt:lpstr>
      <vt:lpstr>Savon</vt:lpstr>
      <vt:lpstr>Softvérová podpora vyučovania  matematiky hejného metódou  Prostredie hady</vt:lpstr>
      <vt:lpstr>Motivácia</vt:lpstr>
      <vt:lpstr>Hejného metóda </vt:lpstr>
      <vt:lpstr>Prostredie hady</vt:lpstr>
      <vt:lpstr>Návrh aplikácie</vt:lpstr>
      <vt:lpstr>Návrh – úrovne a gradácia</vt:lpstr>
      <vt:lpstr>Návrh – editor</vt:lpstr>
      <vt:lpstr>Návrh – grafické rozhranie</vt:lpstr>
      <vt:lpstr>Implementácia</vt:lpstr>
      <vt:lpstr>Implementácia – trieda Had</vt:lpstr>
      <vt:lpstr>Implementácia – generátor</vt:lpstr>
      <vt:lpstr>Implementácia – solver</vt:lpstr>
      <vt:lpstr>Testovanie</vt:lpstr>
      <vt:lpstr>Prezentácia programu PowerPoint</vt:lpstr>
      <vt:lpstr>Prínosy</vt:lpstr>
      <vt:lpstr>Otázky z posudkov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Softvérová podpora vyučovania  matematiky hejného metódou  Prostredie hady</dc:title>
  <dc:creator>lucka benovicsova</dc:creator>
  <cp:lastModifiedBy>lucka benovicsova</cp:lastModifiedBy>
  <cp:revision>15</cp:revision>
  <dcterms:created xsi:type="dcterms:W3CDTF">2025-03-04T11:10:14Z</dcterms:created>
  <dcterms:modified xsi:type="dcterms:W3CDTF">2025-06-20T20:37:19Z</dcterms:modified>
</cp:coreProperties>
</file>