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46"/>
  </p:notesMasterIdLst>
  <p:sldIdLst>
    <p:sldId id="256" r:id="rId2"/>
    <p:sldId id="257" r:id="rId3"/>
    <p:sldId id="259" r:id="rId4"/>
    <p:sldId id="261" r:id="rId5"/>
    <p:sldId id="263" r:id="rId6"/>
    <p:sldId id="264" r:id="rId7"/>
    <p:sldId id="260" r:id="rId8"/>
    <p:sldId id="265" r:id="rId9"/>
    <p:sldId id="266" r:id="rId10"/>
    <p:sldId id="267" r:id="rId11"/>
    <p:sldId id="277" r:id="rId12"/>
    <p:sldId id="278" r:id="rId13"/>
    <p:sldId id="302" r:id="rId14"/>
    <p:sldId id="272" r:id="rId15"/>
    <p:sldId id="273" r:id="rId16"/>
    <p:sldId id="269" r:id="rId17"/>
    <p:sldId id="270" r:id="rId18"/>
    <p:sldId id="271" r:id="rId19"/>
    <p:sldId id="279" r:id="rId20"/>
    <p:sldId id="305" r:id="rId21"/>
    <p:sldId id="280" r:id="rId22"/>
    <p:sldId id="308" r:id="rId23"/>
    <p:sldId id="307" r:id="rId24"/>
    <p:sldId id="309" r:id="rId25"/>
    <p:sldId id="310" r:id="rId26"/>
    <p:sldId id="281" r:id="rId27"/>
    <p:sldId id="306" r:id="rId28"/>
    <p:sldId id="282" r:id="rId29"/>
    <p:sldId id="283" r:id="rId30"/>
    <p:sldId id="286" r:id="rId31"/>
    <p:sldId id="304" r:id="rId32"/>
    <p:sldId id="303" r:id="rId33"/>
    <p:sldId id="287" r:id="rId34"/>
    <p:sldId id="288" r:id="rId35"/>
    <p:sldId id="294" r:id="rId36"/>
    <p:sldId id="298" r:id="rId37"/>
    <p:sldId id="312" r:id="rId38"/>
    <p:sldId id="311" r:id="rId39"/>
    <p:sldId id="290" r:id="rId40"/>
    <p:sldId id="299" r:id="rId41"/>
    <p:sldId id="300" r:id="rId42"/>
    <p:sldId id="301" r:id="rId43"/>
    <p:sldId id="291" r:id="rId44"/>
    <p:sldId id="292" r:id="rId45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47"/>
      <p:bold r:id="rId48"/>
    </p:embeddedFont>
    <p:embeddedFont>
      <p:font typeface="Nunito" panose="020B0604020202020204" charset="-18"/>
      <p:regular r:id="rId49"/>
      <p:bold r:id="rId50"/>
      <p:italic r:id="rId51"/>
      <p:boldItalic r:id="rId52"/>
    </p:embeddedFont>
    <p:embeddedFont>
      <p:font typeface="Cambria Math" panose="02040503050406030204" pitchFamily="18" charset="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Stredný štýl 3 - zvýrazneni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Svetlý štýl 3 - zvýrazneni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77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bba7a20e0_0_1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bba7a20e0_0_1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- </a:t>
            </a:r>
            <a:r>
              <a:rPr lang="sk-SK" dirty="0" err="1" smtClean="0"/>
              <a:t>spoemnúť</a:t>
            </a:r>
            <a:r>
              <a:rPr lang="sk-SK" dirty="0" smtClean="0"/>
              <a:t>, že rieši</a:t>
            </a:r>
            <a:r>
              <a:rPr lang="sk-SK" baseline="0" dirty="0" smtClean="0"/>
              <a:t> </a:t>
            </a:r>
            <a:r>
              <a:rPr lang="sk-SK" baseline="0" dirty="0" err="1" smtClean="0"/>
              <a:t>abdukciu</a:t>
            </a:r>
            <a:r>
              <a:rPr lang="sk-SK" baseline="0" dirty="0" smtClean="0"/>
              <a:t> .. 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367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003730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bba7a20e0_0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bba7a20e0_0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645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Spomenúť</a:t>
            </a:r>
            <a:r>
              <a:rPr lang="sk-SK" baseline="0" dirty="0" smtClean="0"/>
              <a:t> možno aj komunikáciu s </a:t>
            </a:r>
            <a:r>
              <a:rPr lang="sk-SK" baseline="0" dirty="0" err="1" smtClean="0"/>
              <a:t>Ignaziom</a:t>
            </a:r>
            <a:r>
              <a:rPr lang="sk-SK" baseline="0" dirty="0" smtClean="0"/>
              <a:t> (že opravil </a:t>
            </a:r>
            <a:r>
              <a:rPr lang="sk-SK" baseline="0" dirty="0" err="1" smtClean="0"/>
              <a:t>Jfact</a:t>
            </a:r>
            <a:r>
              <a:rPr lang="sk-SK" baseline="0" dirty="0" smtClean="0"/>
              <a:t>, aby nepadal)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73584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Spomenúť</a:t>
            </a:r>
            <a:r>
              <a:rPr lang="sk-SK" baseline="0" dirty="0" smtClean="0"/>
              <a:t> možno aj komunikáciu s </a:t>
            </a:r>
            <a:r>
              <a:rPr lang="sk-SK" baseline="0" dirty="0" err="1" smtClean="0"/>
              <a:t>Ignaziom</a:t>
            </a:r>
            <a:r>
              <a:rPr lang="sk-SK" baseline="0" dirty="0" smtClean="0"/>
              <a:t> (že opravil </a:t>
            </a:r>
            <a:r>
              <a:rPr lang="sk-SK" baseline="0" dirty="0" err="1" smtClean="0"/>
              <a:t>Jfact</a:t>
            </a:r>
            <a:r>
              <a:rPr lang="sk-SK" baseline="0" dirty="0" smtClean="0"/>
              <a:t>, aby nepadal)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56904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Spomenúť</a:t>
            </a:r>
            <a:r>
              <a:rPr lang="sk-SK" baseline="0" dirty="0" smtClean="0"/>
              <a:t> možno aj komunikáciu s </a:t>
            </a:r>
            <a:r>
              <a:rPr lang="sk-SK" baseline="0" dirty="0" err="1" smtClean="0"/>
              <a:t>Ignaziom</a:t>
            </a:r>
            <a:r>
              <a:rPr lang="sk-SK" baseline="0" dirty="0" smtClean="0"/>
              <a:t> (že opravil </a:t>
            </a:r>
            <a:r>
              <a:rPr lang="sk-SK" baseline="0" dirty="0" err="1" smtClean="0"/>
              <a:t>Jfact</a:t>
            </a:r>
            <a:r>
              <a:rPr lang="sk-SK" baseline="0" dirty="0" smtClean="0"/>
              <a:t>, aby nepadal)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4769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Spomenúť</a:t>
            </a:r>
            <a:r>
              <a:rPr lang="sk-SK" baseline="0" dirty="0" smtClean="0"/>
              <a:t> možno aj komunikáciu s </a:t>
            </a:r>
            <a:r>
              <a:rPr lang="sk-SK" baseline="0" dirty="0" err="1" smtClean="0"/>
              <a:t>Ignaziom</a:t>
            </a:r>
            <a:r>
              <a:rPr lang="sk-SK" baseline="0" dirty="0" smtClean="0"/>
              <a:t> (že opravil </a:t>
            </a:r>
            <a:r>
              <a:rPr lang="sk-SK" baseline="0" dirty="0" err="1" smtClean="0"/>
              <a:t>Jfact</a:t>
            </a:r>
            <a:r>
              <a:rPr lang="sk-SK" baseline="0" dirty="0" smtClean="0"/>
              <a:t>, aby nepadal)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351593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Spomenúť</a:t>
            </a:r>
            <a:r>
              <a:rPr lang="sk-SK" baseline="0" dirty="0" smtClean="0"/>
              <a:t> možno aj komunikáciu s </a:t>
            </a:r>
            <a:r>
              <a:rPr lang="sk-SK" baseline="0" dirty="0" err="1" smtClean="0"/>
              <a:t>Ignaziom</a:t>
            </a:r>
            <a:r>
              <a:rPr lang="sk-SK" baseline="0" dirty="0" smtClean="0"/>
              <a:t> (že opravil </a:t>
            </a:r>
            <a:r>
              <a:rPr lang="sk-SK" baseline="0" dirty="0" err="1" smtClean="0"/>
              <a:t>Jfact</a:t>
            </a:r>
            <a:r>
              <a:rPr lang="sk-SK" baseline="0" dirty="0" smtClean="0"/>
              <a:t>, aby nepadal)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65354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bba7a20e0_0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bba7a20e0_0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496da2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496da21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496da2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496da21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029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496da2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496da21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613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a496da21b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a496da21b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313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bba7a20e0_0_1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8bba7a20e0_0_1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9019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14865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4274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3" name="Google Shape;123;p12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24" name="Google Shape;124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Google Shape;127;p12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28" name="Google Shape;128;p1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12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2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 1">
  <p:cSld name="SECTION_HEADER_1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" name="Google Shape;51;p4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52" name="Google Shape;52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58" name="Google Shape;58;p4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3" name="Google Shape;73;p6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6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8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8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" name="Google Shape;92;p9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93" name="Google Shape;93;p9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96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" name="Google Shape;97;p9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98" name="Google Shape;98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" name="Google Shape;101;p9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102" name="Google Shape;102;p9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hyperlink" Target="https://zenodo.org/record/18578#.Y4x6NnbMJPb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hyperlink" Target="https://zenodo.org/record/18578#.Y4x6NnbMJPb" TargetMode="Externa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hyperlink" Target="https://zenodo.org/record/18578#.Y4x6NnbMJPb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883259" y="1565275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800"/>
              <a:t>Optimization of the MHS-MXP algorithm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4294967295"/>
          </p:nvPr>
        </p:nvSpPr>
        <p:spPr>
          <a:xfrm>
            <a:off x="1891350" y="325240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sk" sz="1500" dirty="0"/>
              <a:t>Janka Boborová</a:t>
            </a:r>
            <a:endParaRPr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1136074" y="2182091"/>
            <a:ext cx="2500745" cy="200938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10</a:t>
            </a:fld>
            <a:endParaRPr lang="sk"/>
          </a:p>
        </p:txBody>
      </p:sp>
      <p:sp>
        <p:nvSpPr>
          <p:cNvPr id="5" name="Nadpis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" dirty="0" smtClean="0"/>
              <a:t>Abdukcia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Hľadanie vysvetlení</a:t>
            </a:r>
            <a:endParaRPr lang="sk-SK" sz="2000" dirty="0">
              <a:solidFill>
                <a:schemeClr val="bg2"/>
              </a:solidFill>
            </a:endParaRP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38982" t="34895" r="39275" b="40442"/>
          <a:stretch/>
        </p:blipFill>
        <p:spPr>
          <a:xfrm>
            <a:off x="1466538" y="2669411"/>
            <a:ext cx="1787638" cy="114059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38982" t="62483" r="44727" b="32304"/>
          <a:stretch/>
        </p:blipFill>
        <p:spPr>
          <a:xfrm>
            <a:off x="1274811" y="3788272"/>
            <a:ext cx="1462616" cy="263235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2"/>
          <a:srcRect l="51216" t="27770" r="41530" b="67679"/>
          <a:stretch/>
        </p:blipFill>
        <p:spPr>
          <a:xfrm>
            <a:off x="2030304" y="2268577"/>
            <a:ext cx="824345" cy="290945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4003564" y="2471459"/>
            <a:ext cx="1766856" cy="17200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Obdĺžnik 10"/>
          <p:cNvSpPr/>
          <p:nvPr/>
        </p:nvSpPr>
        <p:spPr>
          <a:xfrm>
            <a:off x="6137165" y="2471459"/>
            <a:ext cx="1766856" cy="172001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BlokTextu 11"/>
          <p:cNvSpPr txBox="1"/>
          <p:nvPr/>
        </p:nvSpPr>
        <p:spPr>
          <a:xfrm>
            <a:off x="3675760" y="3182826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+</a:t>
            </a:r>
            <a:endParaRPr lang="sk-SK" dirty="0">
              <a:solidFill>
                <a:schemeClr val="bg2"/>
              </a:solidFill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5842000" y="3282141"/>
            <a:ext cx="233218" cy="1386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ok 14"/>
          <p:cNvPicPr>
            <a:picLocks noChangeAspect="1"/>
          </p:cNvPicPr>
          <p:nvPr/>
        </p:nvPicPr>
        <p:blipFill rotWithShape="1">
          <a:blip r:embed="rId3"/>
          <a:srcRect l="44167" t="60522" r="45492" b="33946"/>
          <a:stretch/>
        </p:blipFill>
        <p:spPr>
          <a:xfrm>
            <a:off x="4138002" y="3078771"/>
            <a:ext cx="1351515" cy="406739"/>
          </a:xfrm>
          <a:prstGeom prst="rect">
            <a:avLst/>
          </a:prstGeom>
        </p:spPr>
      </p:pic>
      <p:pic>
        <p:nvPicPr>
          <p:cNvPr id="17" name="Obrázok 16"/>
          <p:cNvPicPr>
            <a:picLocks noChangeAspect="1"/>
          </p:cNvPicPr>
          <p:nvPr/>
        </p:nvPicPr>
        <p:blipFill rotWithShape="1">
          <a:blip r:embed="rId4"/>
          <a:srcRect l="43950" t="36447" r="45175" b="53401"/>
          <a:stretch/>
        </p:blipFill>
        <p:spPr>
          <a:xfrm>
            <a:off x="6324402" y="2965924"/>
            <a:ext cx="1392382" cy="731083"/>
          </a:xfrm>
          <a:prstGeom prst="rect">
            <a:avLst/>
          </a:prstGeom>
        </p:spPr>
      </p:pic>
      <p:pic>
        <p:nvPicPr>
          <p:cNvPr id="18" name="Obrázok 17"/>
          <p:cNvPicPr>
            <a:picLocks noChangeAspect="1"/>
          </p:cNvPicPr>
          <p:nvPr/>
        </p:nvPicPr>
        <p:blipFill rotWithShape="1">
          <a:blip r:embed="rId2"/>
          <a:srcRect l="54470" t="77557" r="44218" b="17916"/>
          <a:stretch/>
        </p:blipFill>
        <p:spPr>
          <a:xfrm>
            <a:off x="2736887" y="3822907"/>
            <a:ext cx="117762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11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2637559" cy="98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" dirty="0" smtClean="0"/>
              <a:t>Abdukcia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Hľadanie vysvetlení</a:t>
            </a:r>
            <a:endParaRPr lang="sk-SK" sz="2000" dirty="0">
              <a:solidFill>
                <a:schemeClr val="bg2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285600" y="2658686"/>
            <a:ext cx="1173018" cy="11914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O</a:t>
            </a:r>
            <a:endParaRPr lang="sk-SK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ál 8"/>
              <p:cNvSpPr/>
              <p:nvPr/>
            </p:nvSpPr>
            <p:spPr>
              <a:xfrm>
                <a:off x="4451527" y="2658686"/>
                <a:ext cx="1173018" cy="1191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sk-SK" sz="3200" dirty="0"/>
              </a:p>
            </p:txBody>
          </p:sp>
        </mc:Choice>
        <mc:Fallback xmlns="">
          <p:sp>
            <p:nvSpPr>
              <p:cNvPr id="9" name="Ová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27" y="2658686"/>
                <a:ext cx="1173018" cy="11914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ovná spojovacia šípka 9"/>
          <p:cNvCxnSpPr/>
          <p:nvPr/>
        </p:nvCxnSpPr>
        <p:spPr>
          <a:xfrm>
            <a:off x="3544054" y="3254431"/>
            <a:ext cx="81280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1832906" y="228935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649883" y="2247730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výstup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993691" y="306976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+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819150" y="2658686"/>
            <a:ext cx="1173018" cy="11914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/>
              <a:t>K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819150" y="3911732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áza znalostí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368255" y="3911732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pozorovanie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4578615" y="391173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nožina </a:t>
            </a:r>
          </a:p>
          <a:p>
            <a:pPr algn="ctr"/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vysvetlení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6229344" y="2159116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ABox</a:t>
            </a:r>
            <a:r>
              <a:rPr lang="sk-SK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abduk</a:t>
            </a:r>
            <a:r>
              <a:rPr lang="sk-SK" sz="18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čný</a:t>
            </a:r>
            <a:r>
              <a:rPr lang="sk-SK" sz="18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</a:t>
            </a:r>
            <a:endParaRPr lang="sk-SK" sz="1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/>
              <p:cNvSpPr txBox="1"/>
              <p:nvPr/>
            </p:nvSpPr>
            <p:spPr>
              <a:xfrm>
                <a:off x="6686837" y="2454212"/>
                <a:ext cx="144379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𝓔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sk-SK" sz="2000" b="1" dirty="0">
                  <a:solidFill>
                    <a:schemeClr val="bg2"/>
                  </a:solidFill>
                </a:endParaRP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37" y="2454212"/>
                <a:ext cx="144379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9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12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2637559" cy="98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" dirty="0" smtClean="0"/>
              <a:t>Abdukcia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Hľadanie vysvetlení</a:t>
            </a:r>
            <a:endParaRPr lang="sk-SK" sz="2000" dirty="0">
              <a:solidFill>
                <a:schemeClr val="bg2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285600" y="2658686"/>
            <a:ext cx="1173018" cy="11914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O</a:t>
            </a:r>
            <a:endParaRPr lang="sk-SK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ál 8"/>
              <p:cNvSpPr/>
              <p:nvPr/>
            </p:nvSpPr>
            <p:spPr>
              <a:xfrm>
                <a:off x="4451527" y="2658686"/>
                <a:ext cx="1173018" cy="1191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sk-SK" sz="3200" dirty="0"/>
              </a:p>
            </p:txBody>
          </p:sp>
        </mc:Choice>
        <mc:Fallback xmlns="">
          <p:sp>
            <p:nvSpPr>
              <p:cNvPr id="9" name="Ová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27" y="2658686"/>
                <a:ext cx="1173018" cy="11914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ovná spojovacia šípka 9"/>
          <p:cNvCxnSpPr/>
          <p:nvPr/>
        </p:nvCxnSpPr>
        <p:spPr>
          <a:xfrm>
            <a:off x="3544054" y="3254431"/>
            <a:ext cx="81280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1832906" y="228935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4649883" y="2247730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výstup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1993691" y="306976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+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819150" y="2658686"/>
            <a:ext cx="1173018" cy="11914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/>
              <a:t>K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819150" y="3911732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áza znalostí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2368255" y="3911732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pozorovanie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4578615" y="391173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nožina </a:t>
            </a:r>
          </a:p>
          <a:p>
            <a:pPr algn="ctr"/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vysvetlení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6229344" y="2159116"/>
            <a:ext cx="2472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8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ABox</a:t>
            </a:r>
            <a:r>
              <a:rPr lang="sk-SK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abduk</a:t>
            </a:r>
            <a:r>
              <a:rPr lang="sk-SK" sz="18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čný</a:t>
            </a:r>
            <a:r>
              <a:rPr lang="sk-SK" sz="18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problém</a:t>
            </a:r>
            <a:endParaRPr lang="sk-SK" sz="18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BlokTextu 2"/>
              <p:cNvSpPr txBox="1"/>
              <p:nvPr/>
            </p:nvSpPr>
            <p:spPr>
              <a:xfrm>
                <a:off x="6686837" y="2454212"/>
                <a:ext cx="1443793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𝑲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𝓔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r>
                        <a:rPr lang="sk-SK" sz="2000" b="1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</m:oMath>
                  </m:oMathPara>
                </a14:m>
                <a:endParaRPr lang="sk-SK" sz="2000" b="1" dirty="0">
                  <a:solidFill>
                    <a:schemeClr val="bg2"/>
                  </a:solidFill>
                </a:endParaRP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BlokText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6837" y="2454212"/>
                <a:ext cx="144379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ĺžnik 5"/>
              <p:cNvSpPr/>
              <p:nvPr/>
            </p:nvSpPr>
            <p:spPr>
              <a:xfrm>
                <a:off x="6229344" y="3603955"/>
                <a:ext cx="26055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sk-SK" b="1" i="1" dirty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r>
                      <a:rPr lang="sk-SK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r>
                      <a:rPr lang="sk-SK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𝓔</m:t>
                    </m:r>
                    <m:r>
                      <a:rPr lang="sk-SK" b="1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k-SK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sk-SK" b="1" i="1" dirty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𝑶</m:t>
                        </m:r>
                      </m:e>
                    </m:d>
                  </m:oMath>
                </a14:m>
                <a:r>
                  <a:rPr lang="sk-SK" b="1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je nekonzistentná</a:t>
                </a:r>
              </a:p>
            </p:txBody>
          </p:sp>
        </mc:Choice>
        <mc:Fallback xmlns="">
          <p:sp>
            <p:nvSpPr>
              <p:cNvPr id="6" name="Obdĺž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9344" y="3603955"/>
                <a:ext cx="2605585" cy="307777"/>
              </a:xfrm>
              <a:prstGeom prst="rect">
                <a:avLst/>
              </a:prstGeom>
              <a:blipFill>
                <a:blip r:embed="rId5"/>
                <a:stretch>
                  <a:fillRect t="-3922" r="-234" b="-19608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Rovná spojovacia šípka 18"/>
          <p:cNvCxnSpPr/>
          <p:nvPr/>
        </p:nvCxnSpPr>
        <p:spPr>
          <a:xfrm>
            <a:off x="7408733" y="2888673"/>
            <a:ext cx="0" cy="65809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BlokTextu 25"/>
          <p:cNvSpPr txBox="1"/>
          <p:nvPr/>
        </p:nvSpPr>
        <p:spPr>
          <a:xfrm>
            <a:off x="7408733" y="3029082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redukcia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1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13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2637559" cy="98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" dirty="0" smtClean="0"/>
              <a:t>Abdukcia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Vhodné vysvetlenia</a:t>
            </a:r>
            <a:endParaRPr lang="sk-SK" sz="20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ál 8"/>
              <p:cNvSpPr/>
              <p:nvPr/>
            </p:nvSpPr>
            <p:spPr>
              <a:xfrm>
                <a:off x="819150" y="2412464"/>
                <a:ext cx="1173018" cy="1191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sk-SK" sz="3200" dirty="0"/>
              </a:p>
            </p:txBody>
          </p:sp>
        </mc:Choice>
        <mc:Fallback xmlns="">
          <p:sp>
            <p:nvSpPr>
              <p:cNvPr id="9" name="Ová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50" y="2412464"/>
                <a:ext cx="1173018" cy="11914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BlokTextu 11"/>
          <p:cNvSpPr txBox="1"/>
          <p:nvPr/>
        </p:nvSpPr>
        <p:spPr>
          <a:xfrm>
            <a:off x="1017506" y="2001508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výstup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946238" y="3665510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nožina </a:t>
            </a:r>
          </a:p>
          <a:p>
            <a:pPr algn="ctr"/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vysvetlení</a:t>
            </a:r>
          </a:p>
        </p:txBody>
      </p:sp>
      <p:sp>
        <p:nvSpPr>
          <p:cNvPr id="20" name="Zástupný objekt pre text 2"/>
          <p:cNvSpPr>
            <a:spLocks noGrp="1"/>
          </p:cNvSpPr>
          <p:nvPr>
            <p:ph type="body" idx="1"/>
          </p:nvPr>
        </p:nvSpPr>
        <p:spPr>
          <a:xfrm>
            <a:off x="2589771" y="2155396"/>
            <a:ext cx="4538393" cy="1966331"/>
          </a:xfrm>
        </p:spPr>
        <p:txBody>
          <a:bodyPr>
            <a:normAutofit/>
          </a:bodyPr>
          <a:lstStyle/>
          <a:p>
            <a:r>
              <a:rPr lang="sk-SK" sz="1500" dirty="0" smtClean="0"/>
              <a:t>konzistentné </a:t>
            </a:r>
            <a:r>
              <a:rPr lang="sk-SK" sz="1600" dirty="0" smtClean="0">
                <a:latin typeface="Agency FB" panose="020B0503020202020204" pitchFamily="34" charset="0"/>
                <a:cs typeface="Arial" panose="020B0604020202020204" pitchFamily="34" charset="0"/>
              </a:rPr>
              <a:t>→                 </a:t>
            </a:r>
            <a:r>
              <a:rPr lang="sk-SK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konzistentné</a:t>
            </a:r>
          </a:p>
          <a:p>
            <a:pPr marL="146050" indent="0">
              <a:buNone/>
            </a:pPr>
            <a:r>
              <a:rPr lang="sk-SK" sz="1500" dirty="0" smtClean="0"/>
              <a:t> </a:t>
            </a:r>
            <a:endParaRPr lang="sk-SK" sz="1500" dirty="0" smtClean="0">
              <a:cs typeface="Arial" panose="020B0604020202020204" pitchFamily="34" charset="0"/>
            </a:endParaRPr>
          </a:p>
          <a:p>
            <a:r>
              <a:rPr lang="sk-SK" sz="1500" dirty="0" smtClean="0">
                <a:cs typeface="Arial" panose="020B0604020202020204" pitchFamily="34" charset="0"/>
              </a:rPr>
              <a:t>vysvetľujúce  </a:t>
            </a:r>
            <a:r>
              <a:rPr lang="sk-SK" sz="1600" dirty="0" smtClean="0">
                <a:latin typeface="Agency FB" panose="020B0503020202020204" pitchFamily="34" charset="0"/>
                <a:cs typeface="Arial" panose="020B0604020202020204" pitchFamily="34" charset="0"/>
              </a:rPr>
              <a:t>→</a:t>
            </a:r>
            <a:endParaRPr lang="sk-SK" sz="1500" dirty="0" smtClean="0">
              <a:cs typeface="Arial" panose="020B0604020202020204" pitchFamily="34" charset="0"/>
            </a:endParaRPr>
          </a:p>
          <a:p>
            <a:pPr marL="146050" indent="0">
              <a:buNone/>
            </a:pPr>
            <a:endParaRPr lang="sk-SK" sz="1500" dirty="0" smtClean="0">
              <a:cs typeface="Arial" panose="020B0604020202020204" pitchFamily="34" charset="0"/>
            </a:endParaRPr>
          </a:p>
          <a:p>
            <a:r>
              <a:rPr lang="sk-SK" sz="1500" dirty="0">
                <a:cs typeface="Arial" panose="020B0604020202020204" pitchFamily="34" charset="0"/>
              </a:rPr>
              <a:t>r</a:t>
            </a:r>
            <a:r>
              <a:rPr lang="sk-SK" sz="1500" dirty="0" smtClean="0">
                <a:cs typeface="Arial" panose="020B0604020202020204" pitchFamily="34" charset="0"/>
              </a:rPr>
              <a:t>elevantné    </a:t>
            </a:r>
            <a:r>
              <a:rPr lang="sk-SK" sz="1600" dirty="0" smtClean="0">
                <a:latin typeface="Agency FB" panose="020B0503020202020204" pitchFamily="34" charset="0"/>
                <a:cs typeface="Arial" panose="020B0604020202020204" pitchFamily="34" charset="0"/>
              </a:rPr>
              <a:t>→</a:t>
            </a:r>
            <a:endParaRPr lang="sk-SK" sz="1500" dirty="0">
              <a:cs typeface="Arial" panose="020B0604020202020204" pitchFamily="34" charset="0"/>
            </a:endParaRPr>
          </a:p>
          <a:p>
            <a:endParaRPr lang="sk-SK" dirty="0" smtClean="0">
              <a:cs typeface="Arial" panose="020B0604020202020204" pitchFamily="34" charset="0"/>
            </a:endParaRPr>
          </a:p>
          <a:p>
            <a:pPr marL="146050" indent="0">
              <a:buNone/>
            </a:pPr>
            <a:endParaRPr lang="sk-SK" dirty="0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/>
          <a:srcRect l="37134" t="67552" r="56619" b="27385"/>
          <a:stretch/>
        </p:blipFill>
        <p:spPr>
          <a:xfrm>
            <a:off x="4561094" y="3351186"/>
            <a:ext cx="588818" cy="268425"/>
          </a:xfrm>
          <a:prstGeom prst="rect">
            <a:avLst/>
          </a:prstGeom>
        </p:spPr>
      </p:pic>
      <p:pic>
        <p:nvPicPr>
          <p:cNvPr id="21" name="Obrázok 20"/>
          <p:cNvPicPr>
            <a:picLocks noChangeAspect="1"/>
          </p:cNvPicPr>
          <p:nvPr/>
        </p:nvPicPr>
        <p:blipFill rotWithShape="1">
          <a:blip r:embed="rId4"/>
          <a:srcRect l="65202" t="67912" r="28248" b="27385"/>
          <a:stretch/>
        </p:blipFill>
        <p:spPr>
          <a:xfrm>
            <a:off x="4561094" y="2855206"/>
            <a:ext cx="588818" cy="237807"/>
          </a:xfrm>
          <a:prstGeom prst="rect">
            <a:avLst/>
          </a:prstGeom>
        </p:spPr>
      </p:pic>
      <p:pic>
        <p:nvPicPr>
          <p:cNvPr id="22" name="Obrázok 21"/>
          <p:cNvPicPr>
            <a:picLocks noChangeAspect="1"/>
          </p:cNvPicPr>
          <p:nvPr/>
        </p:nvPicPr>
        <p:blipFill rotWithShape="1">
          <a:blip r:embed="rId4"/>
          <a:srcRect l="81618" t="63077" r="13835" b="32128"/>
          <a:stretch/>
        </p:blipFill>
        <p:spPr>
          <a:xfrm>
            <a:off x="4561094" y="2291237"/>
            <a:ext cx="408709" cy="2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150" y="845600"/>
            <a:ext cx="3039341" cy="954600"/>
          </a:xfrm>
        </p:spPr>
        <p:txBody>
          <a:bodyPr/>
          <a:lstStyle/>
          <a:p>
            <a:r>
              <a:rPr lang="sk-SK" dirty="0" smtClean="0"/>
              <a:t>MHS algoritmus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504661" y="1800200"/>
                <a:ext cx="5491595" cy="2448000"/>
              </a:xfrm>
            </p:spPr>
            <p:txBody>
              <a:bodyPr/>
              <a:lstStyle/>
              <a:p>
                <a:r>
                  <a:rPr lang="sk-SK" b="1" dirty="0"/>
                  <a:t>MHS-strom</a:t>
                </a:r>
                <a:r>
                  <a:rPr lang="sk-SK" dirty="0"/>
                  <a:t> </a:t>
                </a:r>
                <a:r>
                  <a:rPr lang="sk-SK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sk-SK" dirty="0">
                    <a:cs typeface="Arial" panose="020B0604020202020204" pitchFamily="34" charset="0"/>
                  </a:rPr>
                  <a:t>priestor možných </a:t>
                </a:r>
                <a:r>
                  <a:rPr lang="sk-SK" dirty="0" smtClean="0">
                    <a:cs typeface="Arial" panose="020B0604020202020204" pitchFamily="34" charset="0"/>
                  </a:rPr>
                  <a:t>vysvetlení</a:t>
                </a:r>
              </a:p>
              <a:p>
                <a:r>
                  <a:rPr lang="sk-SK" dirty="0">
                    <a:cs typeface="Arial" panose="020B0604020202020204" pitchFamily="34" charset="0"/>
                  </a:rPr>
                  <a:t>nájde všetky vysvetlenia</a:t>
                </a:r>
              </a:p>
              <a:p>
                <a:r>
                  <a:rPr lang="sk-SK" dirty="0">
                    <a:cs typeface="Arial" panose="020B0604020202020204" pitchFamily="34" charset="0"/>
                  </a:rPr>
                  <a:t>n</a:t>
                </a:r>
                <a:r>
                  <a:rPr lang="sk-SK" dirty="0" smtClean="0">
                    <a:cs typeface="Arial" panose="020B0604020202020204" pitchFamily="34" charset="0"/>
                  </a:rPr>
                  <a:t>eefektívny</a:t>
                </a:r>
              </a:p>
              <a:p>
                <a:endParaRPr lang="sk-SK" dirty="0">
                  <a:cs typeface="Arial" panose="020B0604020202020204" pitchFamily="34" charset="0"/>
                </a:endParaRPr>
              </a:p>
              <a:p>
                <a:r>
                  <a:rPr lang="sk-SK" dirty="0"/>
                  <a:t>vysvetlenia = </a:t>
                </a:r>
                <a:r>
                  <a:rPr lang="sk-SK" dirty="0" smtClean="0"/>
                  <a:t>„</a:t>
                </a:r>
                <a:r>
                  <a:rPr lang="sk-SK" b="1" dirty="0" err="1" smtClean="0"/>
                  <a:t>M</a:t>
                </a:r>
                <a:r>
                  <a:rPr lang="sk-SK" dirty="0" err="1" smtClean="0"/>
                  <a:t>inimal</a:t>
                </a:r>
                <a:r>
                  <a:rPr lang="sk-SK" dirty="0" smtClean="0"/>
                  <a:t> </a:t>
                </a:r>
                <a:r>
                  <a:rPr lang="sk-SK" b="1" dirty="0" err="1" smtClean="0"/>
                  <a:t>H</a:t>
                </a:r>
                <a:r>
                  <a:rPr lang="sk-SK" dirty="0" err="1" smtClean="0"/>
                  <a:t>itting</a:t>
                </a:r>
                <a:r>
                  <a:rPr lang="sk-SK" dirty="0" smtClean="0"/>
                  <a:t> </a:t>
                </a:r>
                <a:r>
                  <a:rPr lang="sk-SK" b="1" dirty="0" err="1" smtClean="0"/>
                  <a:t>S</a:t>
                </a:r>
                <a:r>
                  <a:rPr lang="sk-SK" dirty="0" err="1" smtClean="0"/>
                  <a:t>ets</a:t>
                </a:r>
                <a:r>
                  <a:rPr lang="sk-SK" dirty="0"/>
                  <a:t>“ </a:t>
                </a:r>
                <a:endParaRPr lang="sk-SK" dirty="0" smtClean="0"/>
              </a:p>
              <a:p>
                <a:pPr marL="146050" indent="0">
                  <a:buNone/>
                </a:pPr>
                <a:r>
                  <a:rPr lang="sk-SK" dirty="0" smtClean="0"/>
                  <a:t>                                 negovaných </a:t>
                </a:r>
                <a:r>
                  <a:rPr lang="sk-SK" dirty="0" err="1" smtClean="0"/>
                  <a:t>axiómov</a:t>
                </a:r>
                <a:r>
                  <a:rPr lang="sk-SK" dirty="0" smtClean="0"/>
                  <a:t> modelov </a:t>
                </a:r>
                <a14:m>
                  <m:oMath xmlns:m="http://schemas.openxmlformats.org/officeDocument/2006/math">
                    <m:r>
                      <a:rPr lang="sk-SK" i="1" dirty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sk-SK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sk-S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¬</m:t>
                        </m:r>
                        <m:r>
                          <a:rPr lang="sk-SK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</m:d>
                  </m:oMath>
                </a14:m>
                <a:endParaRPr lang="sk-SK" dirty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504661" y="1800200"/>
                <a:ext cx="5491595" cy="244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14</a:t>
            </a:fld>
            <a:endParaRPr lang="sk"/>
          </a:p>
        </p:txBody>
      </p:sp>
      <p:sp>
        <p:nvSpPr>
          <p:cNvPr id="21" name="Ovál 20"/>
          <p:cNvSpPr/>
          <p:nvPr/>
        </p:nvSpPr>
        <p:spPr>
          <a:xfrm>
            <a:off x="6378831" y="1603415"/>
            <a:ext cx="1169452" cy="10922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1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neg</a:t>
            </a:r>
            <a:r>
              <a:rPr lang="sk-SK" sz="1500" dirty="0" smtClean="0">
                <a:latin typeface="Calibri" panose="020F0502020204030204" pitchFamily="34" charset="0"/>
                <a:cs typeface="Calibri" panose="020F0502020204030204" pitchFamily="34" charset="0"/>
              </a:rPr>
              <a:t>(M)</a:t>
            </a:r>
            <a:endParaRPr lang="sk-SK" sz="1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ál 21"/>
          <p:cNvSpPr/>
          <p:nvPr/>
        </p:nvSpPr>
        <p:spPr>
          <a:xfrm>
            <a:off x="4524072" y="3431404"/>
            <a:ext cx="629920" cy="6299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3" name="Ovál 22"/>
          <p:cNvSpPr/>
          <p:nvPr/>
        </p:nvSpPr>
        <p:spPr>
          <a:xfrm>
            <a:off x="5354818" y="3439961"/>
            <a:ext cx="629920" cy="6299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4" name="Ovál 23"/>
          <p:cNvSpPr/>
          <p:nvPr/>
        </p:nvSpPr>
        <p:spPr>
          <a:xfrm>
            <a:off x="6180762" y="3447144"/>
            <a:ext cx="629920" cy="6299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25" name="Rovná spojovacia šípka 24"/>
          <p:cNvCxnSpPr>
            <a:stCxn id="21" idx="2"/>
            <a:endCxn id="22" idx="0"/>
          </p:cNvCxnSpPr>
          <p:nvPr/>
        </p:nvCxnSpPr>
        <p:spPr>
          <a:xfrm flipH="1">
            <a:off x="4839032" y="2149562"/>
            <a:ext cx="1539799" cy="1281842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ovná spojovacia šípka 25"/>
          <p:cNvCxnSpPr>
            <a:endCxn id="23" idx="0"/>
          </p:cNvCxnSpPr>
          <p:nvPr/>
        </p:nvCxnSpPr>
        <p:spPr>
          <a:xfrm flipH="1">
            <a:off x="5669778" y="2392990"/>
            <a:ext cx="780485" cy="104697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ovacia šípka 26"/>
          <p:cNvCxnSpPr>
            <a:endCxn id="24" idx="0"/>
          </p:cNvCxnSpPr>
          <p:nvPr/>
        </p:nvCxnSpPr>
        <p:spPr>
          <a:xfrm flipH="1">
            <a:off x="6495722" y="2632364"/>
            <a:ext cx="226580" cy="81478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BlokTextu 27"/>
              <p:cNvSpPr txBox="1"/>
              <p:nvPr/>
            </p:nvSpPr>
            <p:spPr>
              <a:xfrm>
                <a:off x="5087126" y="2213928"/>
                <a:ext cx="120898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k-SK" dirty="0" err="1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eva:</a:t>
                </a:r>
                <a:r>
                  <a:rPr lang="sk-SK" dirty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k-SK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sk-SK" dirty="0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Owner</a:t>
                </a:r>
                <a:endParaRPr lang="sk-SK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BlokTextu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126" y="2213928"/>
                <a:ext cx="1208985" cy="307777"/>
              </a:xfrm>
              <a:prstGeom prst="rect">
                <a:avLst/>
              </a:prstGeom>
              <a:blipFill>
                <a:blip r:embed="rId3"/>
                <a:stretch>
                  <a:fillRect l="-1515" t="-1961" b="-21569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BlokTextu 28"/>
          <p:cNvSpPr txBox="1"/>
          <p:nvPr/>
        </p:nvSpPr>
        <p:spPr>
          <a:xfrm>
            <a:off x="5701612" y="2580698"/>
            <a:ext cx="875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falco:Dog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6268295" y="2916475"/>
            <a:ext cx="8290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falco:Pet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BlokTextu 30"/>
              <p:cNvSpPr txBox="1"/>
              <p:nvPr/>
            </p:nvSpPr>
            <p:spPr>
              <a:xfrm>
                <a:off x="4226075" y="3762104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sk-SK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1" name="BlokTextu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6075" y="3762104"/>
                <a:ext cx="3626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BlokTextu 31"/>
              <p:cNvSpPr txBox="1"/>
              <p:nvPr/>
            </p:nvSpPr>
            <p:spPr>
              <a:xfrm>
                <a:off x="5170312" y="3851263"/>
                <a:ext cx="3690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sk-SK" smtClean="0">
                          <a:solidFill>
                            <a:schemeClr val="accent1"/>
                          </a:solidFill>
                        </a:rPr>
                        <m:t>✓</m:t>
                      </m:r>
                    </m:oMath>
                  </m:oMathPara>
                </a14:m>
                <a:endParaRPr lang="sk-SK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2" name="BlokTextu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0312" y="3851263"/>
                <a:ext cx="369011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bdĺžnik 37"/>
              <p:cNvSpPr/>
              <p:nvPr/>
            </p:nvSpPr>
            <p:spPr>
              <a:xfrm>
                <a:off x="6268051" y="387656"/>
                <a:ext cx="138909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k-SK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dirty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sk-SK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k-SK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¬</m:t>
                          </m:r>
                          <m:r>
                            <a:rPr lang="sk-SK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38" name="Obdĺžnik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51" y="387656"/>
                <a:ext cx="1389098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Rovná spojovacia šípka 38"/>
          <p:cNvCxnSpPr/>
          <p:nvPr/>
        </p:nvCxnSpPr>
        <p:spPr>
          <a:xfrm flipH="1">
            <a:off x="6962600" y="679316"/>
            <a:ext cx="5796" cy="38893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lokTextu 40"/>
          <p:cNvSpPr txBox="1"/>
          <p:nvPr/>
        </p:nvSpPr>
        <p:spPr>
          <a:xfrm>
            <a:off x="7029143" y="682999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1200" dirty="0">
                <a:solidFill>
                  <a:schemeClr val="bg2"/>
                </a:solidFill>
              </a:rPr>
              <a:t>k</a:t>
            </a:r>
            <a:r>
              <a:rPr lang="sk-SK" sz="1200" dirty="0" smtClean="0">
                <a:solidFill>
                  <a:schemeClr val="bg2"/>
                </a:solidFill>
              </a:rPr>
              <a:t>ontrola konzistencie</a:t>
            </a:r>
            <a:endParaRPr lang="sk-SK" sz="1200" dirty="0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Obdĺžnik 42"/>
              <p:cNvSpPr/>
              <p:nvPr/>
            </p:nvSpPr>
            <p:spPr>
              <a:xfrm>
                <a:off x="6450263" y="1088486"/>
                <a:ext cx="103246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k-SK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sk-SK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⊨</m:t>
                      </m:r>
                      <m:sSup>
                        <m:sSupPr>
                          <m:ctrlPr>
                            <a:rPr lang="sk-SK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k-SK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i="1" dirty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sk-SK" dirty="0"/>
              </a:p>
            </p:txBody>
          </p:sp>
        </mc:Choice>
        <mc:Fallback xmlns="">
          <p:sp>
            <p:nvSpPr>
              <p:cNvPr id="43" name="Obdĺžnik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0263" y="1088486"/>
                <a:ext cx="103246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Rovná spojovacia šípka 43"/>
          <p:cNvCxnSpPr/>
          <p:nvPr/>
        </p:nvCxnSpPr>
        <p:spPr>
          <a:xfrm flipH="1">
            <a:off x="6956804" y="1458706"/>
            <a:ext cx="5796" cy="38893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BlokTextu 49"/>
              <p:cNvSpPr txBox="1"/>
              <p:nvPr/>
            </p:nvSpPr>
            <p:spPr>
              <a:xfrm>
                <a:off x="6012816" y="3842060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sk-SK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0" name="BlokTextu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816" y="3842060"/>
                <a:ext cx="362600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ál 50"/>
          <p:cNvSpPr/>
          <p:nvPr/>
        </p:nvSpPr>
        <p:spPr>
          <a:xfrm>
            <a:off x="6956804" y="3454207"/>
            <a:ext cx="629920" cy="62992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52" name="Rovná spojovacia šípka 51"/>
          <p:cNvCxnSpPr>
            <a:endCxn id="51" idx="0"/>
          </p:cNvCxnSpPr>
          <p:nvPr/>
        </p:nvCxnSpPr>
        <p:spPr>
          <a:xfrm>
            <a:off x="7193257" y="2632364"/>
            <a:ext cx="78507" cy="821843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Obdĺžnik 58"/>
              <p:cNvSpPr/>
              <p:nvPr/>
            </p:nvSpPr>
            <p:spPr>
              <a:xfrm>
                <a:off x="6878297" y="2693583"/>
                <a:ext cx="14606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k-SK" dirty="0" err="1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</a:t>
                </a:r>
                <a:r>
                  <a:rPr lang="sk-SK" dirty="0" err="1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va,falco</a:t>
                </a:r>
                <a:r>
                  <a:rPr lang="sk-SK" dirty="0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sk-SK" dirty="0" smtClean="0">
                    <a:solidFill>
                      <a:schemeClr val="bg2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k-SK" i="1" dirty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sk-SK" dirty="0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owns</a:t>
                </a:r>
                <a:endParaRPr lang="sk-SK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9" name="Obdĺžnik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297" y="2693583"/>
                <a:ext cx="1460656" cy="307777"/>
              </a:xfrm>
              <a:prstGeom prst="rect">
                <a:avLst/>
              </a:prstGeom>
              <a:blipFill>
                <a:blip r:embed="rId8"/>
                <a:stretch>
                  <a:fillRect l="-1250" t="-2000" b="-22000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bdĺžnik 59"/>
          <p:cNvSpPr/>
          <p:nvPr/>
        </p:nvSpPr>
        <p:spPr>
          <a:xfrm>
            <a:off x="7158102" y="4043914"/>
            <a:ext cx="202712" cy="73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2" name="Obdĺžnik 61"/>
          <p:cNvSpPr/>
          <p:nvPr/>
        </p:nvSpPr>
        <p:spPr>
          <a:xfrm>
            <a:off x="7657149" y="3688171"/>
            <a:ext cx="8934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.   .</a:t>
            </a:r>
          </a:p>
        </p:txBody>
      </p:sp>
    </p:spTree>
    <p:extLst>
      <p:ext uri="{BB962C8B-B14F-4D97-AF65-F5344CB8AC3E}">
        <p14:creationId xmlns:p14="http://schemas.microsoft.com/office/powerpoint/2010/main" val="32164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MHS-MXP algoritmus</a:t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Vylepšenie pomocou MXP metódy</a:t>
            </a:r>
            <a:endParaRPr lang="sk-S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b="1" dirty="0" err="1" smtClean="0"/>
                  <a:t>MergeXPlain</a:t>
                </a:r>
                <a:r>
                  <a:rPr lang="en-US" b="1" dirty="0" smtClean="0"/>
                  <a:t> (</a:t>
                </a:r>
                <a:r>
                  <a:rPr lang="sk-SK" b="1" dirty="0" smtClean="0"/>
                  <a:t>MXP</a:t>
                </a:r>
                <a:r>
                  <a:rPr lang="en-US" b="1" dirty="0" smtClean="0"/>
                  <a:t>)</a:t>
                </a:r>
                <a:r>
                  <a:rPr lang="sk-SK" dirty="0" smtClean="0"/>
                  <a:t> </a:t>
                </a:r>
                <a:r>
                  <a:rPr lang="sk-SK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dirty="0" smtClean="0"/>
                  <a:t> </a:t>
                </a:r>
                <a:r>
                  <a:rPr lang="en-US" dirty="0"/>
                  <a:t>met</a:t>
                </a:r>
                <a:r>
                  <a:rPr lang="sk-SK" dirty="0"/>
                  <a:t>óda </a:t>
                </a:r>
                <a:r>
                  <a:rPr lang="sk-SK" dirty="0" smtClean="0"/>
                  <a:t>na hľadanie minimálnych konfliktov </a:t>
                </a:r>
                <a:r>
                  <a:rPr lang="sk-SK" dirty="0"/>
                  <a:t>(rozdeľuj a panuj</a:t>
                </a:r>
                <a:r>
                  <a:rPr lang="sk-SK" dirty="0" smtClean="0"/>
                  <a:t>)</a:t>
                </a:r>
              </a:p>
              <a:p>
                <a:r>
                  <a:rPr lang="sk-SK" dirty="0" smtClean="0"/>
                  <a:t>nájde niekoľko vysvetlení (ak existujú) :  všetky dĺžky 1</a:t>
                </a:r>
              </a:p>
              <a:p>
                <a:pPr marL="0" indent="0">
                  <a:buNone/>
                </a:pPr>
                <a:r>
                  <a:rPr lang="sk-SK" dirty="0" smtClean="0"/>
                  <a:t>                                                                	        </a:t>
                </a:r>
                <a:r>
                  <a:rPr lang="sk-SK" dirty="0">
                    <a:latin typeface="Agency FB" panose="020B0503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sk-SK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sk-SK" dirty="0"/>
                  <a:t>aspoň jedno minimálne (dĺžka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sk-SK" dirty="0"/>
                  <a:t> 1) </a:t>
                </a:r>
              </a:p>
              <a:p>
                <a:r>
                  <a:rPr lang="sk-SK" dirty="0"/>
                  <a:t>efektívna</a:t>
                </a:r>
              </a:p>
              <a:p>
                <a:r>
                  <a:rPr lang="sk-SK" b="1" dirty="0">
                    <a:solidFill>
                      <a:schemeClr val="accent2"/>
                    </a:solidFill>
                  </a:rPr>
                  <a:t>nezaručuje nájdenie všetkých </a:t>
                </a:r>
                <a:r>
                  <a:rPr lang="sk-SK" b="1" dirty="0" smtClean="0">
                    <a:solidFill>
                      <a:schemeClr val="accent2"/>
                    </a:solidFill>
                  </a:rPr>
                  <a:t>vysvetlení</a:t>
                </a:r>
              </a:p>
              <a:p>
                <a:endParaRPr lang="sk-SK" b="1" dirty="0">
                  <a:solidFill>
                    <a:schemeClr val="accent2"/>
                  </a:solidFill>
                </a:endParaRPr>
              </a:p>
              <a:p>
                <a:r>
                  <a:rPr lang="sk-SK" b="1" dirty="0" smtClean="0">
                    <a:solidFill>
                      <a:schemeClr val="bg2"/>
                    </a:solidFill>
                  </a:rPr>
                  <a:t>kombinácia MHS a MXP </a:t>
                </a:r>
                <a:r>
                  <a:rPr lang="sk-SK" dirty="0">
                    <a:solidFill>
                      <a:schemeClr val="bg2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sk-SK" dirty="0" smtClean="0">
                    <a:solidFill>
                      <a:schemeClr val="bg2"/>
                    </a:solidFill>
                  </a:rPr>
                  <a:t> urýchli hľadanie vysvetlení</a:t>
                </a:r>
                <a:endParaRPr lang="sk-SK" dirty="0">
                  <a:solidFill>
                    <a:schemeClr val="bg2"/>
                  </a:solidFill>
                </a:endParaRPr>
              </a:p>
              <a:p>
                <a:pPr marL="146050" indent="0">
                  <a:buNone/>
                </a:pPr>
                <a:endParaRPr lang="sk-SK" dirty="0"/>
              </a:p>
              <a:p>
                <a:endParaRPr lang="sk-SK" dirty="0">
                  <a:solidFill>
                    <a:srgbClr val="FF0000"/>
                  </a:solidFill>
                </a:endParaRPr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15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2506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883259" y="1555225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800" dirty="0" smtClean="0"/>
              <a:t>Implementácia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726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Implementácia MHS-MXP algoritmu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19150" y="1697182"/>
            <a:ext cx="4348595" cy="3096491"/>
          </a:xfrm>
        </p:spPr>
        <p:txBody>
          <a:bodyPr>
            <a:normAutofit/>
          </a:bodyPr>
          <a:lstStyle/>
          <a:p>
            <a:r>
              <a:rPr lang="sk-SK" dirty="0"/>
              <a:t>vyvinutá v Jave</a:t>
            </a:r>
          </a:p>
          <a:p>
            <a:r>
              <a:rPr lang="sk-SK" dirty="0"/>
              <a:t>využíva OWL </a:t>
            </a:r>
            <a:r>
              <a:rPr lang="sk-SK" dirty="0" smtClean="0"/>
              <a:t>API</a:t>
            </a:r>
          </a:p>
          <a:p>
            <a:pPr lvl="1"/>
            <a:r>
              <a:rPr lang="sk-SK" dirty="0"/>
              <a:t>b</a:t>
            </a:r>
            <a:r>
              <a:rPr lang="sk-SK" dirty="0" smtClean="0"/>
              <a:t>áza znalostí </a:t>
            </a:r>
            <a:r>
              <a:rPr lang="sk-SK" dirty="0">
                <a:latin typeface="Agency FB" panose="020B0503020202020204" pitchFamily="34" charset="0"/>
                <a:cs typeface="Arial" panose="020B0604020202020204" pitchFamily="34" charset="0"/>
              </a:rPr>
              <a:t>→</a:t>
            </a:r>
            <a:r>
              <a:rPr lang="sk-SK" dirty="0" smtClean="0"/>
              <a:t> </a:t>
            </a:r>
            <a:r>
              <a:rPr lang="sk-SK" dirty="0" err="1" smtClean="0"/>
              <a:t>owl</a:t>
            </a:r>
            <a:r>
              <a:rPr lang="sk-SK" dirty="0" smtClean="0"/>
              <a:t> ontológia</a:t>
            </a:r>
          </a:p>
          <a:p>
            <a:pPr lvl="1"/>
            <a:r>
              <a:rPr lang="sk-SK" dirty="0" err="1" smtClean="0"/>
              <a:t>reasonery</a:t>
            </a:r>
            <a:r>
              <a:rPr lang="sk-SK" dirty="0" smtClean="0"/>
              <a:t>: </a:t>
            </a:r>
            <a:r>
              <a:rPr lang="sk-SK" dirty="0" err="1"/>
              <a:t>Pellet</a:t>
            </a:r>
            <a:r>
              <a:rPr lang="sk-SK" dirty="0"/>
              <a:t>, </a:t>
            </a:r>
            <a:r>
              <a:rPr lang="sk-SK" dirty="0" err="1"/>
              <a:t>Hermit</a:t>
            </a:r>
            <a:r>
              <a:rPr lang="sk-SK" dirty="0"/>
              <a:t> a </a:t>
            </a:r>
            <a:r>
              <a:rPr lang="sk-SK" dirty="0" err="1" smtClean="0"/>
              <a:t>JFact</a:t>
            </a:r>
            <a:endParaRPr lang="sk-SK" dirty="0" smtClean="0"/>
          </a:p>
          <a:p>
            <a:r>
              <a:rPr lang="sk-SK" dirty="0" smtClean="0"/>
              <a:t>vstup vo forme súboru </a:t>
            </a:r>
          </a:p>
          <a:p>
            <a:pPr lvl="1"/>
            <a:r>
              <a:rPr lang="sk-SK" b="1" dirty="0" smtClean="0"/>
              <a:t>ontológia</a:t>
            </a:r>
          </a:p>
          <a:p>
            <a:pPr lvl="1"/>
            <a:r>
              <a:rPr lang="sk-SK" b="1" dirty="0"/>
              <a:t>p</a:t>
            </a:r>
            <a:r>
              <a:rPr lang="sk-SK" b="1" dirty="0" smtClean="0"/>
              <a:t>ozorovanie </a:t>
            </a:r>
            <a:r>
              <a:rPr lang="sk-SK" dirty="0" smtClean="0"/>
              <a:t>(jednoduché, 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komplexné, viacnásobné</a:t>
            </a:r>
            <a:r>
              <a:rPr lang="sk-SK" dirty="0" smtClean="0"/>
              <a:t>)</a:t>
            </a:r>
          </a:p>
          <a:p>
            <a:pPr lvl="1"/>
            <a:r>
              <a:rPr lang="sk-SK" dirty="0" err="1"/>
              <a:t>t</a:t>
            </a:r>
            <a:r>
              <a:rPr lang="sk-SK" dirty="0" err="1" smtClean="0"/>
              <a:t>imeout</a:t>
            </a:r>
            <a:endParaRPr lang="sk-SK" dirty="0" smtClean="0"/>
          </a:p>
          <a:p>
            <a:pPr lvl="1"/>
            <a:r>
              <a:rPr lang="sk-SK" dirty="0"/>
              <a:t>v</a:t>
            </a:r>
            <a:r>
              <a:rPr lang="sk-SK" dirty="0" smtClean="0"/>
              <a:t>ysvetlenia s negáciami</a:t>
            </a:r>
          </a:p>
          <a:p>
            <a:pPr lvl="1"/>
            <a:r>
              <a:rPr lang="sk-SK" dirty="0" err="1"/>
              <a:t>m</a:t>
            </a:r>
            <a:r>
              <a:rPr lang="sk-SK" dirty="0" err="1" smtClean="0"/>
              <a:t>hs</a:t>
            </a:r>
            <a:r>
              <a:rPr lang="sk-SK" dirty="0" smtClean="0"/>
              <a:t> mód</a:t>
            </a:r>
          </a:p>
          <a:p>
            <a:pPr lvl="1"/>
            <a:r>
              <a:rPr lang="sk-SK" smtClean="0"/>
              <a:t>abducibles</a:t>
            </a:r>
            <a:endParaRPr lang="sk-SK" dirty="0" smtClean="0"/>
          </a:p>
          <a:p>
            <a:pPr lvl="1"/>
            <a:r>
              <a:rPr lang="sk-SK" dirty="0" smtClean="0"/>
              <a:t>...</a:t>
            </a:r>
          </a:p>
          <a:p>
            <a:r>
              <a:rPr lang="sk-SK" dirty="0"/>
              <a:t>v</a:t>
            </a:r>
            <a:r>
              <a:rPr lang="sk-SK" dirty="0" smtClean="0"/>
              <a:t>ýstup </a:t>
            </a:r>
            <a:r>
              <a:rPr lang="sk-SK" dirty="0">
                <a:latin typeface="Agency FB" panose="020B0503020202020204" pitchFamily="34" charset="0"/>
                <a:cs typeface="Arial" panose="020B0604020202020204" pitchFamily="34" charset="0"/>
              </a:rPr>
              <a:t>→ </a:t>
            </a:r>
            <a:r>
              <a:rPr lang="sk-SK" dirty="0" smtClean="0">
                <a:latin typeface="Agency FB" panose="020B0503020202020204" pitchFamily="34" charset="0"/>
                <a:cs typeface="Arial" panose="020B0604020202020204" pitchFamily="34" charset="0"/>
              </a:rPr>
              <a:t> </a:t>
            </a:r>
            <a:r>
              <a:rPr lang="sk-SK" dirty="0" smtClean="0"/>
              <a:t>logovacie súbory s vysvetleniami a časmi</a:t>
            </a:r>
          </a:p>
          <a:p>
            <a:endParaRPr lang="sk-SK" dirty="0" smtClean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17</a:t>
            </a:fld>
            <a:endParaRPr lang="sk"/>
          </a:p>
        </p:txBody>
      </p:sp>
      <p:sp>
        <p:nvSpPr>
          <p:cNvPr id="5" name="Obdĺžnik 4"/>
          <p:cNvSpPr/>
          <p:nvPr/>
        </p:nvSpPr>
        <p:spPr>
          <a:xfrm>
            <a:off x="3322469" y="2984409"/>
            <a:ext cx="466794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sk-SK" sz="7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702862" y="3422990"/>
            <a:ext cx="15512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voliteľné</a:t>
            </a:r>
            <a:endParaRPr lang="sk-SK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Extrakcia modelov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042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extrakcia modelu pomocou </a:t>
                </a:r>
                <a:r>
                  <a:rPr lang="sk-SK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getTypes</a:t>
                </a:r>
                <a:r>
                  <a:rPr lang="sk-SK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sk-SK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individual</a:t>
                </a:r>
                <a:r>
                  <a:rPr lang="sk-SK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r>
                  <a:rPr lang="sk-SK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zisťuje vyplývanie </a:t>
                </a:r>
                <a:r>
                  <a:rPr lang="sk-SK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sk-SK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koncepty, do ktorých </a:t>
                </a:r>
                <a:r>
                  <a:rPr lang="sk-SK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individual</a:t>
                </a:r>
                <a:r>
                  <a:rPr lang="sk-SK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musí patriť</a:t>
                </a:r>
                <a:r>
                  <a:rPr lang="sk-SK" dirty="0" smtClean="0">
                    <a:solidFill>
                      <a:schemeClr val="tx1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  <a:endParaRPr lang="sk-SK" dirty="0" smtClean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endParaRPr lang="sk-SK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r>
                  <a:rPr lang="sk-SK" dirty="0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vo väčšine prípadov môže fungovať</a:t>
                </a:r>
              </a:p>
              <a:p>
                <a:r>
                  <a:rPr lang="sk-SK" dirty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r>
                  <a:rPr lang="sk-SK" dirty="0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roblémom je </a:t>
                </a:r>
                <a:r>
                  <a:rPr lang="sk-SK" b="1" dirty="0" smtClean="0">
                    <a:solidFill>
                      <a:schemeClr val="bg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disjunkcia v ontológii </a:t>
                </a:r>
                <a:r>
                  <a:rPr lang="sk-SK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sk-SK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nezaradí ani do jedného konceptu, takže </a:t>
                </a:r>
                <a:r>
                  <a:rPr lang="sk-SK" dirty="0" smtClean="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nezískame model</a:t>
                </a:r>
                <a:endParaRPr lang="sk-SK" dirty="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sk-SK" dirty="0" smtClean="0"/>
              </a:p>
              <a:p>
                <a:endParaRPr lang="sk-SK" dirty="0"/>
              </a:p>
              <a:p>
                <a:pPr marL="146050" indent="0" algn="ctr">
                  <a:buNone/>
                </a:pPr>
                <a14:m>
                  <m:oMath xmlns:m="http://schemas.openxmlformats.org/officeDocument/2006/math">
                    <m:r>
                      <a:rPr lang="sk-SK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sk-SK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sk-SK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</m:t>
                    </m:r>
                    <m:r>
                      <a:rPr lang="sk-SK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⊔</m:t>
                    </m:r>
                    <m:r>
                      <a:rPr lang="sk-SK" sz="15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sk-SK" sz="1500" dirty="0" smtClean="0">
                    <a:solidFill>
                      <a:srgbClr val="000000"/>
                    </a:solidFill>
                  </a:rPr>
                  <a:t> </a:t>
                </a:r>
                <a:r>
                  <a:rPr lang="sk-SK" sz="1500" dirty="0" smtClean="0">
                    <a:solidFill>
                      <a:srgbClr val="000000"/>
                    </a:solidFill>
                    <a:latin typeface="Agency FB" panose="020B0503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sk-SK" sz="15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getTypes</a:t>
                </a:r>
                <a:r>
                  <a:rPr lang="sk-SK" sz="1500" dirty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sk-SK" sz="1500" dirty="0" err="1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individual</a:t>
                </a:r>
                <a:r>
                  <a:rPr lang="sk-SK" sz="15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)=</a:t>
                </a:r>
                <a:r>
                  <a:rPr lang="en-US" sz="1500" dirty="0" smtClean="0">
                    <a:solidFill>
                      <a:srgbClr val="00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k-SK" sz="15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urier New" panose="02070309020205020404" pitchFamily="49" charset="0"/>
                      </a:rPr>
                      <m:t>∅</m:t>
                    </m:r>
                  </m:oMath>
                </a14:m>
                <a:endParaRPr lang="sk-SK" sz="15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19</a:t>
            </a:fld>
            <a:endParaRPr lang="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Problém pôvodnej verzie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3031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883259" y="1555225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800" dirty="0" smtClean="0"/>
              <a:t>Úvod do </a:t>
            </a:r>
            <a:br>
              <a:rPr lang="sk" sz="3800" dirty="0" smtClean="0"/>
            </a:br>
            <a:r>
              <a:rPr lang="sk" sz="3800" dirty="0" smtClean="0"/>
              <a:t>deskripčných logík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20</a:t>
            </a:fld>
            <a:endParaRPr lang="sk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Problém pôvodnej verzie</a:t>
            </a:r>
            <a:endParaRPr lang="sk-SK" sz="2000" dirty="0"/>
          </a:p>
        </p:txBody>
      </p:sp>
      <p:pic>
        <p:nvPicPr>
          <p:cNvPr id="7" name="Zástupný objekt pre obsah 6"/>
          <p:cNvPicPr>
            <a:picLocks noChangeAspect="1"/>
          </p:cNvPicPr>
          <p:nvPr/>
        </p:nvPicPr>
        <p:blipFill rotWithShape="1">
          <a:blip r:embed="rId2"/>
          <a:srcRect t="9553"/>
          <a:stretch/>
        </p:blipFill>
        <p:spPr>
          <a:xfrm>
            <a:off x="560215" y="1817931"/>
            <a:ext cx="4234202" cy="2354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05581"/>
            <a:ext cx="3670892" cy="2728576"/>
          </a:xfrm>
          <a:prstGeom prst="rect">
            <a:avLst/>
          </a:prstGeom>
        </p:spPr>
      </p:pic>
      <p:sp>
        <p:nvSpPr>
          <p:cNvPr id="9" name="Obdĺžnik 8"/>
          <p:cNvSpPr/>
          <p:nvPr/>
        </p:nvSpPr>
        <p:spPr>
          <a:xfrm>
            <a:off x="664035" y="4376832"/>
            <a:ext cx="114729" cy="140594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Obdĺžnik 9"/>
          <p:cNvSpPr/>
          <p:nvPr/>
        </p:nvSpPr>
        <p:spPr>
          <a:xfrm>
            <a:off x="754949" y="4282058"/>
            <a:ext cx="13017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dobré modely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2320591" y="4365649"/>
            <a:ext cx="114729" cy="140594"/>
          </a:xfrm>
          <a:prstGeom prst="rect">
            <a:avLst/>
          </a:prstGeom>
          <a:solidFill>
            <a:srgbClr val="EA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Obdĺžnik 11"/>
          <p:cNvSpPr/>
          <p:nvPr/>
        </p:nvSpPr>
        <p:spPr>
          <a:xfrm>
            <a:off x="2435320" y="4282058"/>
            <a:ext cx="15062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4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zlé </a:t>
            </a:r>
            <a:r>
              <a:rPr lang="sk-SK" sz="14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modely</a:t>
            </a:r>
          </a:p>
        </p:txBody>
      </p:sp>
    </p:spTree>
    <p:extLst>
      <p:ext uri="{BB962C8B-B14F-4D97-AF65-F5344CB8AC3E}">
        <p14:creationId xmlns:p14="http://schemas.microsoft.com/office/powerpoint/2010/main" val="64412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21</a:t>
            </a:fld>
            <a:endParaRPr lang="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en-US" sz="2000" dirty="0" smtClean="0">
                <a:solidFill>
                  <a:schemeClr val="bg2"/>
                </a:solidFill>
              </a:rPr>
              <a:t>H</a:t>
            </a:r>
            <a:r>
              <a:rPr lang="sk-SK" sz="2000" dirty="0" err="1" smtClean="0">
                <a:solidFill>
                  <a:schemeClr val="bg2"/>
                </a:solidFill>
              </a:rPr>
              <a:t>ľadanie</a:t>
            </a:r>
            <a:r>
              <a:rPr lang="sk-SK" sz="2000" dirty="0" smtClean="0">
                <a:solidFill>
                  <a:schemeClr val="bg2"/>
                </a:solidFill>
              </a:rPr>
              <a:t> riešenia</a:t>
            </a:r>
            <a:endParaRPr lang="sk-SK" sz="2000" dirty="0"/>
          </a:p>
        </p:txBody>
      </p:sp>
      <p:sp>
        <p:nvSpPr>
          <p:cNvPr id="7" name="Obdĺžnik 6"/>
          <p:cNvSpPr/>
          <p:nvPr/>
        </p:nvSpPr>
        <p:spPr>
          <a:xfrm>
            <a:off x="742950" y="2596898"/>
            <a:ext cx="2519795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OWL API</a:t>
            </a:r>
          </a:p>
          <a:p>
            <a:pPr algn="ctr"/>
            <a:r>
              <a:rPr lang="sk-SK" sz="1200" i="1" dirty="0" err="1" smtClean="0">
                <a:solidFill>
                  <a:schemeClr val="tx1"/>
                </a:solidFill>
              </a:rPr>
              <a:t>OwlKnowledgeExplorerReasoner</a:t>
            </a:r>
            <a:endParaRPr lang="sk-SK" sz="1200" i="1" dirty="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99586" y="281361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31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22</a:t>
            </a:fld>
            <a:endParaRPr lang="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en-US" sz="2000" dirty="0" smtClean="0">
                <a:solidFill>
                  <a:schemeClr val="bg2"/>
                </a:solidFill>
              </a:rPr>
              <a:t>H</a:t>
            </a:r>
            <a:r>
              <a:rPr lang="sk-SK" sz="2000" dirty="0" err="1" smtClean="0">
                <a:solidFill>
                  <a:schemeClr val="bg2"/>
                </a:solidFill>
              </a:rPr>
              <a:t>ľadanie</a:t>
            </a:r>
            <a:r>
              <a:rPr lang="sk-SK" sz="2000" dirty="0" smtClean="0">
                <a:solidFill>
                  <a:schemeClr val="bg2"/>
                </a:solidFill>
              </a:rPr>
              <a:t> riešenia</a:t>
            </a:r>
            <a:endParaRPr lang="sk-SK" sz="2000" dirty="0"/>
          </a:p>
        </p:txBody>
      </p:sp>
      <p:sp>
        <p:nvSpPr>
          <p:cNvPr id="7" name="Obdĺžnik 6"/>
          <p:cNvSpPr/>
          <p:nvPr/>
        </p:nvSpPr>
        <p:spPr>
          <a:xfrm>
            <a:off x="742950" y="2596898"/>
            <a:ext cx="2519795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OWL API</a:t>
            </a:r>
          </a:p>
          <a:p>
            <a:pPr algn="ctr"/>
            <a:r>
              <a:rPr lang="sk-SK" sz="1200" i="1" dirty="0" err="1" smtClean="0">
                <a:solidFill>
                  <a:schemeClr val="tx1"/>
                </a:solidFill>
              </a:rPr>
              <a:t>OwlKnowledgeExplorerReasoner</a:t>
            </a:r>
            <a:endParaRPr lang="sk-SK" sz="1200" i="1" dirty="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99586" y="281361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19150" y="3400029"/>
            <a:ext cx="2457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padá</a:t>
            </a:r>
          </a:p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nerobí to, čo chceme (?)</a:t>
            </a:r>
          </a:p>
        </p:txBody>
      </p:sp>
    </p:spTree>
    <p:extLst>
      <p:ext uri="{BB962C8B-B14F-4D97-AF65-F5344CB8AC3E}">
        <p14:creationId xmlns:p14="http://schemas.microsoft.com/office/powerpoint/2010/main" val="403688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23</a:t>
            </a:fld>
            <a:endParaRPr lang="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en-US" sz="2000" dirty="0" smtClean="0">
                <a:solidFill>
                  <a:schemeClr val="bg2"/>
                </a:solidFill>
              </a:rPr>
              <a:t>H</a:t>
            </a:r>
            <a:r>
              <a:rPr lang="sk-SK" sz="2000" dirty="0" err="1" smtClean="0">
                <a:solidFill>
                  <a:schemeClr val="bg2"/>
                </a:solidFill>
              </a:rPr>
              <a:t>ľadanie</a:t>
            </a:r>
            <a:r>
              <a:rPr lang="sk-SK" sz="2000" dirty="0" smtClean="0">
                <a:solidFill>
                  <a:schemeClr val="bg2"/>
                </a:solidFill>
              </a:rPr>
              <a:t> riešenia</a:t>
            </a:r>
            <a:endParaRPr lang="sk-SK" sz="2000" dirty="0"/>
          </a:p>
        </p:txBody>
      </p:sp>
      <p:sp>
        <p:nvSpPr>
          <p:cNvPr id="7" name="Obdĺžnik 6"/>
          <p:cNvSpPr/>
          <p:nvPr/>
        </p:nvSpPr>
        <p:spPr>
          <a:xfrm>
            <a:off x="742950" y="2596898"/>
            <a:ext cx="2519795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OWL API</a:t>
            </a:r>
          </a:p>
          <a:p>
            <a:pPr algn="ctr"/>
            <a:r>
              <a:rPr lang="sk-SK" sz="1200" i="1" dirty="0" err="1" smtClean="0">
                <a:solidFill>
                  <a:schemeClr val="tx1"/>
                </a:solidFill>
              </a:rPr>
              <a:t>OwlKnowledgeExplorerReasoner</a:t>
            </a:r>
            <a:endParaRPr lang="sk-SK" sz="1200" i="1" dirty="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99586" y="281361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19150" y="3400029"/>
            <a:ext cx="2457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padá</a:t>
            </a:r>
          </a:p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nerobí to, čo chceme (?)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771667" y="281361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129916" y="2596898"/>
            <a:ext cx="1612793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DIG Interface</a:t>
            </a:r>
          </a:p>
        </p:txBody>
      </p:sp>
      <p:cxnSp>
        <p:nvCxnSpPr>
          <p:cNvPr id="18" name="Rovná spojovacia šípka 17"/>
          <p:cNvCxnSpPr>
            <a:endCxn id="13" idx="1"/>
          </p:cNvCxnSpPr>
          <p:nvPr/>
        </p:nvCxnSpPr>
        <p:spPr>
          <a:xfrm>
            <a:off x="3380509" y="2967506"/>
            <a:ext cx="391158" cy="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49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24</a:t>
            </a:fld>
            <a:endParaRPr lang="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en-US" sz="2000" dirty="0" smtClean="0">
                <a:solidFill>
                  <a:schemeClr val="bg2"/>
                </a:solidFill>
              </a:rPr>
              <a:t>H</a:t>
            </a:r>
            <a:r>
              <a:rPr lang="sk-SK" sz="2000" dirty="0" err="1" smtClean="0">
                <a:solidFill>
                  <a:schemeClr val="bg2"/>
                </a:solidFill>
              </a:rPr>
              <a:t>ľadanie</a:t>
            </a:r>
            <a:r>
              <a:rPr lang="sk-SK" sz="2000" dirty="0" smtClean="0">
                <a:solidFill>
                  <a:schemeClr val="bg2"/>
                </a:solidFill>
              </a:rPr>
              <a:t> riešenia</a:t>
            </a:r>
            <a:endParaRPr lang="sk-SK" sz="2000" dirty="0"/>
          </a:p>
        </p:txBody>
      </p:sp>
      <p:sp>
        <p:nvSpPr>
          <p:cNvPr id="7" name="Obdĺžnik 6"/>
          <p:cNvSpPr/>
          <p:nvPr/>
        </p:nvSpPr>
        <p:spPr>
          <a:xfrm>
            <a:off x="742950" y="2596898"/>
            <a:ext cx="2519795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OWL API</a:t>
            </a:r>
          </a:p>
          <a:p>
            <a:pPr algn="ctr"/>
            <a:r>
              <a:rPr lang="sk-SK" sz="1200" i="1" dirty="0" err="1" smtClean="0">
                <a:solidFill>
                  <a:schemeClr val="tx1"/>
                </a:solidFill>
              </a:rPr>
              <a:t>OwlKnowledgeExplorerReasoner</a:t>
            </a:r>
            <a:endParaRPr lang="sk-SK" sz="1200" i="1" dirty="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99586" y="281361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19150" y="3400029"/>
            <a:ext cx="2457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padá</a:t>
            </a:r>
          </a:p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nerobí to, čo chceme (?)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771667" y="281361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129916" y="2596898"/>
            <a:ext cx="1612793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DIG Interface</a:t>
            </a:r>
          </a:p>
        </p:txBody>
      </p:sp>
      <p:cxnSp>
        <p:nvCxnSpPr>
          <p:cNvPr id="18" name="Rovná spojovacia šípka 17"/>
          <p:cNvCxnSpPr>
            <a:endCxn id="13" idx="1"/>
          </p:cNvCxnSpPr>
          <p:nvPr/>
        </p:nvCxnSpPr>
        <p:spPr>
          <a:xfrm>
            <a:off x="3380509" y="2967506"/>
            <a:ext cx="391158" cy="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3707532" y="3400029"/>
            <a:ext cx="2457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>
                <a:solidFill>
                  <a:schemeClr val="accent2"/>
                </a:solidFill>
              </a:rPr>
              <a:t>i</a:t>
            </a:r>
            <a:r>
              <a:rPr lang="sk-SK" sz="1100" dirty="0" smtClean="0">
                <a:solidFill>
                  <a:schemeClr val="accent2"/>
                </a:solidFill>
              </a:rPr>
              <a:t>ný účel</a:t>
            </a:r>
          </a:p>
        </p:txBody>
      </p:sp>
    </p:spTree>
    <p:extLst>
      <p:ext uri="{BB962C8B-B14F-4D97-AF65-F5344CB8AC3E}">
        <p14:creationId xmlns:p14="http://schemas.microsoft.com/office/powerpoint/2010/main" val="145994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25</a:t>
            </a:fld>
            <a:endParaRPr lang="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3201"/>
          </a:xfrm>
        </p:spPr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en-US" sz="2000" dirty="0" smtClean="0">
                <a:solidFill>
                  <a:schemeClr val="bg2"/>
                </a:solidFill>
              </a:rPr>
              <a:t>H</a:t>
            </a:r>
            <a:r>
              <a:rPr lang="sk-SK" sz="2000" dirty="0" err="1" smtClean="0">
                <a:solidFill>
                  <a:schemeClr val="bg2"/>
                </a:solidFill>
              </a:rPr>
              <a:t>ľadanie</a:t>
            </a:r>
            <a:r>
              <a:rPr lang="sk-SK" sz="2000" dirty="0" smtClean="0">
                <a:solidFill>
                  <a:schemeClr val="bg2"/>
                </a:solidFill>
              </a:rPr>
              <a:t> riešenia</a:t>
            </a:r>
            <a:endParaRPr lang="sk-SK" sz="2000" dirty="0"/>
          </a:p>
        </p:txBody>
      </p:sp>
      <p:sp>
        <p:nvSpPr>
          <p:cNvPr id="7" name="Obdĺžnik 6"/>
          <p:cNvSpPr/>
          <p:nvPr/>
        </p:nvSpPr>
        <p:spPr>
          <a:xfrm>
            <a:off x="742950" y="2596898"/>
            <a:ext cx="2519795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OWL API</a:t>
            </a:r>
          </a:p>
          <a:p>
            <a:pPr algn="ctr"/>
            <a:r>
              <a:rPr lang="sk-SK" sz="1200" i="1" dirty="0" err="1" smtClean="0">
                <a:solidFill>
                  <a:schemeClr val="tx1"/>
                </a:solidFill>
              </a:rPr>
              <a:t>OwlKnowledgeExplorerReasoner</a:t>
            </a:r>
            <a:endParaRPr lang="sk-SK" sz="1200" i="1" dirty="0">
              <a:solidFill>
                <a:schemeClr val="tx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99586" y="2813618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19150" y="3400029"/>
            <a:ext cx="24575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padá</a:t>
            </a:r>
          </a:p>
          <a:p>
            <a:pPr algn="ctr"/>
            <a:r>
              <a:rPr lang="sk-SK" sz="1100" dirty="0" smtClean="0">
                <a:solidFill>
                  <a:schemeClr val="accent2"/>
                </a:solidFill>
              </a:rPr>
              <a:t>nerobí to, čo chceme (?)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3771667" y="2813618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bdĺžnik 13"/>
          <p:cNvSpPr/>
          <p:nvPr/>
        </p:nvSpPr>
        <p:spPr>
          <a:xfrm>
            <a:off x="4129916" y="2596898"/>
            <a:ext cx="1612793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DIG Interface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6367663" y="2813617"/>
            <a:ext cx="330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dĺžnik 15"/>
          <p:cNvSpPr/>
          <p:nvPr/>
        </p:nvSpPr>
        <p:spPr>
          <a:xfrm>
            <a:off x="6698203" y="2596898"/>
            <a:ext cx="1626647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JFact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reasoner</a:t>
            </a:r>
            <a:endParaRPr lang="sk-SK" dirty="0" smtClean="0">
              <a:solidFill>
                <a:schemeClr val="tx1"/>
              </a:solidFill>
            </a:endParaRPr>
          </a:p>
        </p:txBody>
      </p:sp>
      <p:cxnSp>
        <p:nvCxnSpPr>
          <p:cNvPr id="18" name="Rovná spojovacia šípka 17"/>
          <p:cNvCxnSpPr>
            <a:endCxn id="13" idx="1"/>
          </p:cNvCxnSpPr>
          <p:nvPr/>
        </p:nvCxnSpPr>
        <p:spPr>
          <a:xfrm>
            <a:off x="3380509" y="2967506"/>
            <a:ext cx="391158" cy="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>
            <a:endCxn id="15" idx="1"/>
          </p:cNvCxnSpPr>
          <p:nvPr/>
        </p:nvCxnSpPr>
        <p:spPr>
          <a:xfrm>
            <a:off x="5907979" y="2967506"/>
            <a:ext cx="459684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/>
          <p:cNvSpPr txBox="1"/>
          <p:nvPr/>
        </p:nvSpPr>
        <p:spPr>
          <a:xfrm>
            <a:off x="3707532" y="3400029"/>
            <a:ext cx="2457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 dirty="0">
                <a:solidFill>
                  <a:schemeClr val="accent2"/>
                </a:solidFill>
              </a:rPr>
              <a:t>i</a:t>
            </a:r>
            <a:r>
              <a:rPr lang="sk-SK" sz="1100" dirty="0" smtClean="0">
                <a:solidFill>
                  <a:schemeClr val="accent2"/>
                </a:solidFill>
              </a:rPr>
              <a:t>ný účel</a:t>
            </a:r>
          </a:p>
        </p:txBody>
      </p:sp>
    </p:spTree>
    <p:extLst>
      <p:ext uri="{BB962C8B-B14F-4D97-AF65-F5344CB8AC3E}">
        <p14:creationId xmlns:p14="http://schemas.microsoft.com/office/powerpoint/2010/main" val="346196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26</a:t>
            </a:fld>
            <a:endParaRPr lang="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Riešenie</a:t>
            </a:r>
            <a:endParaRPr lang="sk-SK" sz="2000" dirty="0"/>
          </a:p>
        </p:txBody>
      </p:sp>
      <p:sp>
        <p:nvSpPr>
          <p:cNvPr id="6" name="Obdĺžnik 5"/>
          <p:cNvSpPr/>
          <p:nvPr/>
        </p:nvSpPr>
        <p:spPr>
          <a:xfrm>
            <a:off x="4712277" y="2429814"/>
            <a:ext cx="2519795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OWL API</a:t>
            </a:r>
          </a:p>
          <a:p>
            <a:pPr algn="ctr"/>
            <a:r>
              <a:rPr lang="sk-SK" sz="1200" i="1" dirty="0" err="1" smtClean="0">
                <a:solidFill>
                  <a:schemeClr val="tx1"/>
                </a:solidFill>
              </a:rPr>
              <a:t>OwlKnowledgeExplorerReasoner</a:t>
            </a:r>
            <a:endParaRPr lang="sk-SK" sz="1200" i="1" dirty="0">
              <a:solidFill>
                <a:schemeClr val="tx1"/>
              </a:solidFill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1879022" y="2429814"/>
            <a:ext cx="1626647" cy="7412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 err="1" smtClean="0">
                <a:solidFill>
                  <a:schemeClr val="tx1"/>
                </a:solidFill>
              </a:rPr>
              <a:t>JFact</a:t>
            </a:r>
            <a:r>
              <a:rPr lang="sk-SK" dirty="0" smtClean="0">
                <a:solidFill>
                  <a:schemeClr val="tx1"/>
                </a:solidFill>
              </a:rPr>
              <a:t> </a:t>
            </a:r>
            <a:r>
              <a:rPr lang="sk-SK" dirty="0" err="1" smtClean="0">
                <a:solidFill>
                  <a:schemeClr val="tx1"/>
                </a:solidFill>
              </a:rPr>
              <a:t>reasoner</a:t>
            </a:r>
            <a:endParaRPr lang="sk-SK" dirty="0" smtClean="0">
              <a:solidFill>
                <a:schemeClr val="tx1"/>
              </a:solidFill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669468" y="3283527"/>
            <a:ext cx="2045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b="1" dirty="0">
                <a:solidFill>
                  <a:schemeClr val="bg2"/>
                </a:solidFill>
              </a:rPr>
              <a:t>v</a:t>
            </a:r>
            <a:r>
              <a:rPr lang="sk-SK" sz="1200" b="1" dirty="0" smtClean="0">
                <a:solidFill>
                  <a:schemeClr val="bg2"/>
                </a:solidFill>
              </a:rPr>
              <a:t>ytvorenie vlastnej verzie</a:t>
            </a:r>
          </a:p>
          <a:p>
            <a:pPr algn="ctr"/>
            <a:r>
              <a:rPr lang="sk-SK" sz="1200" dirty="0" smtClean="0">
                <a:solidFill>
                  <a:schemeClr val="bg2"/>
                </a:solidFill>
              </a:rPr>
              <a:t>oprava </a:t>
            </a:r>
            <a:r>
              <a:rPr lang="sk-SK" sz="1200" dirty="0" err="1" smtClean="0">
                <a:solidFill>
                  <a:schemeClr val="bg2"/>
                </a:solidFill>
              </a:rPr>
              <a:t>bug-ov</a:t>
            </a:r>
            <a:endParaRPr lang="sk-SK" sz="1200" dirty="0">
              <a:solidFill>
                <a:schemeClr val="bg2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5154482" y="3283527"/>
            <a:ext cx="1635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sz="1200" dirty="0">
                <a:solidFill>
                  <a:schemeClr val="bg2"/>
                </a:solidFill>
              </a:rPr>
              <a:t>r</a:t>
            </a:r>
            <a:r>
              <a:rPr lang="sk-SK" sz="1200" dirty="0" smtClean="0">
                <a:solidFill>
                  <a:schemeClr val="bg2"/>
                </a:solidFill>
              </a:rPr>
              <a:t>obí, čo potrebujeme </a:t>
            </a:r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3913394" y="2800423"/>
            <a:ext cx="391158" cy="1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4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s</a:t>
            </a:r>
            <a:r>
              <a:rPr lang="sk-SK" dirty="0" smtClean="0"/>
              <a:t>právne extrahujeme modely</a:t>
            </a:r>
          </a:p>
          <a:p>
            <a:pPr lvl="1"/>
            <a:r>
              <a:rPr lang="sk-SK" dirty="0" smtClean="0"/>
              <a:t>disjunkcia v ontológií nerobí problém</a:t>
            </a:r>
          </a:p>
          <a:p>
            <a:pPr lvl="1"/>
            <a:r>
              <a:rPr lang="sk-SK" dirty="0"/>
              <a:t>ľ</a:t>
            </a:r>
            <a:r>
              <a:rPr lang="sk-SK" dirty="0" smtClean="0"/>
              <a:t>ubovoľné pozorovanie na vstupe</a:t>
            </a:r>
          </a:p>
          <a:p>
            <a:pPr marL="615950" lvl="1" indent="0">
              <a:buNone/>
            </a:pPr>
            <a:endParaRPr lang="sk-SK" dirty="0" smtClean="0"/>
          </a:p>
          <a:p>
            <a:r>
              <a:rPr lang="sk-SK" dirty="0" smtClean="0"/>
              <a:t>(momentálne) môžeme používať len </a:t>
            </a:r>
            <a:r>
              <a:rPr lang="sk-SK" dirty="0" err="1" smtClean="0"/>
              <a:t>JFact</a:t>
            </a:r>
            <a:r>
              <a:rPr lang="sk-SK" dirty="0" smtClean="0"/>
              <a:t> </a:t>
            </a:r>
            <a:r>
              <a:rPr lang="sk-SK" dirty="0" err="1" smtClean="0"/>
              <a:t>reasoner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27</a:t>
            </a:fld>
            <a:endParaRPr lang="sk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Extrakcia modelov</a:t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Dôsledky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4713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Vysvetlenia s rolami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304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Vysvetlenia s rolami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19150" y="1990725"/>
            <a:ext cx="3600450" cy="1022639"/>
          </a:xfrm>
        </p:spPr>
        <p:txBody>
          <a:bodyPr/>
          <a:lstStyle/>
          <a:p>
            <a:pPr marL="146050" indent="0">
              <a:buNone/>
            </a:pPr>
            <a:r>
              <a:rPr lang="sk-SK" b="1" dirty="0" smtClean="0"/>
              <a:t>Vysvetlenia v pôvodnej verzii:</a:t>
            </a:r>
          </a:p>
          <a:p>
            <a:r>
              <a:rPr lang="sk-SK" dirty="0" err="1" smtClean="0"/>
              <a:t>atomické</a:t>
            </a:r>
            <a:r>
              <a:rPr lang="sk-SK" dirty="0" smtClean="0"/>
              <a:t> koncepty</a:t>
            </a:r>
          </a:p>
          <a:p>
            <a:r>
              <a:rPr lang="sk-SK" dirty="0" smtClean="0"/>
              <a:t>negované </a:t>
            </a:r>
            <a:r>
              <a:rPr lang="sk-SK" dirty="0" err="1"/>
              <a:t>atomické</a:t>
            </a:r>
            <a:r>
              <a:rPr lang="sk-SK" dirty="0"/>
              <a:t> koncepty</a:t>
            </a:r>
          </a:p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29</a:t>
            </a:fld>
            <a:endParaRPr lang="sk"/>
          </a:p>
        </p:txBody>
      </p:sp>
      <p:sp>
        <p:nvSpPr>
          <p:cNvPr id="5" name="Zástupný objekt pre text 2"/>
          <p:cNvSpPr txBox="1">
            <a:spLocks/>
          </p:cNvSpPr>
          <p:nvPr/>
        </p:nvSpPr>
        <p:spPr>
          <a:xfrm>
            <a:off x="4572000" y="1800200"/>
            <a:ext cx="3600450" cy="132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46050" indent="0">
              <a:buFont typeface="Calibri"/>
              <a:buNone/>
            </a:pPr>
            <a:r>
              <a:rPr lang="sk-SK" b="1" dirty="0" smtClean="0"/>
              <a:t>Vysvetlenia v súčasnej verzii:</a:t>
            </a:r>
          </a:p>
          <a:p>
            <a:r>
              <a:rPr lang="sk-SK" dirty="0" err="1" smtClean="0"/>
              <a:t>atomické</a:t>
            </a:r>
            <a:r>
              <a:rPr lang="sk-SK" dirty="0" smtClean="0"/>
              <a:t> koncepty</a:t>
            </a:r>
          </a:p>
          <a:p>
            <a:r>
              <a:rPr lang="sk-SK" dirty="0" smtClean="0"/>
              <a:t>negované </a:t>
            </a:r>
            <a:r>
              <a:rPr lang="sk-SK" dirty="0" err="1" smtClean="0"/>
              <a:t>atomické</a:t>
            </a:r>
            <a:r>
              <a:rPr lang="sk-SK" dirty="0" smtClean="0"/>
              <a:t> koncepty</a:t>
            </a:r>
          </a:p>
          <a:p>
            <a:r>
              <a:rPr lang="sk-SK" dirty="0" smtClean="0">
                <a:solidFill>
                  <a:schemeClr val="accent1"/>
                </a:solidFill>
              </a:rPr>
              <a:t>role</a:t>
            </a:r>
            <a:endParaRPr lang="sk-SK" dirty="0">
              <a:solidFill>
                <a:schemeClr val="accent1"/>
              </a:solidFill>
            </a:endParaRPr>
          </a:p>
          <a:p>
            <a:r>
              <a:rPr lang="sk-SK" dirty="0" smtClean="0">
                <a:solidFill>
                  <a:schemeClr val="accent1"/>
                </a:solidFill>
              </a:rPr>
              <a:t>negované role</a:t>
            </a:r>
            <a:endParaRPr lang="sk-SK" dirty="0">
              <a:solidFill>
                <a:schemeClr val="accent1"/>
              </a:solidFill>
            </a:endParaRPr>
          </a:p>
          <a:p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/>
              <p:cNvSpPr txBox="1"/>
              <p:nvPr/>
            </p:nvSpPr>
            <p:spPr>
              <a:xfrm>
                <a:off x="1849582" y="3394834"/>
                <a:ext cx="6663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k-SK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k-SK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sk-SK" b="0" dirty="0" smtClean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:¬</m:t>
                      </m:r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sk-SK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6" name="BlokText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582" y="3394834"/>
                <a:ext cx="66633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BlokTextu 6"/>
              <p:cNvSpPr txBox="1"/>
              <p:nvPr/>
            </p:nvSpPr>
            <p:spPr>
              <a:xfrm>
                <a:off x="5597237" y="3127639"/>
                <a:ext cx="879408" cy="1169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k-SK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k-SK" b="0" i="1" dirty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sk-SK" b="0" dirty="0" smtClean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:¬</m:t>
                      </m:r>
                      <m:r>
                        <a:rPr lang="sk-SK" i="1" dirty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sk-SK" dirty="0" smtClean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k-SK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k-SK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sk-SK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sk-SK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sk-SK" dirty="0">
                  <a:solidFill>
                    <a:schemeClr val="accent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k-SK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sk-SK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sk-SK" i="1" dirty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:¬</m:t>
                      </m:r>
                      <m:r>
                        <a:rPr lang="sk-SK" b="0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sk-SK" dirty="0">
                  <a:solidFill>
                    <a:schemeClr val="accent1"/>
                  </a:solidFill>
                </a:endParaRPr>
              </a:p>
              <a:p>
                <a:endParaRPr lang="sk-SK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" name="BlokText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237" y="3127639"/>
                <a:ext cx="879408" cy="1169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8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Deskripčné logiky</a:t>
            </a:r>
            <a:endParaRPr dirty="0"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819150" y="1575087"/>
            <a:ext cx="5124450" cy="3197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 dirty="0"/>
              <a:t>skupina formálnych </a:t>
            </a:r>
            <a:r>
              <a:rPr lang="sk" dirty="0" smtClean="0"/>
              <a:t>jazykov </a:t>
            </a:r>
            <a:r>
              <a:rPr lang="sk" dirty="0"/>
              <a:t>na reprezentáciu </a:t>
            </a:r>
            <a:r>
              <a:rPr lang="sk" dirty="0" smtClean="0"/>
              <a:t>znalostí</a:t>
            </a:r>
          </a:p>
          <a:p>
            <a:r>
              <a:rPr lang="sk-SK" dirty="0"/>
              <a:t>(zväčša) </a:t>
            </a:r>
            <a:r>
              <a:rPr lang="sk-SK" b="1" dirty="0" err="1"/>
              <a:t>rozhodnuteľné</a:t>
            </a:r>
            <a:r>
              <a:rPr lang="sk-SK" dirty="0"/>
              <a:t> fragmenty </a:t>
            </a:r>
            <a:r>
              <a:rPr lang="sk-SK" dirty="0" err="1"/>
              <a:t>prvorádovej</a:t>
            </a:r>
            <a:r>
              <a:rPr lang="sk-SK" dirty="0"/>
              <a:t> logiky </a:t>
            </a:r>
            <a:endParaRPr lang="sk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-SK" dirty="0"/>
              <a:t>j</a:t>
            </a:r>
            <a:r>
              <a:rPr lang="sk" dirty="0" smtClean="0"/>
              <a:t>azyk pozostáva z </a:t>
            </a:r>
            <a:r>
              <a:rPr lang="sk" b="1" dirty="0" smtClean="0"/>
              <a:t>individuálov</a:t>
            </a:r>
            <a:r>
              <a:rPr lang="sk" dirty="0" smtClean="0"/>
              <a:t>, </a:t>
            </a:r>
            <a:r>
              <a:rPr lang="sk" b="1" dirty="0" smtClean="0"/>
              <a:t>atomických konceptov </a:t>
            </a:r>
            <a:r>
              <a:rPr lang="sk" dirty="0" smtClean="0"/>
              <a:t>a </a:t>
            </a:r>
            <a:r>
              <a:rPr lang="sk" b="1" dirty="0" smtClean="0"/>
              <a:t>rolí</a:t>
            </a:r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</a:t>
            </a:fld>
            <a:endParaRPr lang="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Voľba typu relevancie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745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1371127"/>
          </a:xfrm>
        </p:spPr>
        <p:txBody>
          <a:bodyPr/>
          <a:lstStyle/>
          <a:p>
            <a:r>
              <a:rPr lang="sk-SK" dirty="0" smtClean="0"/>
              <a:t>Voľba typu relevancie</a:t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pri viacnásobnom pozorovaní</a:t>
            </a:r>
            <a:endParaRPr lang="sk-S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19150" y="1990725"/>
                <a:ext cx="7505700" cy="2761384"/>
              </a:xfrm>
            </p:spPr>
            <p:txBody>
              <a:bodyPr/>
              <a:lstStyle/>
              <a:p>
                <a:r>
                  <a:rPr lang="sk-SK" dirty="0" smtClean="0"/>
                  <a:t>relevancia  </a:t>
                </a:r>
              </a:p>
              <a:p>
                <a:r>
                  <a:rPr lang="sk-SK" dirty="0"/>
                  <a:t>v</a:t>
                </a:r>
                <a:r>
                  <a:rPr lang="sk-SK" dirty="0" smtClean="0"/>
                  <a:t>iacnásobné pozorovanie   </a:t>
                </a:r>
                <a14:m>
                  <m:oMath xmlns:m="http://schemas.openxmlformats.org/officeDocument/2006/math">
                    <m:r>
                      <a:rPr lang="sk-SK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sk-SK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sk-SK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k-SK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sk-SK" i="1" dirty="0" smtClean="0"/>
              </a:p>
              <a:p>
                <a:pPr marL="146050" indent="0">
                  <a:buNone/>
                </a:pPr>
                <a:endParaRPr lang="sk-SK" dirty="0" smtClean="0"/>
              </a:p>
              <a:p>
                <a:r>
                  <a:rPr lang="sk-SK" dirty="0" smtClean="0"/>
                  <a:t>čiastočne relevantné </a:t>
                </a:r>
                <a:r>
                  <a:rPr lang="sk-SK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sk-SK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relevantné vzhľadom aspoň na jedno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k-S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sk-SK" dirty="0" smtClean="0"/>
              </a:p>
              <a:p>
                <a:pPr lvl="1"/>
                <a:r>
                  <a:rPr lang="sk-SK" dirty="0" smtClean="0">
                    <a:solidFill>
                      <a:schemeClr val="bg2"/>
                    </a:solidFill>
                  </a:rPr>
                  <a:t>vysvetlenie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 smtClean="0">
                    <a:solidFill>
                      <a:schemeClr val="bg2"/>
                    </a:solidFill>
                  </a:rPr>
                  <a:t> je </a:t>
                </a:r>
                <a:r>
                  <a:rPr lang="sk-SK" dirty="0" err="1" smtClean="0">
                    <a:solidFill>
                      <a:schemeClr val="bg2"/>
                    </a:solidFill>
                  </a:rPr>
                  <a:t>irelevatné</a:t>
                </a:r>
                <a:endParaRPr lang="sk-SK" dirty="0" smtClean="0">
                  <a:solidFill>
                    <a:schemeClr val="bg2"/>
                  </a:solidFill>
                </a:endParaRPr>
              </a:p>
              <a:p>
                <a:pPr lvl="1"/>
                <a:r>
                  <a:rPr lang="sk-SK" dirty="0">
                    <a:solidFill>
                      <a:schemeClr val="bg2"/>
                    </a:solidFill>
                  </a:rPr>
                  <a:t>v</a:t>
                </a:r>
                <a:r>
                  <a:rPr lang="sk-SK" dirty="0" smtClean="0">
                    <a:solidFill>
                      <a:schemeClr val="bg2"/>
                    </a:solidFill>
                  </a:rPr>
                  <a:t>ysvetlenie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sk-SK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 smtClean="0">
                    <a:solidFill>
                      <a:schemeClr val="bg2"/>
                    </a:solidFill>
                  </a:rPr>
                  <a:t> je </a:t>
                </a:r>
                <a:r>
                  <a:rPr lang="sk-SK" b="1" dirty="0" smtClean="0">
                    <a:solidFill>
                      <a:schemeClr val="bg2"/>
                    </a:solidFill>
                  </a:rPr>
                  <a:t>relevantné</a:t>
                </a:r>
                <a:endParaRPr lang="sk-SK" b="1" dirty="0">
                  <a:solidFill>
                    <a:schemeClr val="bg2"/>
                  </a:solidFill>
                </a:endParaRPr>
              </a:p>
              <a:p>
                <a:pPr marL="146050" indent="0">
                  <a:buNone/>
                </a:pPr>
                <a:endParaRPr lang="sk-SK" dirty="0" smtClean="0"/>
              </a:p>
              <a:p>
                <a:r>
                  <a:rPr lang="sk-SK" dirty="0" smtClean="0"/>
                  <a:t>prísne relevantné </a:t>
                </a:r>
                <a:r>
                  <a:rPr lang="sk-SK" dirty="0" smtClean="0">
                    <a:latin typeface="Agency FB" panose="020B0503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sk-SK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relevantné vzhľadom na každé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sk-SK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sk-SK" dirty="0" smtClean="0"/>
              </a:p>
              <a:p>
                <a:pPr lvl="1"/>
                <a:r>
                  <a:rPr lang="sk-SK" dirty="0">
                    <a:solidFill>
                      <a:schemeClr val="bg2"/>
                    </a:solidFill>
                  </a:rPr>
                  <a:t>vysvetlenie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>
                    <a:solidFill>
                      <a:schemeClr val="bg2"/>
                    </a:solidFill>
                  </a:rPr>
                  <a:t> je </a:t>
                </a:r>
                <a:r>
                  <a:rPr lang="sk-SK" dirty="0" err="1" smtClean="0">
                    <a:solidFill>
                      <a:schemeClr val="bg2"/>
                    </a:solidFill>
                  </a:rPr>
                  <a:t>irelevatné</a:t>
                </a:r>
                <a:endParaRPr lang="sk-SK" dirty="0">
                  <a:solidFill>
                    <a:schemeClr val="bg2"/>
                  </a:solidFill>
                </a:endParaRPr>
              </a:p>
              <a:p>
                <a:pPr lvl="1"/>
                <a:r>
                  <a:rPr lang="sk-SK" dirty="0">
                    <a:solidFill>
                      <a:schemeClr val="bg2"/>
                    </a:solidFill>
                  </a:rPr>
                  <a:t>vysvetlenie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sk-SK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sk-SK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sk-SK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sk-SK" i="1">
                                <a:solidFill>
                                  <a:schemeClr val="bg2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dirty="0">
                    <a:solidFill>
                      <a:schemeClr val="bg2"/>
                    </a:solidFill>
                  </a:rPr>
                  <a:t>je </a:t>
                </a:r>
                <a:r>
                  <a:rPr lang="sk-SK" dirty="0" smtClean="0">
                    <a:solidFill>
                      <a:schemeClr val="bg2"/>
                    </a:solidFill>
                  </a:rPr>
                  <a:t>irelevantné</a:t>
                </a:r>
                <a:endParaRPr lang="sk-SK" dirty="0">
                  <a:solidFill>
                    <a:schemeClr val="bg2"/>
                  </a:solidFill>
                </a:endParaRPr>
              </a:p>
              <a:p>
                <a:pPr lvl="1"/>
                <a:endParaRPr lang="sk-SK" dirty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9150" y="1990725"/>
                <a:ext cx="7505700" cy="276138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31</a:t>
            </a:fld>
            <a:endParaRPr lang="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/>
          <a:srcRect l="37134" t="67552" r="56619" b="27385"/>
          <a:stretch/>
        </p:blipFill>
        <p:spPr>
          <a:xfrm>
            <a:off x="2205821" y="2082514"/>
            <a:ext cx="507152" cy="23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4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Ostatné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29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Ostatné</a:t>
            </a:r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sk-SK" dirty="0" smtClean="0"/>
                  <a:t>návrh novej hierarchie logovacích súborov  </a:t>
                </a:r>
              </a:p>
              <a:p>
                <a:r>
                  <a:rPr lang="sk-SK" dirty="0"/>
                  <a:t>oprava počiatočných podmienok + doplnenie správ pre </a:t>
                </a:r>
                <a:r>
                  <a:rPr lang="sk-SK" dirty="0" smtClean="0"/>
                  <a:t>užívateľa</a:t>
                </a:r>
              </a:p>
              <a:p>
                <a:r>
                  <a:rPr lang="sk-SK" dirty="0"/>
                  <a:t>o</a:t>
                </a:r>
                <a:r>
                  <a:rPr lang="sk-SK" dirty="0" smtClean="0"/>
                  <a:t>pravovanie chýb</a:t>
                </a:r>
                <a:endParaRPr lang="sk-SK" dirty="0"/>
              </a:p>
              <a:p>
                <a:pPr lvl="1"/>
                <a:r>
                  <a:rPr lang="sk-SK" dirty="0" smtClean="0"/>
                  <a:t>nesprávne kontrolovanie konzistencie </a:t>
                </a:r>
              </a:p>
              <a:p>
                <a:pPr lvl="1"/>
                <a:r>
                  <a:rPr lang="sk-SK" dirty="0"/>
                  <a:t>n</a:t>
                </a:r>
                <a:r>
                  <a:rPr lang="sk-SK" dirty="0" smtClean="0"/>
                  <a:t>esprávne filtrovanie konzistentných vysvetlení (musí byť konzistentné vzhľadom na </a:t>
                </a:r>
                <a14:m>
                  <m:oMath xmlns:m="http://schemas.openxmlformats.org/officeDocument/2006/math">
                    <m:r>
                      <a:rPr lang="sk-SK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sk-SK" dirty="0" smtClean="0"/>
                  <a:t>, nie </a:t>
                </a:r>
                <a14:m>
                  <m:oMath xmlns:m="http://schemas.openxmlformats.org/officeDocument/2006/math">
                    <m:r>
                      <a:rPr lang="sk-SK" i="1" dirty="0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sk-SK" dirty="0" smtClean="0"/>
                  <a:t>)</a:t>
                </a:r>
              </a:p>
              <a:p>
                <a:pPr marL="615950" lvl="1" indent="0">
                  <a:buNone/>
                </a:pPr>
                <a:endParaRPr lang="sk-SK" dirty="0" smtClean="0"/>
              </a:p>
              <a:p>
                <a:pPr lvl="1"/>
                <a:endParaRPr lang="sk-SK" dirty="0" smtClean="0"/>
              </a:p>
              <a:p>
                <a:endParaRPr lang="sk-SK" dirty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33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7838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Evaluácia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211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o</a:t>
            </a:r>
            <a:r>
              <a:rPr lang="sk-SK" dirty="0" smtClean="0"/>
              <a:t>pakovanie experimentu z predošlého roka </a:t>
            </a:r>
          </a:p>
          <a:p>
            <a:pPr marL="146050" indent="0">
              <a:buNone/>
            </a:pPr>
            <a:r>
              <a:rPr lang="sk-SK" dirty="0" smtClean="0"/>
              <a:t>        (</a:t>
            </a:r>
            <a:r>
              <a:rPr lang="sk-SK" dirty="0" smtClean="0">
                <a:solidFill>
                  <a:schemeClr val="tx2">
                    <a:lumMod val="75000"/>
                  </a:schemeClr>
                </a:solidFill>
              </a:rPr>
              <a:t>+ zopár nových vstupov</a:t>
            </a:r>
            <a:r>
              <a:rPr lang="sk-SK" dirty="0" smtClean="0"/>
              <a:t>, povolenie negácií vo vysvetleniach) </a:t>
            </a:r>
          </a:p>
          <a:p>
            <a:pPr marL="146050" indent="0">
              <a:buNone/>
            </a:pPr>
            <a:endParaRPr lang="sk-SK" dirty="0" smtClean="0"/>
          </a:p>
          <a:p>
            <a:pPr marL="146050" indent="0">
              <a:buNone/>
            </a:pPr>
            <a:r>
              <a:rPr lang="sk-SK" b="1" dirty="0" smtClean="0"/>
              <a:t>CIEĽ:</a:t>
            </a:r>
          </a:p>
          <a:p>
            <a:r>
              <a:rPr lang="sk-SK" dirty="0" smtClean="0"/>
              <a:t>porovnanie MHS a MHS-MXP</a:t>
            </a:r>
          </a:p>
          <a:p>
            <a:r>
              <a:rPr lang="sk-SK" dirty="0"/>
              <a:t>p</a:t>
            </a:r>
            <a:r>
              <a:rPr lang="sk-SK" dirty="0" smtClean="0"/>
              <a:t>orovnanie vstupov s povolenými negáciami a so zakázanými negáciami vo vysvetleniach</a:t>
            </a:r>
          </a:p>
          <a:p>
            <a:r>
              <a:rPr lang="sk-SK" dirty="0" smtClean="0"/>
              <a:t>vplyv dĺžky, počtu vysvetlení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35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85034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1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810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19150" y="1868248"/>
            <a:ext cx="4840432" cy="2872220"/>
          </a:xfrm>
        </p:spPr>
        <p:txBody>
          <a:bodyPr/>
          <a:lstStyle/>
          <a:p>
            <a:pPr marL="146050" indent="0">
              <a:buNone/>
            </a:pPr>
            <a:r>
              <a:rPr lang="sk-SK" b="1" dirty="0" smtClean="0"/>
              <a:t>DATASET: </a:t>
            </a:r>
            <a:r>
              <a:rPr lang="sk-SK" dirty="0" smtClean="0"/>
              <a:t>LUBM ontológia</a:t>
            </a:r>
            <a:endParaRPr lang="en-US" dirty="0" smtClean="0"/>
          </a:p>
          <a:p>
            <a:pPr marL="146050" indent="0">
              <a:buNone/>
            </a:pPr>
            <a:endParaRPr lang="sk-SK" dirty="0" smtClean="0"/>
          </a:p>
          <a:p>
            <a:pPr marL="146050" indent="0">
              <a:buNone/>
            </a:pPr>
            <a:endParaRPr lang="sk-SK" dirty="0"/>
          </a:p>
          <a:p>
            <a:pPr marL="146050" indent="0">
              <a:buNone/>
            </a:pPr>
            <a:endParaRPr lang="sk-SK" dirty="0" smtClean="0"/>
          </a:p>
          <a:p>
            <a:pPr marL="146050" indent="0">
              <a:buNone/>
            </a:pPr>
            <a:endParaRPr lang="sk-SK" dirty="0" smtClean="0"/>
          </a:p>
          <a:p>
            <a:pPr marL="146050" indent="0">
              <a:buNone/>
            </a:pPr>
            <a:r>
              <a:rPr lang="sk-SK" dirty="0" smtClean="0"/>
              <a:t> </a:t>
            </a:r>
            <a:endParaRPr lang="sk-SK" b="1" dirty="0" smtClean="0"/>
          </a:p>
          <a:p>
            <a:pPr marL="146050" indent="0">
              <a:buNone/>
            </a:pPr>
            <a:endParaRPr lang="sk-SK" b="1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36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85034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1</a:t>
            </a:r>
            <a:endParaRPr lang="sk-SK" sz="2000" dirty="0"/>
          </a:p>
        </p:txBody>
      </p:sp>
      <p:graphicFrame>
        <p:nvGraphicFramePr>
          <p:cNvPr id="9" name="Tabuľ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27517"/>
              </p:ext>
            </p:extLst>
          </p:nvPr>
        </p:nvGraphicFramePr>
        <p:xfrm>
          <a:off x="819150" y="2215172"/>
          <a:ext cx="4191001" cy="55738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51702">
                  <a:extLst>
                    <a:ext uri="{9D8B030D-6E8A-4147-A177-3AD203B41FA5}">
                      <a16:colId xmlns:a16="http://schemas.microsoft.com/office/drawing/2014/main" val="3127594640"/>
                    </a:ext>
                  </a:extLst>
                </a:gridCol>
                <a:gridCol w="501645">
                  <a:extLst>
                    <a:ext uri="{9D8B030D-6E8A-4147-A177-3AD203B41FA5}">
                      <a16:colId xmlns:a16="http://schemas.microsoft.com/office/drawing/2014/main" val="2499736779"/>
                    </a:ext>
                  </a:extLst>
                </a:gridCol>
                <a:gridCol w="836429">
                  <a:extLst>
                    <a:ext uri="{9D8B030D-6E8A-4147-A177-3AD203B41FA5}">
                      <a16:colId xmlns:a16="http://schemas.microsoft.com/office/drawing/2014/main" val="2001229907"/>
                    </a:ext>
                  </a:extLst>
                </a:gridCol>
                <a:gridCol w="446582">
                  <a:extLst>
                    <a:ext uri="{9D8B030D-6E8A-4147-A177-3AD203B41FA5}">
                      <a16:colId xmlns:a16="http://schemas.microsoft.com/office/drawing/2014/main" val="171587145"/>
                    </a:ext>
                  </a:extLst>
                </a:gridCol>
                <a:gridCol w="446582">
                  <a:extLst>
                    <a:ext uri="{9D8B030D-6E8A-4147-A177-3AD203B41FA5}">
                      <a16:colId xmlns:a16="http://schemas.microsoft.com/office/drawing/2014/main" val="2376765671"/>
                    </a:ext>
                  </a:extLst>
                </a:gridCol>
                <a:gridCol w="1208061">
                  <a:extLst>
                    <a:ext uri="{9D8B030D-6E8A-4147-A177-3AD203B41FA5}">
                      <a16:colId xmlns:a16="http://schemas.microsoft.com/office/drawing/2014/main" val="1857387378"/>
                    </a:ext>
                  </a:extLst>
                </a:gridCol>
              </a:tblGrid>
              <a:tr h="32878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concepts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roles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individuals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GCI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RIA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logical axioms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8721"/>
                  </a:ext>
                </a:extLst>
              </a:tr>
              <a:tr h="1934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46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19150" y="1868248"/>
                <a:ext cx="4840432" cy="2872220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sk-SK" b="1" dirty="0" smtClean="0"/>
                  <a:t>DATASET: </a:t>
                </a:r>
                <a:r>
                  <a:rPr lang="sk-SK" dirty="0" smtClean="0"/>
                  <a:t>LUBM ontológia</a:t>
                </a:r>
                <a:endParaRPr lang="en-US" dirty="0" smtClean="0"/>
              </a:p>
              <a:p>
                <a:pPr marL="146050" indent="0">
                  <a:buNone/>
                </a:pPr>
                <a:endParaRPr lang="sk-SK" dirty="0" smtClean="0"/>
              </a:p>
              <a:p>
                <a:pPr marL="146050" indent="0">
                  <a:buNone/>
                </a:pPr>
                <a:endParaRPr lang="sk-SK" dirty="0"/>
              </a:p>
              <a:p>
                <a:pPr marL="146050" indent="0">
                  <a:buNone/>
                </a:pPr>
                <a:endParaRPr lang="sk-SK" dirty="0" smtClean="0"/>
              </a:p>
              <a:p>
                <a:pPr marL="146050" indent="0">
                  <a:buNone/>
                </a:pPr>
                <a:endParaRPr lang="sk-SK" dirty="0" smtClean="0"/>
              </a:p>
              <a:p>
                <a:pPr marL="146050" indent="0">
                  <a:buNone/>
                </a:pPr>
                <a:r>
                  <a:rPr lang="sk-SK" b="1" dirty="0" smtClean="0"/>
                  <a:t>VSTUPY: </a:t>
                </a:r>
              </a:p>
              <a:p>
                <a:r>
                  <a:rPr lang="sk-SK" dirty="0" smtClean="0"/>
                  <a:t>komplexné pozorovania</a:t>
                </a:r>
                <a:endParaRPr lang="sk-SK" b="1" dirty="0"/>
              </a:p>
              <a:p>
                <a:r>
                  <a:rPr lang="sk-SK" dirty="0"/>
                  <a:t>r</a:t>
                </a:r>
                <a:r>
                  <a:rPr lang="sk-SK" dirty="0" smtClean="0"/>
                  <a:t>ozdelené do skupín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sk-SK" dirty="0" smtClean="0"/>
                  <a:t> podľa dĺžky vysvetlení </a:t>
                </a:r>
              </a:p>
              <a:p>
                <a:pPr marL="146050" indent="0">
                  <a:buNone/>
                </a:pPr>
                <a:r>
                  <a:rPr lang="sk-SK" dirty="0"/>
                  <a:t> </a:t>
                </a:r>
                <a:r>
                  <a:rPr lang="sk-SK" dirty="0" smtClean="0"/>
                  <a:t>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 smtClean="0"/>
                  <a:t> sú vstupy s vysvetleniami dĺžky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k-SK" dirty="0" smtClean="0"/>
                  <a:t>) </a:t>
                </a:r>
              </a:p>
              <a:p>
                <a:r>
                  <a:rPr lang="sk-SK" dirty="0"/>
                  <a:t>v každej skupine 10 vstupov</a:t>
                </a:r>
              </a:p>
              <a:p>
                <a:pPr marL="146050" indent="0">
                  <a:buNone/>
                </a:pPr>
                <a:r>
                  <a:rPr lang="sk-SK" dirty="0" smtClean="0"/>
                  <a:t> </a:t>
                </a:r>
                <a:endParaRPr lang="sk-SK" b="1" dirty="0" smtClean="0"/>
              </a:p>
              <a:p>
                <a:pPr marL="146050" indent="0">
                  <a:buNone/>
                </a:pPr>
                <a:endParaRPr lang="sk-SK" b="1" dirty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9150" y="1868248"/>
                <a:ext cx="4840432" cy="28722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37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85034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1</a:t>
            </a:r>
            <a:endParaRPr lang="sk-SK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/>
              <p:cNvSpPr txBox="1"/>
              <p:nvPr/>
            </p:nvSpPr>
            <p:spPr>
              <a:xfrm>
                <a:off x="3393611" y="3057503"/>
                <a:ext cx="175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..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sk-SK" sz="1800" dirty="0"/>
              </a:p>
            </p:txBody>
          </p:sp>
        </mc:Choice>
        <mc:Fallback xmlns="">
          <p:sp>
            <p:nvSpPr>
              <p:cNvPr id="6" name="BlokText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11" y="3057503"/>
                <a:ext cx="175598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819150" y="2215172"/>
          <a:ext cx="4191001" cy="55738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51702">
                  <a:extLst>
                    <a:ext uri="{9D8B030D-6E8A-4147-A177-3AD203B41FA5}">
                      <a16:colId xmlns:a16="http://schemas.microsoft.com/office/drawing/2014/main" val="3127594640"/>
                    </a:ext>
                  </a:extLst>
                </a:gridCol>
                <a:gridCol w="501645">
                  <a:extLst>
                    <a:ext uri="{9D8B030D-6E8A-4147-A177-3AD203B41FA5}">
                      <a16:colId xmlns:a16="http://schemas.microsoft.com/office/drawing/2014/main" val="2499736779"/>
                    </a:ext>
                  </a:extLst>
                </a:gridCol>
                <a:gridCol w="836429">
                  <a:extLst>
                    <a:ext uri="{9D8B030D-6E8A-4147-A177-3AD203B41FA5}">
                      <a16:colId xmlns:a16="http://schemas.microsoft.com/office/drawing/2014/main" val="2001229907"/>
                    </a:ext>
                  </a:extLst>
                </a:gridCol>
                <a:gridCol w="446582">
                  <a:extLst>
                    <a:ext uri="{9D8B030D-6E8A-4147-A177-3AD203B41FA5}">
                      <a16:colId xmlns:a16="http://schemas.microsoft.com/office/drawing/2014/main" val="171587145"/>
                    </a:ext>
                  </a:extLst>
                </a:gridCol>
                <a:gridCol w="446582">
                  <a:extLst>
                    <a:ext uri="{9D8B030D-6E8A-4147-A177-3AD203B41FA5}">
                      <a16:colId xmlns:a16="http://schemas.microsoft.com/office/drawing/2014/main" val="2376765671"/>
                    </a:ext>
                  </a:extLst>
                </a:gridCol>
                <a:gridCol w="1208061">
                  <a:extLst>
                    <a:ext uri="{9D8B030D-6E8A-4147-A177-3AD203B41FA5}">
                      <a16:colId xmlns:a16="http://schemas.microsoft.com/office/drawing/2014/main" val="1857387378"/>
                    </a:ext>
                  </a:extLst>
                </a:gridCol>
              </a:tblGrid>
              <a:tr h="32878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concepts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roles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individuals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GCI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RIA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logical axioms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8721"/>
                  </a:ext>
                </a:extLst>
              </a:tr>
              <a:tr h="1934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73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819150" y="1868248"/>
                <a:ext cx="4840432" cy="2872220"/>
              </a:xfrm>
            </p:spPr>
            <p:txBody>
              <a:bodyPr/>
              <a:lstStyle/>
              <a:p>
                <a:pPr marL="146050" indent="0">
                  <a:buNone/>
                </a:pPr>
                <a:r>
                  <a:rPr lang="sk-SK" b="1" dirty="0" smtClean="0"/>
                  <a:t>DATASET: </a:t>
                </a:r>
                <a:r>
                  <a:rPr lang="sk-SK" dirty="0" smtClean="0"/>
                  <a:t>LUBM ontológia</a:t>
                </a:r>
                <a:endParaRPr lang="en-US" dirty="0" smtClean="0"/>
              </a:p>
              <a:p>
                <a:pPr marL="146050" indent="0">
                  <a:buNone/>
                </a:pPr>
                <a:endParaRPr lang="sk-SK" dirty="0" smtClean="0"/>
              </a:p>
              <a:p>
                <a:pPr marL="146050" indent="0">
                  <a:buNone/>
                </a:pPr>
                <a:endParaRPr lang="sk-SK" dirty="0"/>
              </a:p>
              <a:p>
                <a:pPr marL="146050" indent="0">
                  <a:buNone/>
                </a:pPr>
                <a:endParaRPr lang="sk-SK" dirty="0" smtClean="0"/>
              </a:p>
              <a:p>
                <a:pPr marL="146050" indent="0">
                  <a:buNone/>
                </a:pPr>
                <a:endParaRPr lang="sk-SK" dirty="0" smtClean="0"/>
              </a:p>
              <a:p>
                <a:pPr marL="146050" indent="0">
                  <a:buNone/>
                </a:pPr>
                <a:r>
                  <a:rPr lang="sk-SK" b="1" dirty="0" smtClean="0"/>
                  <a:t>VSTUPY: </a:t>
                </a:r>
              </a:p>
              <a:p>
                <a:r>
                  <a:rPr lang="sk-SK" dirty="0" smtClean="0"/>
                  <a:t>komplexné pozorovania</a:t>
                </a:r>
                <a:endParaRPr lang="sk-SK" b="1" dirty="0"/>
              </a:p>
              <a:p>
                <a:r>
                  <a:rPr lang="sk-SK" dirty="0"/>
                  <a:t>r</a:t>
                </a:r>
                <a:r>
                  <a:rPr lang="sk-SK" dirty="0" smtClean="0"/>
                  <a:t>ozdelené do skupín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sk-SK" dirty="0" smtClean="0"/>
                  <a:t> podľa dĺžky vysvetlení </a:t>
                </a:r>
              </a:p>
              <a:p>
                <a:pPr marL="146050" indent="0">
                  <a:buNone/>
                </a:pPr>
                <a:r>
                  <a:rPr lang="sk-SK" dirty="0"/>
                  <a:t> </a:t>
                </a:r>
                <a:r>
                  <a:rPr lang="sk-SK" dirty="0" smtClean="0"/>
                  <a:t>     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k-SK" dirty="0" smtClean="0"/>
                  <a:t> sú vstupy s vysvetleniami dĺžky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sk-SK" dirty="0" smtClean="0"/>
                  <a:t>) </a:t>
                </a:r>
              </a:p>
              <a:p>
                <a:r>
                  <a:rPr lang="sk-SK" dirty="0"/>
                  <a:t>v každej skupine 10 vstupov</a:t>
                </a:r>
              </a:p>
              <a:p>
                <a:pPr marL="146050" indent="0">
                  <a:buNone/>
                </a:pPr>
                <a:r>
                  <a:rPr lang="sk-SK" dirty="0" smtClean="0"/>
                  <a:t> </a:t>
                </a:r>
                <a:endParaRPr lang="sk-SK" b="1" dirty="0" smtClean="0"/>
              </a:p>
              <a:p>
                <a:pPr marL="146050" indent="0">
                  <a:buNone/>
                </a:pPr>
                <a:endParaRPr lang="sk-SK" b="1" dirty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9150" y="1868248"/>
                <a:ext cx="4840432" cy="287222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38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85034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1</a:t>
            </a:r>
            <a:endParaRPr lang="sk-SK" sz="2000" dirty="0"/>
          </a:p>
        </p:txBody>
      </p:sp>
      <p:sp>
        <p:nvSpPr>
          <p:cNvPr id="8" name="Zástupný objekt pre text 2"/>
          <p:cNvSpPr txBox="1">
            <a:spLocks/>
          </p:cNvSpPr>
          <p:nvPr/>
        </p:nvSpPr>
        <p:spPr>
          <a:xfrm>
            <a:off x="5205018" y="1057757"/>
            <a:ext cx="3640280" cy="287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46050" indent="0">
              <a:buFont typeface="Calibri"/>
              <a:buNone/>
            </a:pPr>
            <a:r>
              <a:rPr lang="sk-SK" b="1" dirty="0" smtClean="0"/>
              <a:t>POSTUP:</a:t>
            </a:r>
          </a:p>
          <a:p>
            <a:r>
              <a:rPr lang="sk-SK" dirty="0" smtClean="0"/>
              <a:t>10x každý vstup s negáciami na MHS </a:t>
            </a:r>
          </a:p>
          <a:p>
            <a:r>
              <a:rPr lang="sk-SK" dirty="0"/>
              <a:t>10x každý vstup </a:t>
            </a:r>
            <a:r>
              <a:rPr lang="sk-SK" dirty="0" smtClean="0"/>
              <a:t>bez negácií </a:t>
            </a:r>
            <a:r>
              <a:rPr lang="sk-SK" dirty="0"/>
              <a:t>na MHS </a:t>
            </a:r>
            <a:endParaRPr lang="sk-SK" dirty="0" smtClean="0"/>
          </a:p>
          <a:p>
            <a:r>
              <a:rPr lang="sk-SK" dirty="0"/>
              <a:t>10x každý vstup s negáciami na </a:t>
            </a:r>
            <a:r>
              <a:rPr lang="sk-SK" dirty="0" smtClean="0"/>
              <a:t>MHS-MXP </a:t>
            </a:r>
            <a:endParaRPr lang="sk-SK" dirty="0"/>
          </a:p>
          <a:p>
            <a:r>
              <a:rPr lang="sk-SK" dirty="0"/>
              <a:t>10x každý vstup bez negácií na </a:t>
            </a:r>
            <a:r>
              <a:rPr lang="sk-SK" dirty="0" smtClean="0"/>
              <a:t>MHS-MXP</a:t>
            </a:r>
          </a:p>
          <a:p>
            <a:endParaRPr lang="sk-SK" dirty="0"/>
          </a:p>
          <a:p>
            <a:r>
              <a:rPr lang="sk-SK" dirty="0" err="1"/>
              <a:t>t</a:t>
            </a:r>
            <a:r>
              <a:rPr lang="sk-SK" dirty="0" err="1" smtClean="0"/>
              <a:t>imeout</a:t>
            </a:r>
            <a:r>
              <a:rPr lang="sk-SK" dirty="0" smtClean="0"/>
              <a:t>: 4 hodiny 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BlokTextu 5"/>
              <p:cNvSpPr txBox="1"/>
              <p:nvPr/>
            </p:nvSpPr>
            <p:spPr>
              <a:xfrm>
                <a:off x="3393611" y="3057503"/>
                <a:ext cx="17559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</a:rPr>
                        <m:t> .. </m:t>
                      </m:r>
                      <m:r>
                        <a:rPr lang="en-US" sz="1800" b="0" i="1" dirty="0" smtClean="0">
                          <a:latin typeface="Cambria Math" panose="02040503050406030204" pitchFamily="18" charset="0"/>
                        </a:rPr>
                        <m:t>.  </m:t>
                      </m:r>
                      <m:r>
                        <a:rPr lang="en-US" sz="18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sSub>
                        <m:sSubPr>
                          <m:ctrlP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1800" i="1" dirty="0" err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sk-SK" sz="1800" dirty="0"/>
              </a:p>
            </p:txBody>
          </p:sp>
        </mc:Choice>
        <mc:Fallback xmlns="">
          <p:sp>
            <p:nvSpPr>
              <p:cNvPr id="6" name="BlokText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11" y="3057503"/>
                <a:ext cx="175598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Tabuľka 8"/>
          <p:cNvGraphicFramePr>
            <a:graphicFrameLocks noGrp="1"/>
          </p:cNvGraphicFramePr>
          <p:nvPr/>
        </p:nvGraphicFramePr>
        <p:xfrm>
          <a:off x="819150" y="2215172"/>
          <a:ext cx="4191001" cy="55738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751702">
                  <a:extLst>
                    <a:ext uri="{9D8B030D-6E8A-4147-A177-3AD203B41FA5}">
                      <a16:colId xmlns:a16="http://schemas.microsoft.com/office/drawing/2014/main" val="3127594640"/>
                    </a:ext>
                  </a:extLst>
                </a:gridCol>
                <a:gridCol w="501645">
                  <a:extLst>
                    <a:ext uri="{9D8B030D-6E8A-4147-A177-3AD203B41FA5}">
                      <a16:colId xmlns:a16="http://schemas.microsoft.com/office/drawing/2014/main" val="2499736779"/>
                    </a:ext>
                  </a:extLst>
                </a:gridCol>
                <a:gridCol w="836429">
                  <a:extLst>
                    <a:ext uri="{9D8B030D-6E8A-4147-A177-3AD203B41FA5}">
                      <a16:colId xmlns:a16="http://schemas.microsoft.com/office/drawing/2014/main" val="2001229907"/>
                    </a:ext>
                  </a:extLst>
                </a:gridCol>
                <a:gridCol w="446582">
                  <a:extLst>
                    <a:ext uri="{9D8B030D-6E8A-4147-A177-3AD203B41FA5}">
                      <a16:colId xmlns:a16="http://schemas.microsoft.com/office/drawing/2014/main" val="171587145"/>
                    </a:ext>
                  </a:extLst>
                </a:gridCol>
                <a:gridCol w="446582">
                  <a:extLst>
                    <a:ext uri="{9D8B030D-6E8A-4147-A177-3AD203B41FA5}">
                      <a16:colId xmlns:a16="http://schemas.microsoft.com/office/drawing/2014/main" val="2376765671"/>
                    </a:ext>
                  </a:extLst>
                </a:gridCol>
                <a:gridCol w="1208061">
                  <a:extLst>
                    <a:ext uri="{9D8B030D-6E8A-4147-A177-3AD203B41FA5}">
                      <a16:colId xmlns:a16="http://schemas.microsoft.com/office/drawing/2014/main" val="1857387378"/>
                    </a:ext>
                  </a:extLst>
                </a:gridCol>
              </a:tblGrid>
              <a:tr h="328789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concepts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roles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individuals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GCI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RIA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logical axioms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38721"/>
                  </a:ext>
                </a:extLst>
              </a:tr>
              <a:tr h="193405"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sk-SK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84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9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testovanie algoritmu MHS-MXP na ontológiách zo skutočného sveta  </a:t>
            </a:r>
          </a:p>
          <a:p>
            <a:endParaRPr lang="sk-SK" dirty="0" smtClean="0"/>
          </a:p>
          <a:p>
            <a:pPr marL="146050" indent="0">
              <a:buNone/>
            </a:pPr>
            <a:r>
              <a:rPr lang="sk-SK" b="1" dirty="0"/>
              <a:t>CIEĽ:</a:t>
            </a:r>
          </a:p>
          <a:p>
            <a:r>
              <a:rPr lang="sk-SK" dirty="0"/>
              <a:t>porovnanie MHS a MHS-MXP</a:t>
            </a:r>
          </a:p>
          <a:p>
            <a:r>
              <a:rPr lang="sk-SK" dirty="0"/>
              <a:t>s</a:t>
            </a:r>
            <a:r>
              <a:rPr lang="sk-SK" dirty="0" smtClean="0"/>
              <a:t>právanie a efektívnosť MHS-MXP na rôznych ontológiách</a:t>
            </a:r>
          </a:p>
          <a:p>
            <a:r>
              <a:rPr lang="sk-SK" dirty="0" smtClean="0"/>
              <a:t>generovanie vstupov/pozorovaní nenáhodne 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39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2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2618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Deskripčné logiky</a:t>
            </a:r>
            <a:endParaRPr dirty="0"/>
          </a:p>
        </p:txBody>
      </p:sp>
      <p:sp>
        <p:nvSpPr>
          <p:cNvPr id="159" name="Google Shape;159;p17"/>
          <p:cNvSpPr txBox="1">
            <a:spLocks noGrp="1"/>
          </p:cNvSpPr>
          <p:nvPr>
            <p:ph type="body" idx="1"/>
          </p:nvPr>
        </p:nvSpPr>
        <p:spPr>
          <a:xfrm>
            <a:off x="819150" y="1575087"/>
            <a:ext cx="5124450" cy="3197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" dirty="0"/>
              <a:t>skupina formálnych </a:t>
            </a:r>
            <a:r>
              <a:rPr lang="sk" dirty="0" smtClean="0"/>
              <a:t>jazykov </a:t>
            </a:r>
            <a:r>
              <a:rPr lang="sk" dirty="0"/>
              <a:t>na reprezentáciu </a:t>
            </a:r>
            <a:r>
              <a:rPr lang="sk" dirty="0" smtClean="0"/>
              <a:t>znalostí</a:t>
            </a:r>
          </a:p>
          <a:p>
            <a:r>
              <a:rPr lang="sk-SK" dirty="0"/>
              <a:t>(zväčša) </a:t>
            </a:r>
            <a:r>
              <a:rPr lang="sk-SK" b="1" dirty="0" err="1"/>
              <a:t>rozhodnuteľné</a:t>
            </a:r>
            <a:r>
              <a:rPr lang="sk-SK" dirty="0"/>
              <a:t> fragmenty </a:t>
            </a:r>
            <a:r>
              <a:rPr lang="sk-SK" dirty="0" err="1"/>
              <a:t>prvorádovej</a:t>
            </a:r>
            <a:r>
              <a:rPr lang="sk-SK" dirty="0"/>
              <a:t> logiky </a:t>
            </a:r>
            <a:endParaRPr lang="sk" dirty="0" smtClean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sk-SK" dirty="0"/>
              <a:t>j</a:t>
            </a:r>
            <a:r>
              <a:rPr lang="sk" dirty="0" smtClean="0"/>
              <a:t>azyk pozostáva z </a:t>
            </a:r>
            <a:r>
              <a:rPr lang="sk" b="1" dirty="0" smtClean="0"/>
              <a:t>individuálov</a:t>
            </a:r>
            <a:r>
              <a:rPr lang="sk" dirty="0" smtClean="0"/>
              <a:t>, </a:t>
            </a:r>
            <a:r>
              <a:rPr lang="sk" b="1" dirty="0" smtClean="0"/>
              <a:t>atomických konceptov </a:t>
            </a:r>
            <a:r>
              <a:rPr lang="sk" dirty="0" smtClean="0"/>
              <a:t>a </a:t>
            </a:r>
            <a:r>
              <a:rPr lang="sk" b="1" dirty="0" smtClean="0"/>
              <a:t>rolí</a:t>
            </a:r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sk" b="1" dirty="0" smtClean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sk" b="1" dirty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sk" b="1" dirty="0" smtClean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sk" b="1" dirty="0"/>
          </a:p>
          <a:p>
            <a:pPr marL="14605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sk" b="1" dirty="0" smtClean="0"/>
          </a:p>
        </p:txBody>
      </p:sp>
      <p:sp>
        <p:nvSpPr>
          <p:cNvPr id="2" name="Zástupný objekt pre číslo snímky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4</a:t>
            </a:fld>
            <a:endParaRPr lang="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27458" t="46597" r="39023" b="29305"/>
          <a:stretch/>
        </p:blipFill>
        <p:spPr>
          <a:xfrm>
            <a:off x="1321724" y="2425138"/>
            <a:ext cx="3181055" cy="1286379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806566" y="2234189"/>
            <a:ext cx="734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sk-SK" sz="9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5249911" y="2826659"/>
            <a:ext cx="15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k-SK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ríklad </a:t>
            </a:r>
          </a:p>
          <a:p>
            <a:r>
              <a:rPr lang="sk-SK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jazyka</a:t>
            </a:r>
            <a:endParaRPr lang="sk-SK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7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46050" indent="0">
                  <a:buNone/>
                </a:pPr>
                <a:r>
                  <a:rPr lang="sk-SK" b="1" dirty="0" smtClean="0"/>
                  <a:t>DATASET:</a:t>
                </a:r>
                <a:r>
                  <a:rPr lang="sk-SK" dirty="0"/>
                  <a:t> </a:t>
                </a:r>
                <a:r>
                  <a:rPr lang="sk-SK" dirty="0" smtClean="0"/>
                  <a:t>20 ontológií z </a:t>
                </a:r>
                <a:r>
                  <a:rPr lang="sk-SK" i="1" dirty="0" smtClean="0">
                    <a:hlinkClick r:id="rId2"/>
                  </a:rPr>
                  <a:t>ORE </a:t>
                </a:r>
                <a:r>
                  <a:rPr lang="sk-SK" i="1" dirty="0">
                    <a:hlinkClick r:id="rId2"/>
                  </a:rPr>
                  <a:t>2015 </a:t>
                </a:r>
                <a:r>
                  <a:rPr lang="sk-SK" i="1" dirty="0" err="1">
                    <a:hlinkClick r:id="rId2"/>
                  </a:rPr>
                  <a:t>Reasoner</a:t>
                </a:r>
                <a:r>
                  <a:rPr lang="sk-SK" i="1" dirty="0">
                    <a:hlinkClick r:id="rId2"/>
                  </a:rPr>
                  <a:t> </a:t>
                </a:r>
                <a:r>
                  <a:rPr lang="sk-SK" i="1" dirty="0" err="1">
                    <a:hlinkClick r:id="rId2"/>
                  </a:rPr>
                  <a:t>Competition</a:t>
                </a:r>
                <a:r>
                  <a:rPr lang="sk-SK" i="1" dirty="0">
                    <a:hlinkClick r:id="rId2"/>
                  </a:rPr>
                  <a:t> </a:t>
                </a:r>
                <a:r>
                  <a:rPr lang="sk-SK" i="1" dirty="0" smtClean="0">
                    <a:hlinkClick r:id="rId2"/>
                  </a:rPr>
                  <a:t>Corpus</a:t>
                </a:r>
                <a:endParaRPr lang="sk-SK" i="1" dirty="0" smtClean="0"/>
              </a:p>
              <a:p>
                <a:r>
                  <a:rPr lang="sk-SK" dirty="0" smtClean="0"/>
                  <a:t>konzistentné ontológie</a:t>
                </a:r>
              </a:p>
              <a:p>
                <a:r>
                  <a:rPr lang="sk-SK" dirty="0" smtClean="0"/>
                  <a:t>kratšia doba kontroly konzistencie (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sk-SK" dirty="0" smtClean="0"/>
                  <a:t>)</a:t>
                </a:r>
              </a:p>
              <a:p>
                <a:r>
                  <a:rPr lang="sk-SK" dirty="0"/>
                  <a:t>v</a:t>
                </a:r>
                <a:r>
                  <a:rPr lang="sk-SK" dirty="0" smtClean="0"/>
                  <a:t>yhovujúci počet </a:t>
                </a:r>
                <a:r>
                  <a:rPr lang="sk-SK" dirty="0" err="1" smtClean="0"/>
                  <a:t>axiómov</a:t>
                </a:r>
                <a:r>
                  <a:rPr lang="sk-SK" dirty="0" smtClean="0"/>
                  <a:t>, </a:t>
                </a:r>
                <a:r>
                  <a:rPr lang="sk-SK" dirty="0" err="1" smtClean="0"/>
                  <a:t>individuálov</a:t>
                </a:r>
                <a:r>
                  <a:rPr lang="sk-SK" dirty="0" smtClean="0"/>
                  <a:t> ...</a:t>
                </a:r>
              </a:p>
              <a:p>
                <a:endParaRPr lang="sk-SK" dirty="0" smtClean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40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2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75024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46050" indent="0">
                  <a:buNone/>
                </a:pPr>
                <a:r>
                  <a:rPr lang="sk-SK" b="1" dirty="0" smtClean="0"/>
                  <a:t>DATASET:</a:t>
                </a:r>
                <a:r>
                  <a:rPr lang="sk-SK" dirty="0"/>
                  <a:t> </a:t>
                </a:r>
                <a:r>
                  <a:rPr lang="sk-SK" dirty="0" smtClean="0"/>
                  <a:t>20 ontológií z </a:t>
                </a:r>
                <a:r>
                  <a:rPr lang="sk-SK" i="1" dirty="0" smtClean="0">
                    <a:hlinkClick r:id="rId2"/>
                  </a:rPr>
                  <a:t>ORE </a:t>
                </a:r>
                <a:r>
                  <a:rPr lang="sk-SK" i="1" dirty="0">
                    <a:hlinkClick r:id="rId2"/>
                  </a:rPr>
                  <a:t>2015 </a:t>
                </a:r>
                <a:r>
                  <a:rPr lang="sk-SK" i="1" dirty="0" err="1">
                    <a:hlinkClick r:id="rId2"/>
                  </a:rPr>
                  <a:t>Reasoner</a:t>
                </a:r>
                <a:r>
                  <a:rPr lang="sk-SK" i="1" dirty="0">
                    <a:hlinkClick r:id="rId2"/>
                  </a:rPr>
                  <a:t> </a:t>
                </a:r>
                <a:r>
                  <a:rPr lang="sk-SK" i="1" dirty="0" err="1">
                    <a:hlinkClick r:id="rId2"/>
                  </a:rPr>
                  <a:t>Competition</a:t>
                </a:r>
                <a:r>
                  <a:rPr lang="sk-SK" i="1" dirty="0">
                    <a:hlinkClick r:id="rId2"/>
                  </a:rPr>
                  <a:t> </a:t>
                </a:r>
                <a:r>
                  <a:rPr lang="sk-SK" i="1" dirty="0" smtClean="0">
                    <a:hlinkClick r:id="rId2"/>
                  </a:rPr>
                  <a:t>Corpus</a:t>
                </a:r>
                <a:endParaRPr lang="sk-SK" i="1" dirty="0" smtClean="0"/>
              </a:p>
              <a:p>
                <a:r>
                  <a:rPr lang="sk-SK" dirty="0" smtClean="0"/>
                  <a:t>konzistentné ontológie</a:t>
                </a:r>
              </a:p>
              <a:p>
                <a:r>
                  <a:rPr lang="sk-SK" dirty="0" smtClean="0"/>
                  <a:t>kratšia doba kontroly konzistencie (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sk-SK" dirty="0" smtClean="0"/>
                  <a:t>)</a:t>
                </a:r>
              </a:p>
              <a:p>
                <a:r>
                  <a:rPr lang="sk-SK" dirty="0"/>
                  <a:t>v</a:t>
                </a:r>
                <a:r>
                  <a:rPr lang="sk-SK" dirty="0" smtClean="0"/>
                  <a:t>yhovujúci počet </a:t>
                </a:r>
                <a:r>
                  <a:rPr lang="sk-SK" dirty="0" err="1" smtClean="0"/>
                  <a:t>axiómov</a:t>
                </a:r>
                <a:r>
                  <a:rPr lang="sk-SK" dirty="0" smtClean="0"/>
                  <a:t>, </a:t>
                </a:r>
                <a:r>
                  <a:rPr lang="sk-SK" dirty="0" err="1" smtClean="0"/>
                  <a:t>individuálov</a:t>
                </a:r>
                <a:r>
                  <a:rPr lang="sk-SK" dirty="0" smtClean="0"/>
                  <a:t> ...</a:t>
                </a:r>
                <a:endParaRPr lang="sk-SK" dirty="0"/>
              </a:p>
              <a:p>
                <a:endParaRPr lang="sk-SK" dirty="0" smtClean="0"/>
              </a:p>
              <a:p>
                <a:pPr marL="146050" indent="0">
                  <a:buNone/>
                </a:pPr>
                <a:r>
                  <a:rPr lang="sk-SK" b="1" dirty="0" smtClean="0"/>
                  <a:t>VSTUPY:</a:t>
                </a:r>
              </a:p>
              <a:p>
                <a:r>
                  <a:rPr lang="sk-SK" dirty="0"/>
                  <a:t>j</a:t>
                </a:r>
                <a:r>
                  <a:rPr lang="sk-SK" dirty="0" smtClean="0"/>
                  <a:t>ednoduché pozorovania</a:t>
                </a:r>
              </a:p>
              <a:p>
                <a:r>
                  <a:rPr lang="sk-SK" dirty="0"/>
                  <a:t>v</a:t>
                </a:r>
                <a:r>
                  <a:rPr lang="sk-SK" dirty="0" smtClean="0"/>
                  <a:t>iacnásobné pozorovania</a:t>
                </a:r>
              </a:p>
              <a:p>
                <a:r>
                  <a:rPr lang="sk-SK" dirty="0" smtClean="0"/>
                  <a:t>vytvorené pomocou extrakcie modulov </a:t>
                </a:r>
              </a:p>
              <a:p>
                <a:endParaRPr lang="sk-SK" b="1" dirty="0" smtClean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41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2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2402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jekt pre text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46050" indent="0">
                  <a:buNone/>
                </a:pPr>
                <a:r>
                  <a:rPr lang="sk-SK" b="1" dirty="0" smtClean="0"/>
                  <a:t>DATASET:</a:t>
                </a:r>
                <a:r>
                  <a:rPr lang="sk-SK" dirty="0"/>
                  <a:t> </a:t>
                </a:r>
                <a:r>
                  <a:rPr lang="sk-SK" dirty="0" smtClean="0"/>
                  <a:t>20 ontológií z </a:t>
                </a:r>
                <a:r>
                  <a:rPr lang="sk-SK" i="1" dirty="0" smtClean="0">
                    <a:hlinkClick r:id="rId2"/>
                  </a:rPr>
                  <a:t>ORE </a:t>
                </a:r>
                <a:r>
                  <a:rPr lang="sk-SK" i="1" dirty="0">
                    <a:hlinkClick r:id="rId2"/>
                  </a:rPr>
                  <a:t>2015 </a:t>
                </a:r>
                <a:r>
                  <a:rPr lang="sk-SK" i="1" dirty="0" err="1">
                    <a:hlinkClick r:id="rId2"/>
                  </a:rPr>
                  <a:t>Reasoner</a:t>
                </a:r>
                <a:r>
                  <a:rPr lang="sk-SK" i="1" dirty="0">
                    <a:hlinkClick r:id="rId2"/>
                  </a:rPr>
                  <a:t> </a:t>
                </a:r>
                <a:r>
                  <a:rPr lang="sk-SK" i="1" dirty="0" err="1">
                    <a:hlinkClick r:id="rId2"/>
                  </a:rPr>
                  <a:t>Competition</a:t>
                </a:r>
                <a:r>
                  <a:rPr lang="sk-SK" i="1" dirty="0">
                    <a:hlinkClick r:id="rId2"/>
                  </a:rPr>
                  <a:t> </a:t>
                </a:r>
                <a:r>
                  <a:rPr lang="sk-SK" i="1" dirty="0" smtClean="0">
                    <a:hlinkClick r:id="rId2"/>
                  </a:rPr>
                  <a:t>Corpus</a:t>
                </a:r>
                <a:endParaRPr lang="sk-SK" i="1" dirty="0" smtClean="0"/>
              </a:p>
              <a:p>
                <a:r>
                  <a:rPr lang="sk-SK" dirty="0" smtClean="0"/>
                  <a:t>konzistentné ontológie</a:t>
                </a:r>
              </a:p>
              <a:p>
                <a:r>
                  <a:rPr lang="sk-SK" dirty="0" smtClean="0"/>
                  <a:t>kratšia doba kontroly konzistencie (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1 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sk-SK" dirty="0" smtClean="0"/>
                  <a:t>)</a:t>
                </a:r>
              </a:p>
              <a:p>
                <a:r>
                  <a:rPr lang="sk-SK" dirty="0"/>
                  <a:t>v</a:t>
                </a:r>
                <a:r>
                  <a:rPr lang="sk-SK" dirty="0" smtClean="0"/>
                  <a:t>yhovujúci počet </a:t>
                </a:r>
                <a:r>
                  <a:rPr lang="sk-SK" dirty="0" err="1" smtClean="0"/>
                  <a:t>axiómov</a:t>
                </a:r>
                <a:r>
                  <a:rPr lang="sk-SK" dirty="0" smtClean="0"/>
                  <a:t>, </a:t>
                </a:r>
                <a:r>
                  <a:rPr lang="sk-SK" dirty="0" err="1" smtClean="0"/>
                  <a:t>individuálov</a:t>
                </a:r>
                <a:r>
                  <a:rPr lang="sk-SK" dirty="0" smtClean="0"/>
                  <a:t> ...</a:t>
                </a:r>
                <a:endParaRPr lang="sk-SK" dirty="0"/>
              </a:p>
              <a:p>
                <a:endParaRPr lang="sk-SK" dirty="0" smtClean="0"/>
              </a:p>
              <a:p>
                <a:pPr marL="146050" indent="0">
                  <a:buNone/>
                </a:pPr>
                <a:r>
                  <a:rPr lang="sk-SK" b="1" dirty="0" smtClean="0"/>
                  <a:t>VSTUPY:</a:t>
                </a:r>
              </a:p>
              <a:p>
                <a:r>
                  <a:rPr lang="sk-SK" dirty="0"/>
                  <a:t>j</a:t>
                </a:r>
                <a:r>
                  <a:rPr lang="sk-SK" dirty="0" smtClean="0"/>
                  <a:t>ednoduché pozorovania</a:t>
                </a:r>
              </a:p>
              <a:p>
                <a:r>
                  <a:rPr lang="sk-SK" dirty="0"/>
                  <a:t>v</a:t>
                </a:r>
                <a:r>
                  <a:rPr lang="sk-SK" dirty="0" smtClean="0"/>
                  <a:t>iacnásobné pozorovania</a:t>
                </a:r>
              </a:p>
              <a:p>
                <a:r>
                  <a:rPr lang="sk-SK" dirty="0" smtClean="0"/>
                  <a:t>vytvorené pomocou extrakcie modulov </a:t>
                </a:r>
              </a:p>
              <a:p>
                <a:endParaRPr lang="sk-SK" b="1" dirty="0" smtClean="0"/>
              </a:p>
            </p:txBody>
          </p:sp>
        </mc:Choice>
        <mc:Fallback xmlns="">
          <p:sp>
            <p:nvSpPr>
              <p:cNvPr id="3" name="Zástupný objekt pre text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42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7505700" cy="98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-SK" dirty="0" err="1" smtClean="0"/>
              <a:t>Evaluácia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Experiment 2</a:t>
            </a:r>
            <a:endParaRPr lang="sk-SK" sz="2000" dirty="0"/>
          </a:p>
        </p:txBody>
      </p:sp>
      <p:sp>
        <p:nvSpPr>
          <p:cNvPr id="6" name="Zástupný objekt pre text 2"/>
          <p:cNvSpPr txBox="1">
            <a:spLocks/>
          </p:cNvSpPr>
          <p:nvPr/>
        </p:nvSpPr>
        <p:spPr>
          <a:xfrm>
            <a:off x="5299154" y="2655120"/>
            <a:ext cx="3640280" cy="15428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46050" indent="0">
              <a:buFont typeface="Calibri"/>
              <a:buNone/>
            </a:pPr>
            <a:r>
              <a:rPr lang="sk-SK" b="1" dirty="0" smtClean="0"/>
              <a:t>POSTUP:</a:t>
            </a:r>
          </a:p>
          <a:p>
            <a:r>
              <a:rPr lang="sk-SK" dirty="0" smtClean="0"/>
              <a:t>10x </a:t>
            </a:r>
            <a:r>
              <a:rPr lang="sk-SK" dirty="0"/>
              <a:t>každý vstup </a:t>
            </a:r>
            <a:r>
              <a:rPr lang="sk-SK" dirty="0" smtClean="0"/>
              <a:t>bez negácií </a:t>
            </a:r>
            <a:r>
              <a:rPr lang="sk-SK" dirty="0"/>
              <a:t>na MHS </a:t>
            </a:r>
            <a:endParaRPr lang="sk-SK" dirty="0" smtClean="0"/>
          </a:p>
          <a:p>
            <a:r>
              <a:rPr lang="sk-SK" dirty="0" smtClean="0"/>
              <a:t>10x </a:t>
            </a:r>
            <a:r>
              <a:rPr lang="sk-SK" dirty="0"/>
              <a:t>každý vstup bez negácií na </a:t>
            </a:r>
            <a:r>
              <a:rPr lang="sk-SK" dirty="0" smtClean="0"/>
              <a:t>MHS-MXP</a:t>
            </a:r>
          </a:p>
          <a:p>
            <a:endParaRPr lang="sk-SK" dirty="0"/>
          </a:p>
          <a:p>
            <a:r>
              <a:rPr lang="sk-SK" dirty="0" err="1"/>
              <a:t>t</a:t>
            </a:r>
            <a:r>
              <a:rPr lang="sk-SK" dirty="0" err="1" smtClean="0"/>
              <a:t>imeout</a:t>
            </a:r>
            <a:r>
              <a:rPr lang="sk-SK" dirty="0" smtClean="0"/>
              <a:t>: 4 hodiny  </a:t>
            </a:r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594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 do budúcna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182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Plán</a:t>
            </a:r>
            <a:endParaRPr lang="sk-SK" dirty="0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Evaluácia</a:t>
            </a:r>
            <a:r>
              <a:rPr lang="sk-SK" dirty="0"/>
              <a:t>  </a:t>
            </a:r>
            <a:endParaRPr lang="sk-SK" dirty="0" smtClean="0"/>
          </a:p>
          <a:p>
            <a:pPr lvl="1"/>
            <a:r>
              <a:rPr lang="sk-SK" dirty="0" smtClean="0"/>
              <a:t>Doplniť nové vstupy pre experiment 1</a:t>
            </a:r>
          </a:p>
          <a:p>
            <a:pPr lvl="1"/>
            <a:r>
              <a:rPr lang="sk-SK" dirty="0" smtClean="0"/>
              <a:t>Doriešenie detailov ohľadom experimentu 2</a:t>
            </a:r>
          </a:p>
          <a:p>
            <a:pPr lvl="1"/>
            <a:r>
              <a:rPr lang="sk-SK" dirty="0" smtClean="0"/>
              <a:t>Generovanie vstupov pre experiment 2 (extrakcia modulov)</a:t>
            </a:r>
          </a:p>
          <a:p>
            <a:pPr lvl="1"/>
            <a:r>
              <a:rPr lang="sk-SK" dirty="0" smtClean="0"/>
              <a:t>Spustenie experimentu 2</a:t>
            </a:r>
          </a:p>
          <a:p>
            <a:pPr lvl="1"/>
            <a:r>
              <a:rPr lang="sk-SK" dirty="0" smtClean="0"/>
              <a:t>Vyhodnotenie experimentov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Upravenie logovacích súborov </a:t>
            </a:r>
          </a:p>
          <a:p>
            <a:r>
              <a:rPr lang="sk-SK" dirty="0" smtClean="0"/>
              <a:t>Písanie práce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44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280250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Deskripčné logiky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Google Shape;159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19149" y="1575087"/>
                <a:ext cx="6502977" cy="319780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sk" dirty="0" smtClean="0"/>
                  <a:t>skupina formálnych jazykov </a:t>
                </a:r>
                <a:r>
                  <a:rPr lang="sk" dirty="0"/>
                  <a:t>na reprezentáciu </a:t>
                </a:r>
                <a:r>
                  <a:rPr lang="sk" dirty="0" smtClean="0"/>
                  <a:t>znalostí</a:t>
                </a:r>
              </a:p>
              <a:p>
                <a:r>
                  <a:rPr lang="sk-SK" dirty="0"/>
                  <a:t>(zväčša) </a:t>
                </a:r>
                <a:r>
                  <a:rPr lang="sk-SK" b="1" dirty="0" err="1"/>
                  <a:t>rozhodnuteľné</a:t>
                </a:r>
                <a:r>
                  <a:rPr lang="sk-SK" dirty="0"/>
                  <a:t> fragmenty </a:t>
                </a:r>
                <a:r>
                  <a:rPr lang="sk-SK" dirty="0" err="1"/>
                  <a:t>prvorádovej</a:t>
                </a:r>
                <a:r>
                  <a:rPr lang="sk-SK" dirty="0"/>
                  <a:t> logiky </a:t>
                </a:r>
                <a:endParaRPr lang="sk" dirty="0" smtClean="0"/>
              </a:p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sk-SK" dirty="0"/>
                  <a:t>j</a:t>
                </a:r>
                <a:r>
                  <a:rPr lang="sk" dirty="0" smtClean="0"/>
                  <a:t>azyk pozostáva z </a:t>
                </a:r>
                <a:r>
                  <a:rPr lang="sk" b="1" dirty="0" smtClean="0"/>
                  <a:t>individuálov</a:t>
                </a:r>
                <a:r>
                  <a:rPr lang="sk" dirty="0" smtClean="0"/>
                  <a:t>, </a:t>
                </a:r>
                <a:r>
                  <a:rPr lang="sk" b="1" dirty="0" smtClean="0"/>
                  <a:t>atomických konceptov </a:t>
                </a:r>
                <a:r>
                  <a:rPr lang="sk" dirty="0" smtClean="0"/>
                  <a:t>a </a:t>
                </a:r>
                <a:r>
                  <a:rPr lang="sk" b="1" dirty="0" smtClean="0"/>
                  <a:t>rolí</a:t>
                </a:r>
              </a:p>
              <a:p>
                <a:pPr lvl="0"/>
                <a:r>
                  <a:rPr lang="sk-SK" b="1" dirty="0"/>
                  <a:t>(</a:t>
                </a:r>
                <a:r>
                  <a:rPr lang="sk-SK" b="1" dirty="0" smtClean="0"/>
                  <a:t>z</a:t>
                </a:r>
                <a:r>
                  <a:rPr lang="sk" b="1" dirty="0" smtClean="0"/>
                  <a:t>ložené) koncepty </a:t>
                </a:r>
                <a:r>
                  <a:rPr lang="sk" dirty="0" smtClean="0"/>
                  <a:t>sú rekurzívne vytvárané pomocou </a:t>
                </a:r>
                <a:r>
                  <a:rPr lang="sk" b="1" dirty="0" smtClean="0"/>
                  <a:t>konštruktorov</a:t>
                </a:r>
                <a:r>
                  <a:rPr lang="sk" dirty="0" smtClean="0"/>
                  <a:t> </a:t>
                </a:r>
                <a:r>
                  <a:rPr lang="sk-SK" dirty="0"/>
                  <a:t>(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⊓,⊔,∃, </m:t>
                    </m:r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sk-SK" dirty="0"/>
                  <a:t>) </a:t>
                </a:r>
                <a:endParaRPr lang="sk" dirty="0"/>
              </a:p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endParaRPr lang="sk" b="1" dirty="0" smtClean="0"/>
              </a:p>
            </p:txBody>
          </p:sp>
        </mc:Choice>
        <mc:Fallback xmlns="">
          <p:sp>
            <p:nvSpPr>
              <p:cNvPr id="159" name="Google Shape;159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9149" y="1575087"/>
                <a:ext cx="6502977" cy="319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objekt pre číslo snímky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5</a:t>
            </a:fld>
            <a:endParaRPr lang="sk"/>
          </a:p>
        </p:txBody>
      </p:sp>
    </p:spTree>
    <p:extLst>
      <p:ext uri="{BB962C8B-B14F-4D97-AF65-F5344CB8AC3E}">
        <p14:creationId xmlns:p14="http://schemas.microsoft.com/office/powerpoint/2010/main" val="368797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dirty="0"/>
              <a:t>Deskripčné logiky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Google Shape;159;p17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819149" y="1575087"/>
                <a:ext cx="6502977" cy="3197803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rmAutofit/>
              </a:bodyPr>
              <a:lstStyle/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sk" dirty="0" smtClean="0"/>
                  <a:t>skupina formálnych jazykov </a:t>
                </a:r>
                <a:r>
                  <a:rPr lang="sk" dirty="0"/>
                  <a:t>na reprezentáciu </a:t>
                </a:r>
                <a:r>
                  <a:rPr lang="sk" dirty="0" smtClean="0"/>
                  <a:t>znalostí</a:t>
                </a:r>
              </a:p>
              <a:p>
                <a:r>
                  <a:rPr lang="sk-SK" dirty="0"/>
                  <a:t>(zväčša) </a:t>
                </a:r>
                <a:r>
                  <a:rPr lang="sk-SK" b="1" dirty="0" err="1"/>
                  <a:t>rozhodnuteľné</a:t>
                </a:r>
                <a:r>
                  <a:rPr lang="sk-SK" dirty="0"/>
                  <a:t> fragmenty </a:t>
                </a:r>
                <a:r>
                  <a:rPr lang="sk-SK" dirty="0" err="1"/>
                  <a:t>prvorádovej</a:t>
                </a:r>
                <a:r>
                  <a:rPr lang="sk-SK" dirty="0"/>
                  <a:t> logiky </a:t>
                </a:r>
                <a:endParaRPr lang="sk" dirty="0" smtClean="0"/>
              </a:p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r>
                  <a:rPr lang="sk-SK" dirty="0"/>
                  <a:t>j</a:t>
                </a:r>
                <a:r>
                  <a:rPr lang="sk" dirty="0" smtClean="0"/>
                  <a:t>azyk pozostáva z </a:t>
                </a:r>
                <a:r>
                  <a:rPr lang="sk" b="1" dirty="0" smtClean="0"/>
                  <a:t>individuálov</a:t>
                </a:r>
                <a:r>
                  <a:rPr lang="sk" dirty="0" smtClean="0"/>
                  <a:t>, </a:t>
                </a:r>
                <a:r>
                  <a:rPr lang="sk" b="1" dirty="0" smtClean="0"/>
                  <a:t>atomických konceptov </a:t>
                </a:r>
                <a:r>
                  <a:rPr lang="sk" dirty="0" smtClean="0"/>
                  <a:t>a </a:t>
                </a:r>
                <a:r>
                  <a:rPr lang="sk" b="1" dirty="0" smtClean="0"/>
                  <a:t>rolí</a:t>
                </a:r>
              </a:p>
              <a:p>
                <a:pPr lvl="0"/>
                <a:r>
                  <a:rPr lang="sk-SK" b="1" dirty="0"/>
                  <a:t>(</a:t>
                </a:r>
                <a:r>
                  <a:rPr lang="sk-SK" b="1" dirty="0" smtClean="0"/>
                  <a:t>z</a:t>
                </a:r>
                <a:r>
                  <a:rPr lang="sk" b="1" dirty="0" smtClean="0"/>
                  <a:t>ložené) koncepty </a:t>
                </a:r>
                <a:r>
                  <a:rPr lang="sk" dirty="0" smtClean="0"/>
                  <a:t>sú rekurzívne vytvárané pomocou </a:t>
                </a:r>
                <a:r>
                  <a:rPr lang="sk" b="1" dirty="0" smtClean="0"/>
                  <a:t>konštruktorov</a:t>
                </a:r>
                <a:r>
                  <a:rPr lang="sk" dirty="0" smtClean="0"/>
                  <a:t> </a:t>
                </a:r>
                <a:r>
                  <a:rPr lang="sk-SK" dirty="0"/>
                  <a:t>(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⊓,⊔,∃, </m:t>
                    </m:r>
                    <m:r>
                      <a:rPr lang="sk-SK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sk-SK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sk-SK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</m:oMath>
                </a14:m>
                <a:r>
                  <a:rPr lang="sk-SK" dirty="0"/>
                  <a:t>) </a:t>
                </a:r>
                <a:endParaRPr lang="sk" dirty="0"/>
              </a:p>
              <a:p>
                <a:pPr marL="457200" lvl="0" indent="-311150" algn="l" rtl="0">
                  <a:spcBef>
                    <a:spcPts val="0"/>
                  </a:spcBef>
                  <a:spcAft>
                    <a:spcPts val="0"/>
                  </a:spcAft>
                  <a:buSzPts val="1300"/>
                  <a:buChar char="●"/>
                </a:pPr>
                <a:endParaRPr lang="sk" b="1" dirty="0" smtClean="0"/>
              </a:p>
            </p:txBody>
          </p:sp>
        </mc:Choice>
        <mc:Fallback xmlns="">
          <p:sp>
            <p:nvSpPr>
              <p:cNvPr id="159" name="Google Shape;159;p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19149" y="1575087"/>
                <a:ext cx="6502977" cy="31978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ástupný objekt pre číslo snímky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6</a:t>
            </a:fld>
            <a:endParaRPr lang="sk"/>
          </a:p>
        </p:txBody>
      </p:sp>
      <p:sp>
        <p:nvSpPr>
          <p:cNvPr id="14" name="BlokTextu 13"/>
          <p:cNvSpPr txBox="1"/>
          <p:nvPr/>
        </p:nvSpPr>
        <p:spPr>
          <a:xfrm>
            <a:off x="4939454" y="2369247"/>
            <a:ext cx="7342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sk-SK" sz="9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399492" y="2932839"/>
            <a:ext cx="15512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príklady </a:t>
            </a:r>
          </a:p>
          <a:p>
            <a:r>
              <a:rPr lang="sk-SK" sz="13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konceptov</a:t>
            </a:r>
            <a:endParaRPr lang="sk-SK" sz="13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/>
          <a:srcRect l="30099" t="52337" r="65032" b="45010"/>
          <a:stretch/>
        </p:blipFill>
        <p:spPr>
          <a:xfrm>
            <a:off x="1411567" y="2861817"/>
            <a:ext cx="537787" cy="16469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4"/>
          <a:srcRect l="34923" t="52409" r="56385" b="44972"/>
          <a:stretch/>
        </p:blipFill>
        <p:spPr>
          <a:xfrm>
            <a:off x="1411567" y="3111059"/>
            <a:ext cx="960120" cy="16256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/>
          <a:srcRect l="43753" t="52491" r="48958" b="44955"/>
          <a:stretch/>
        </p:blipFill>
        <p:spPr>
          <a:xfrm>
            <a:off x="1411567" y="3358164"/>
            <a:ext cx="805180" cy="158529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4"/>
          <a:srcRect l="50980" t="52481" r="41662" b="44818"/>
          <a:stretch/>
        </p:blipFill>
        <p:spPr>
          <a:xfrm>
            <a:off x="3147877" y="2860345"/>
            <a:ext cx="812800" cy="167640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/>
          <a:srcRect l="58261" t="52489" r="30196" b="44892"/>
          <a:stretch/>
        </p:blipFill>
        <p:spPr>
          <a:xfrm>
            <a:off x="3147877" y="3107911"/>
            <a:ext cx="1275079" cy="16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9150" y="845599"/>
            <a:ext cx="7505700" cy="988281"/>
          </a:xfrm>
        </p:spPr>
        <p:txBody>
          <a:bodyPr>
            <a:normAutofit/>
          </a:bodyPr>
          <a:lstStyle/>
          <a:p>
            <a:r>
              <a:rPr lang="sk" dirty="0"/>
              <a:t>Deskripčné logiky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Báza znalostí </a:t>
            </a:r>
            <a:endParaRPr lang="sk-SK" sz="2000" dirty="0">
              <a:solidFill>
                <a:schemeClr val="bg2"/>
              </a:solidFill>
            </a:endParaRP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7</a:t>
            </a:fld>
            <a:endParaRPr lang="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/>
          <a:srcRect l="38982" t="62483" r="39275" b="16975"/>
          <a:stretch/>
        </p:blipFill>
        <p:spPr>
          <a:xfrm>
            <a:off x="4391991" y="2510083"/>
            <a:ext cx="2637213" cy="140151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/>
          <a:srcRect l="51216" t="27770" r="41530" b="67679"/>
          <a:stretch/>
        </p:blipFill>
        <p:spPr>
          <a:xfrm>
            <a:off x="2590799" y="1415939"/>
            <a:ext cx="824345" cy="29094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/>
          <a:srcRect l="38982" t="34895" r="39275" b="40442"/>
          <a:stretch/>
        </p:blipFill>
        <p:spPr>
          <a:xfrm>
            <a:off x="1766455" y="2510083"/>
            <a:ext cx="2562100" cy="163473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2283972" y="2123335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všeobecné vedomosti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4777790" y="2133852"/>
            <a:ext cx="2504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poznatky o jednotlivcoch </a:t>
            </a:r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(fakty)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2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1883259" y="1555225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3800" dirty="0" smtClean="0"/>
              <a:t>Abdukcia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9067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jekt pre číslo snímky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 smtClean="0"/>
              <a:t>9</a:t>
            </a:fld>
            <a:endParaRPr lang="sk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819150" y="845599"/>
            <a:ext cx="2637559" cy="988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"/>
              <a:buNone/>
              <a:defRPr sz="3000" b="0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r>
              <a:rPr lang="sk" dirty="0" smtClean="0"/>
              <a:t>Abdukcia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sz="2000" dirty="0" smtClean="0">
                <a:solidFill>
                  <a:schemeClr val="bg2"/>
                </a:solidFill>
              </a:rPr>
              <a:t>Hľadanie vysvetlení</a:t>
            </a:r>
            <a:endParaRPr lang="sk-SK" sz="2000" dirty="0">
              <a:solidFill>
                <a:schemeClr val="bg2"/>
              </a:solidFill>
            </a:endParaRPr>
          </a:p>
        </p:txBody>
      </p:sp>
      <p:sp>
        <p:nvSpPr>
          <p:cNvPr id="8" name="Ovál 7"/>
          <p:cNvSpPr/>
          <p:nvPr/>
        </p:nvSpPr>
        <p:spPr>
          <a:xfrm>
            <a:off x="2948710" y="2658686"/>
            <a:ext cx="1173018" cy="11914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 smtClean="0"/>
              <a:t>O</a:t>
            </a:r>
            <a:endParaRPr lang="sk-SK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ál 8"/>
              <p:cNvSpPr/>
              <p:nvPr/>
            </p:nvSpPr>
            <p:spPr>
              <a:xfrm>
                <a:off x="5114637" y="2658686"/>
                <a:ext cx="1173018" cy="1191491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k-SK" sz="32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ℰ</m:t>
                      </m:r>
                    </m:oMath>
                  </m:oMathPara>
                </a14:m>
                <a:endParaRPr lang="sk-SK" sz="3200" dirty="0"/>
              </a:p>
            </p:txBody>
          </p:sp>
        </mc:Choice>
        <mc:Fallback xmlns="">
          <p:sp>
            <p:nvSpPr>
              <p:cNvPr id="9" name="Ová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637" y="2658686"/>
                <a:ext cx="1173018" cy="119149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Rovná spojovacia šípka 9"/>
          <p:cNvCxnSpPr/>
          <p:nvPr/>
        </p:nvCxnSpPr>
        <p:spPr>
          <a:xfrm>
            <a:off x="4207164" y="3254431"/>
            <a:ext cx="812800" cy="0"/>
          </a:xfrm>
          <a:prstGeom prst="straightConnector1">
            <a:avLst/>
          </a:prstGeom>
          <a:ln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lokTextu 10"/>
          <p:cNvSpPr txBox="1"/>
          <p:nvPr/>
        </p:nvSpPr>
        <p:spPr>
          <a:xfrm>
            <a:off x="2496016" y="2289354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vstup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5312993" y="2247730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výstup</a:t>
            </a:r>
            <a:endParaRPr lang="sk-SK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BlokTextu 12"/>
          <p:cNvSpPr txBox="1"/>
          <p:nvPr/>
        </p:nvSpPr>
        <p:spPr>
          <a:xfrm>
            <a:off x="2656801" y="3069765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+</a:t>
            </a:r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15" name="Ovál 14"/>
          <p:cNvSpPr/>
          <p:nvPr/>
        </p:nvSpPr>
        <p:spPr>
          <a:xfrm>
            <a:off x="1482260" y="2658686"/>
            <a:ext cx="1173018" cy="119149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3200" dirty="0"/>
              <a:t>K</a:t>
            </a:r>
          </a:p>
        </p:txBody>
      </p:sp>
      <p:sp>
        <p:nvSpPr>
          <p:cNvPr id="16" name="BlokTextu 15"/>
          <p:cNvSpPr txBox="1"/>
          <p:nvPr/>
        </p:nvSpPr>
        <p:spPr>
          <a:xfrm>
            <a:off x="1482260" y="3911732"/>
            <a:ext cx="1124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áza znalostí</a:t>
            </a:r>
            <a:endParaRPr lang="sk-SK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BlokTextu 16"/>
          <p:cNvSpPr txBox="1"/>
          <p:nvPr/>
        </p:nvSpPr>
        <p:spPr>
          <a:xfrm>
            <a:off x="3031365" y="3911732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pozorovanie</a:t>
            </a:r>
          </a:p>
        </p:txBody>
      </p:sp>
      <p:sp>
        <p:nvSpPr>
          <p:cNvPr id="18" name="BlokTextu 17"/>
          <p:cNvSpPr txBox="1"/>
          <p:nvPr/>
        </p:nvSpPr>
        <p:spPr>
          <a:xfrm>
            <a:off x="5241725" y="3911732"/>
            <a:ext cx="91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nožina </a:t>
            </a:r>
          </a:p>
          <a:p>
            <a:pPr algn="ctr"/>
            <a:r>
              <a:rPr lang="sk-SK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vysvetlení</a:t>
            </a:r>
          </a:p>
        </p:txBody>
      </p:sp>
    </p:spTree>
    <p:extLst>
      <p:ext uri="{BB962C8B-B14F-4D97-AF65-F5344CB8AC3E}">
        <p14:creationId xmlns:p14="http://schemas.microsoft.com/office/powerpoint/2010/main" val="10805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1087</Words>
  <Application>Microsoft Office PowerPoint</Application>
  <PresentationFormat>Prezentácia na obrazovke (16:9)</PresentationFormat>
  <Paragraphs>408</Paragraphs>
  <Slides>44</Slides>
  <Notes>17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44</vt:i4>
      </vt:variant>
    </vt:vector>
  </HeadingPairs>
  <TitlesOfParts>
    <vt:vector size="51" baseType="lpstr">
      <vt:lpstr>Agency FB</vt:lpstr>
      <vt:lpstr>Arial</vt:lpstr>
      <vt:lpstr>Nunito</vt:lpstr>
      <vt:lpstr>Courier New</vt:lpstr>
      <vt:lpstr>Cambria Math</vt:lpstr>
      <vt:lpstr>Calibri</vt:lpstr>
      <vt:lpstr>Shift</vt:lpstr>
      <vt:lpstr>Optimization of the MHS-MXP algorithm</vt:lpstr>
      <vt:lpstr>Úvod do  deskripčných logík</vt:lpstr>
      <vt:lpstr>Deskripčné logiky</vt:lpstr>
      <vt:lpstr>Deskripčné logiky</vt:lpstr>
      <vt:lpstr>Deskripčné logiky</vt:lpstr>
      <vt:lpstr>Deskripčné logiky</vt:lpstr>
      <vt:lpstr>Deskripčné logiky Báza znalostí </vt:lpstr>
      <vt:lpstr>Abdukcia</vt:lpstr>
      <vt:lpstr>Prezentácia programu PowerPoint</vt:lpstr>
      <vt:lpstr>Abdukcia Hľadanie vysvetlení</vt:lpstr>
      <vt:lpstr>Prezentácia programu PowerPoint</vt:lpstr>
      <vt:lpstr>Prezentácia programu PowerPoint</vt:lpstr>
      <vt:lpstr>Prezentácia programu PowerPoint</vt:lpstr>
      <vt:lpstr>MHS algoritmus</vt:lpstr>
      <vt:lpstr>MHS-MXP algoritmus Vylepšenie pomocou MXP metódy</vt:lpstr>
      <vt:lpstr>Implementácia</vt:lpstr>
      <vt:lpstr>Implementácia MHS-MXP algoritmu</vt:lpstr>
      <vt:lpstr>Extrakcia modelov</vt:lpstr>
      <vt:lpstr>Extrakcia modelov Problém pôvodnej verzie</vt:lpstr>
      <vt:lpstr>Extrakcia modelov Problém pôvodnej verzie</vt:lpstr>
      <vt:lpstr>Extrakcia modelov Hľadanie riešenia</vt:lpstr>
      <vt:lpstr>Extrakcia modelov Hľadanie riešenia</vt:lpstr>
      <vt:lpstr>Extrakcia modelov Hľadanie riešenia</vt:lpstr>
      <vt:lpstr>Extrakcia modelov Hľadanie riešenia</vt:lpstr>
      <vt:lpstr>Extrakcia modelov Hľadanie riešenia</vt:lpstr>
      <vt:lpstr>Extrakcia modelov Riešenie</vt:lpstr>
      <vt:lpstr>Extrakcia modelov Dôsledky</vt:lpstr>
      <vt:lpstr>Vysvetlenia s rolami</vt:lpstr>
      <vt:lpstr>Vysvetlenia s rolami</vt:lpstr>
      <vt:lpstr>Voľba typu relevancie</vt:lpstr>
      <vt:lpstr>Voľba typu relevancie pri viacnásobnom pozorovaní</vt:lpstr>
      <vt:lpstr>Ostatné</vt:lpstr>
      <vt:lpstr>Ostatné</vt:lpstr>
      <vt:lpstr>Evaluácia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Plán do budúcna</vt:lpstr>
      <vt:lpstr>Plán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Optimization of the MHS-MXP algorithm</dc:title>
  <cp:lastModifiedBy>Boborová Janka</cp:lastModifiedBy>
  <cp:revision>115</cp:revision>
  <dcterms:modified xsi:type="dcterms:W3CDTF">2022-12-08T15:31:41Z</dcterms:modified>
</cp:coreProperties>
</file>