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8288000" cy="10287000"/>
  <p:notesSz cx="6858000" cy="9144000"/>
  <p:embeddedFontLst>
    <p:embeddedFont>
      <p:font typeface="Chau Philomene" panose="020B0604020202020204" charset="0"/>
      <p:regular r:id="rId8"/>
    </p:embeddedFont>
    <p:embeddedFont>
      <p:font typeface="Roboto" panose="02000000000000000000" pitchFamily="2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260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9222" b="-9222"/>
            </a:stretch>
          </a:blipFill>
        </p:spPr>
        <p:txBody>
          <a:bodyPr/>
          <a:lstStyle/>
          <a:p>
            <a:endParaRPr lang="ru-RU" dirty="0"/>
          </a:p>
        </p:txBody>
      </p:sp>
      <p:sp>
        <p:nvSpPr>
          <p:cNvPr id="3" name="Freeform 3"/>
          <p:cNvSpPr/>
          <p:nvPr/>
        </p:nvSpPr>
        <p:spPr>
          <a:xfrm rot="-5400000">
            <a:off x="804756" y="5884511"/>
            <a:ext cx="3597733" cy="5207245"/>
          </a:xfrm>
          <a:custGeom>
            <a:avLst/>
            <a:gdLst/>
            <a:ahLst/>
            <a:cxnLst/>
            <a:rect l="l" t="t" r="r" b="b"/>
            <a:pathLst>
              <a:path w="3597733" h="5207245">
                <a:moveTo>
                  <a:pt x="0" y="0"/>
                </a:moveTo>
                <a:lnTo>
                  <a:pt x="3597733" y="0"/>
                </a:lnTo>
                <a:lnTo>
                  <a:pt x="3597733" y="5207245"/>
                </a:lnTo>
                <a:lnTo>
                  <a:pt x="0" y="52072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-5400000" flipH="1" flipV="1">
            <a:off x="13884526" y="-804936"/>
            <a:ext cx="3598538" cy="5208410"/>
          </a:xfrm>
          <a:custGeom>
            <a:avLst/>
            <a:gdLst/>
            <a:ahLst/>
            <a:cxnLst/>
            <a:rect l="l" t="t" r="r" b="b"/>
            <a:pathLst>
              <a:path w="3598538" h="5208410">
                <a:moveTo>
                  <a:pt x="3598538" y="5208410"/>
                </a:moveTo>
                <a:lnTo>
                  <a:pt x="0" y="5208410"/>
                </a:lnTo>
                <a:lnTo>
                  <a:pt x="0" y="0"/>
                </a:lnTo>
                <a:lnTo>
                  <a:pt x="3598538" y="0"/>
                </a:lnTo>
                <a:lnTo>
                  <a:pt x="3598538" y="520841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1028700" y="1028700"/>
            <a:ext cx="2618309" cy="1204422"/>
          </a:xfrm>
          <a:custGeom>
            <a:avLst/>
            <a:gdLst/>
            <a:ahLst/>
            <a:cxnLst/>
            <a:rect l="l" t="t" r="r" b="b"/>
            <a:pathLst>
              <a:path w="2618309" h="1204422">
                <a:moveTo>
                  <a:pt x="0" y="0"/>
                </a:moveTo>
                <a:lnTo>
                  <a:pt x="2618309" y="0"/>
                </a:lnTo>
                <a:lnTo>
                  <a:pt x="2618309" y="1204422"/>
                </a:lnTo>
                <a:lnTo>
                  <a:pt x="0" y="1204422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flipH="1">
            <a:off x="14640991" y="8053878"/>
            <a:ext cx="2618309" cy="1204422"/>
          </a:xfrm>
          <a:custGeom>
            <a:avLst/>
            <a:gdLst/>
            <a:ahLst/>
            <a:cxnLst/>
            <a:rect l="l" t="t" r="r" b="b"/>
            <a:pathLst>
              <a:path w="2618309" h="1204422">
                <a:moveTo>
                  <a:pt x="2618309" y="0"/>
                </a:moveTo>
                <a:lnTo>
                  <a:pt x="0" y="0"/>
                </a:lnTo>
                <a:lnTo>
                  <a:pt x="0" y="1204422"/>
                </a:lnTo>
                <a:lnTo>
                  <a:pt x="2618309" y="1204422"/>
                </a:lnTo>
                <a:lnTo>
                  <a:pt x="2618309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rot="-5400000">
            <a:off x="-178863" y="7030660"/>
            <a:ext cx="3435203" cy="1020078"/>
          </a:xfrm>
          <a:custGeom>
            <a:avLst/>
            <a:gdLst/>
            <a:ahLst/>
            <a:cxnLst/>
            <a:rect l="l" t="t" r="r" b="b"/>
            <a:pathLst>
              <a:path w="3435203" h="1020078">
                <a:moveTo>
                  <a:pt x="0" y="0"/>
                </a:moveTo>
                <a:lnTo>
                  <a:pt x="3435203" y="0"/>
                </a:lnTo>
                <a:lnTo>
                  <a:pt x="3435203" y="1020077"/>
                </a:lnTo>
                <a:lnTo>
                  <a:pt x="0" y="1020077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rot="-5400000">
            <a:off x="15031660" y="2236263"/>
            <a:ext cx="3435203" cy="1020078"/>
          </a:xfrm>
          <a:custGeom>
            <a:avLst/>
            <a:gdLst/>
            <a:ahLst/>
            <a:cxnLst/>
            <a:rect l="l" t="t" r="r" b="b"/>
            <a:pathLst>
              <a:path w="3435203" h="1020078">
                <a:moveTo>
                  <a:pt x="0" y="0"/>
                </a:moveTo>
                <a:lnTo>
                  <a:pt x="3435203" y="0"/>
                </a:lnTo>
                <a:lnTo>
                  <a:pt x="3435203" y="1020077"/>
                </a:lnTo>
                <a:lnTo>
                  <a:pt x="0" y="1020077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9" name="TextBox 9"/>
          <p:cNvSpPr txBox="1"/>
          <p:nvPr/>
        </p:nvSpPr>
        <p:spPr>
          <a:xfrm>
            <a:off x="1428400" y="2415094"/>
            <a:ext cx="15431199" cy="44242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7769"/>
              </a:lnSpc>
            </a:pPr>
            <a:r>
              <a:rPr lang="en-US" sz="12690" b="1" dirty="0" err="1"/>
              <a:t>Nástroj</a:t>
            </a:r>
            <a:r>
              <a:rPr lang="en-US" sz="12690" b="1" dirty="0"/>
              <a:t> </a:t>
            </a:r>
            <a:r>
              <a:rPr lang="en-US" sz="12690" b="1" dirty="0" err="1"/>
              <a:t>na</a:t>
            </a:r>
            <a:r>
              <a:rPr lang="en-US" sz="12690" b="1" dirty="0"/>
              <a:t> </a:t>
            </a:r>
            <a:r>
              <a:rPr lang="en-US" sz="12690" b="1" dirty="0" err="1"/>
              <a:t>vizualizáciu</a:t>
            </a:r>
            <a:r>
              <a:rPr lang="en-US" sz="12690" b="1" dirty="0"/>
              <a:t> </a:t>
            </a:r>
            <a:r>
              <a:rPr lang="en-US" sz="12690" b="1" dirty="0" err="1"/>
              <a:t>dynamických</a:t>
            </a:r>
            <a:r>
              <a:rPr lang="en-US" sz="12690" b="1" dirty="0"/>
              <a:t> </a:t>
            </a:r>
            <a:r>
              <a:rPr lang="en-US" sz="12690" b="1" dirty="0" err="1"/>
              <a:t>systémov</a:t>
            </a:r>
            <a:endParaRPr lang="en-US" sz="1269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9222" b="-9222"/>
            </a:stretch>
          </a:blipFill>
        </p:spPr>
        <p:txBody>
          <a:bodyPr/>
          <a:lstStyle/>
          <a:p>
            <a:endParaRPr lang="ru-RU" dirty="0"/>
          </a:p>
        </p:txBody>
      </p:sp>
      <p:sp>
        <p:nvSpPr>
          <p:cNvPr id="3" name="Freeform 3"/>
          <p:cNvSpPr/>
          <p:nvPr/>
        </p:nvSpPr>
        <p:spPr>
          <a:xfrm rot="-5400000">
            <a:off x="727247" y="6308532"/>
            <a:ext cx="3251221" cy="4705715"/>
          </a:xfrm>
          <a:custGeom>
            <a:avLst/>
            <a:gdLst/>
            <a:ahLst/>
            <a:cxnLst/>
            <a:rect l="l" t="t" r="r" b="b"/>
            <a:pathLst>
              <a:path w="3251221" h="4705715">
                <a:moveTo>
                  <a:pt x="0" y="0"/>
                </a:moveTo>
                <a:lnTo>
                  <a:pt x="3251221" y="0"/>
                </a:lnTo>
                <a:lnTo>
                  <a:pt x="3251221" y="4705715"/>
                </a:lnTo>
                <a:lnTo>
                  <a:pt x="0" y="470571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-5400000" flipH="1" flipV="1">
            <a:off x="14306397" y="-727820"/>
            <a:ext cx="3253783" cy="4709423"/>
          </a:xfrm>
          <a:custGeom>
            <a:avLst/>
            <a:gdLst/>
            <a:ahLst/>
            <a:cxnLst/>
            <a:rect l="l" t="t" r="r" b="b"/>
            <a:pathLst>
              <a:path w="3253783" h="4709423">
                <a:moveTo>
                  <a:pt x="3253783" y="4709423"/>
                </a:moveTo>
                <a:lnTo>
                  <a:pt x="0" y="4709423"/>
                </a:lnTo>
                <a:lnTo>
                  <a:pt x="0" y="0"/>
                </a:lnTo>
                <a:lnTo>
                  <a:pt x="3253783" y="0"/>
                </a:lnTo>
                <a:lnTo>
                  <a:pt x="3253783" y="4709423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1028700" y="1028700"/>
            <a:ext cx="2051685" cy="943775"/>
          </a:xfrm>
          <a:custGeom>
            <a:avLst/>
            <a:gdLst/>
            <a:ahLst/>
            <a:cxnLst/>
            <a:rect l="l" t="t" r="r" b="b"/>
            <a:pathLst>
              <a:path w="2051685" h="943775">
                <a:moveTo>
                  <a:pt x="0" y="0"/>
                </a:moveTo>
                <a:lnTo>
                  <a:pt x="2051685" y="0"/>
                </a:lnTo>
                <a:lnTo>
                  <a:pt x="2051685" y="943775"/>
                </a:lnTo>
                <a:lnTo>
                  <a:pt x="0" y="943775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flipH="1">
            <a:off x="15207722" y="8314574"/>
            <a:ext cx="2051578" cy="943726"/>
          </a:xfrm>
          <a:custGeom>
            <a:avLst/>
            <a:gdLst/>
            <a:ahLst/>
            <a:cxnLst/>
            <a:rect l="l" t="t" r="r" b="b"/>
            <a:pathLst>
              <a:path w="2051578" h="943726">
                <a:moveTo>
                  <a:pt x="2051578" y="0"/>
                </a:moveTo>
                <a:lnTo>
                  <a:pt x="0" y="0"/>
                </a:lnTo>
                <a:lnTo>
                  <a:pt x="0" y="943726"/>
                </a:lnTo>
                <a:lnTo>
                  <a:pt x="2051578" y="943726"/>
                </a:lnTo>
                <a:lnTo>
                  <a:pt x="2051578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rot="-5400000">
            <a:off x="-161636" y="7344290"/>
            <a:ext cx="3104345" cy="921830"/>
          </a:xfrm>
          <a:custGeom>
            <a:avLst/>
            <a:gdLst/>
            <a:ahLst/>
            <a:cxnLst/>
            <a:rect l="l" t="t" r="r" b="b"/>
            <a:pathLst>
              <a:path w="3104345" h="921830">
                <a:moveTo>
                  <a:pt x="0" y="0"/>
                </a:moveTo>
                <a:lnTo>
                  <a:pt x="3104346" y="0"/>
                </a:lnTo>
                <a:lnTo>
                  <a:pt x="3104346" y="921831"/>
                </a:lnTo>
                <a:lnTo>
                  <a:pt x="0" y="921831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rot="-5400000">
            <a:off x="15343631" y="2022019"/>
            <a:ext cx="3106096" cy="922350"/>
          </a:xfrm>
          <a:custGeom>
            <a:avLst/>
            <a:gdLst/>
            <a:ahLst/>
            <a:cxnLst/>
            <a:rect l="l" t="t" r="r" b="b"/>
            <a:pathLst>
              <a:path w="3106096" h="922350">
                <a:moveTo>
                  <a:pt x="0" y="0"/>
                </a:moveTo>
                <a:lnTo>
                  <a:pt x="3106096" y="0"/>
                </a:lnTo>
                <a:lnTo>
                  <a:pt x="3106096" y="922350"/>
                </a:lnTo>
                <a:lnTo>
                  <a:pt x="0" y="92235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9" name="TextBox 9"/>
          <p:cNvSpPr txBox="1"/>
          <p:nvPr/>
        </p:nvSpPr>
        <p:spPr>
          <a:xfrm>
            <a:off x="6326616" y="1704019"/>
            <a:ext cx="5634768" cy="9099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350"/>
              </a:lnSpc>
            </a:pPr>
            <a:r>
              <a:rPr lang="en-US" sz="5250" dirty="0" err="1">
                <a:latin typeface="Chau Philomene" panose="020B0604020202020204" charset="0"/>
              </a:rPr>
              <a:t>Úvod</a:t>
            </a:r>
            <a:endParaRPr lang="en-US" sz="5250" dirty="0">
              <a:solidFill>
                <a:srgbClr val="000000"/>
              </a:solidFill>
              <a:latin typeface="Chau Philomene" panose="020B0604020202020204" charset="0"/>
              <a:ea typeface="Chau Philomene"/>
              <a:cs typeface="Chau Philomene"/>
              <a:sym typeface="Chau Philomene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3318480" y="3127023"/>
            <a:ext cx="11651040" cy="4694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7200" indent="-457200" algn="just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0" dirty="0" err="1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Dynamický</a:t>
            </a:r>
            <a:r>
              <a:rPr lang="en-US" sz="294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 </a:t>
            </a:r>
            <a:r>
              <a:rPr lang="en-US" sz="2940" dirty="0" err="1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systém</a:t>
            </a:r>
            <a:r>
              <a:rPr lang="en-US" sz="294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 je </a:t>
            </a:r>
            <a:r>
              <a:rPr lang="en-US" sz="2940" dirty="0" err="1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matematický</a:t>
            </a:r>
            <a:r>
              <a:rPr lang="en-US" sz="294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 model </a:t>
            </a:r>
            <a:r>
              <a:rPr lang="en-US" sz="2940" dirty="0" err="1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opisujúci</a:t>
            </a:r>
            <a:r>
              <a:rPr lang="en-US" sz="294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 </a:t>
            </a:r>
            <a:r>
              <a:rPr lang="en-US" sz="2940" dirty="0" err="1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vývoj</a:t>
            </a:r>
            <a:r>
              <a:rPr lang="en-US" sz="294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 </a:t>
            </a:r>
            <a:r>
              <a:rPr lang="en-US" sz="2940" dirty="0" err="1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systému</a:t>
            </a:r>
            <a:r>
              <a:rPr lang="en-US" sz="294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 v </a:t>
            </a:r>
            <a:r>
              <a:rPr lang="en-US" sz="2940" dirty="0" err="1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čase</a:t>
            </a:r>
            <a:r>
              <a:rPr lang="en-US" sz="294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. </a:t>
            </a:r>
            <a:endParaRPr lang="ru-RU" sz="2940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  <a:p>
            <a:pPr marL="457200" indent="-457200" algn="just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0" dirty="0" err="1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Najčastejšie</a:t>
            </a:r>
            <a:r>
              <a:rPr lang="en-US" sz="294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 je </a:t>
            </a:r>
            <a:r>
              <a:rPr lang="en-US" sz="2940" dirty="0" err="1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popísaný</a:t>
            </a:r>
            <a:r>
              <a:rPr lang="en-US" sz="294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 </a:t>
            </a:r>
            <a:r>
              <a:rPr lang="en-US" sz="2940" dirty="0" err="1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diferenciálnymi</a:t>
            </a:r>
            <a:r>
              <a:rPr lang="en-US" sz="294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 </a:t>
            </a:r>
            <a:r>
              <a:rPr lang="en-US" sz="2940" dirty="0" err="1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rovnicami</a:t>
            </a:r>
            <a:r>
              <a:rPr lang="en-US" sz="294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. </a:t>
            </a:r>
            <a:endParaRPr lang="ru-RU" sz="2940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  <a:p>
            <a:pPr marL="457200" indent="-457200" algn="just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0" dirty="0" err="1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Vizualizácia</a:t>
            </a:r>
            <a:r>
              <a:rPr lang="en-US" sz="294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 </a:t>
            </a:r>
            <a:r>
              <a:rPr lang="en-US" sz="2940" dirty="0" err="1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umožňuje</a:t>
            </a:r>
            <a:r>
              <a:rPr lang="en-US" sz="294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 </a:t>
            </a:r>
            <a:r>
              <a:rPr lang="en-US" sz="2940" dirty="0" err="1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graficky</a:t>
            </a:r>
            <a:r>
              <a:rPr lang="en-US" sz="294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 </a:t>
            </a:r>
            <a:r>
              <a:rPr lang="en-US" sz="2940" dirty="0" err="1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zobraziť</a:t>
            </a:r>
            <a:r>
              <a:rPr lang="en-US" sz="294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 </a:t>
            </a:r>
            <a:r>
              <a:rPr lang="en-US" sz="2940" dirty="0" err="1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správanie</a:t>
            </a:r>
            <a:r>
              <a:rPr lang="en-US" sz="294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 </a:t>
            </a:r>
            <a:r>
              <a:rPr lang="en-US" sz="2940" dirty="0" err="1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systému</a:t>
            </a:r>
            <a:r>
              <a:rPr lang="en-US" sz="294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 (</a:t>
            </a:r>
            <a:r>
              <a:rPr lang="en-US" sz="2940" dirty="0" err="1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časový</a:t>
            </a:r>
            <a:r>
              <a:rPr lang="en-US" sz="294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 </a:t>
            </a:r>
            <a:r>
              <a:rPr lang="en-US" sz="2940" dirty="0" err="1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priebeh</a:t>
            </a:r>
            <a:r>
              <a:rPr lang="en-US" sz="294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, </a:t>
            </a:r>
            <a:r>
              <a:rPr lang="en-US" sz="2940" dirty="0" err="1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fázový</a:t>
            </a:r>
            <a:r>
              <a:rPr lang="en-US" sz="294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 </a:t>
            </a:r>
            <a:r>
              <a:rPr lang="en-US" sz="2940" dirty="0" err="1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portrét</a:t>
            </a:r>
            <a:r>
              <a:rPr lang="en-US" sz="294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).</a:t>
            </a:r>
            <a:endParaRPr lang="ru-RU" sz="2940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  <a:p>
            <a:pPr marL="457200" indent="-457200" algn="just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Časový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priebeh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zobrazuje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ako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sa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hodnota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premenných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mení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v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čase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endParaRPr lang="ru-RU" sz="294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57200" indent="-457200" algn="just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Fázový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portrét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vznikne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tak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že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pre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každý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čas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zoberieme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hodnoty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premenných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(x(t), y(t)) a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zakreslíme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ich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ako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bod do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roviny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endParaRPr lang="en-US" sz="2940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9222" b="-9222"/>
            </a:stretch>
          </a:blipFill>
        </p:spPr>
        <p:txBody>
          <a:bodyPr/>
          <a:lstStyle/>
          <a:p>
            <a:endParaRPr lang="ru-RU" dirty="0"/>
          </a:p>
        </p:txBody>
      </p:sp>
      <p:sp>
        <p:nvSpPr>
          <p:cNvPr id="3" name="Freeform 3"/>
          <p:cNvSpPr/>
          <p:nvPr/>
        </p:nvSpPr>
        <p:spPr>
          <a:xfrm rot="-5400000">
            <a:off x="727247" y="6308532"/>
            <a:ext cx="3251221" cy="4705715"/>
          </a:xfrm>
          <a:custGeom>
            <a:avLst/>
            <a:gdLst/>
            <a:ahLst/>
            <a:cxnLst/>
            <a:rect l="l" t="t" r="r" b="b"/>
            <a:pathLst>
              <a:path w="3251221" h="4705715">
                <a:moveTo>
                  <a:pt x="0" y="0"/>
                </a:moveTo>
                <a:lnTo>
                  <a:pt x="3251221" y="0"/>
                </a:lnTo>
                <a:lnTo>
                  <a:pt x="3251221" y="4705715"/>
                </a:lnTo>
                <a:lnTo>
                  <a:pt x="0" y="470571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-5400000" flipH="1" flipV="1">
            <a:off x="14306397" y="-727820"/>
            <a:ext cx="3253783" cy="4709423"/>
          </a:xfrm>
          <a:custGeom>
            <a:avLst/>
            <a:gdLst/>
            <a:ahLst/>
            <a:cxnLst/>
            <a:rect l="l" t="t" r="r" b="b"/>
            <a:pathLst>
              <a:path w="3253783" h="4709423">
                <a:moveTo>
                  <a:pt x="3253783" y="4709423"/>
                </a:moveTo>
                <a:lnTo>
                  <a:pt x="0" y="4709423"/>
                </a:lnTo>
                <a:lnTo>
                  <a:pt x="0" y="0"/>
                </a:lnTo>
                <a:lnTo>
                  <a:pt x="3253783" y="0"/>
                </a:lnTo>
                <a:lnTo>
                  <a:pt x="3253783" y="4709423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1028700" y="1028700"/>
            <a:ext cx="2051685" cy="943775"/>
          </a:xfrm>
          <a:custGeom>
            <a:avLst/>
            <a:gdLst/>
            <a:ahLst/>
            <a:cxnLst/>
            <a:rect l="l" t="t" r="r" b="b"/>
            <a:pathLst>
              <a:path w="2051685" h="943775">
                <a:moveTo>
                  <a:pt x="0" y="0"/>
                </a:moveTo>
                <a:lnTo>
                  <a:pt x="2051685" y="0"/>
                </a:lnTo>
                <a:lnTo>
                  <a:pt x="2051685" y="943775"/>
                </a:lnTo>
                <a:lnTo>
                  <a:pt x="0" y="943775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flipH="1">
            <a:off x="15207722" y="8314574"/>
            <a:ext cx="2051578" cy="943726"/>
          </a:xfrm>
          <a:custGeom>
            <a:avLst/>
            <a:gdLst/>
            <a:ahLst/>
            <a:cxnLst/>
            <a:rect l="l" t="t" r="r" b="b"/>
            <a:pathLst>
              <a:path w="2051578" h="943726">
                <a:moveTo>
                  <a:pt x="2051578" y="0"/>
                </a:moveTo>
                <a:lnTo>
                  <a:pt x="0" y="0"/>
                </a:lnTo>
                <a:lnTo>
                  <a:pt x="0" y="943726"/>
                </a:lnTo>
                <a:lnTo>
                  <a:pt x="2051578" y="943726"/>
                </a:lnTo>
                <a:lnTo>
                  <a:pt x="2051578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rot="-5400000">
            <a:off x="-161636" y="7344290"/>
            <a:ext cx="3104345" cy="921830"/>
          </a:xfrm>
          <a:custGeom>
            <a:avLst/>
            <a:gdLst/>
            <a:ahLst/>
            <a:cxnLst/>
            <a:rect l="l" t="t" r="r" b="b"/>
            <a:pathLst>
              <a:path w="3104345" h="921830">
                <a:moveTo>
                  <a:pt x="0" y="0"/>
                </a:moveTo>
                <a:lnTo>
                  <a:pt x="3104346" y="0"/>
                </a:lnTo>
                <a:lnTo>
                  <a:pt x="3104346" y="921831"/>
                </a:lnTo>
                <a:lnTo>
                  <a:pt x="0" y="921831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rot="-5400000">
            <a:off x="15343631" y="2022019"/>
            <a:ext cx="3106096" cy="922350"/>
          </a:xfrm>
          <a:custGeom>
            <a:avLst/>
            <a:gdLst/>
            <a:ahLst/>
            <a:cxnLst/>
            <a:rect l="l" t="t" r="r" b="b"/>
            <a:pathLst>
              <a:path w="3106096" h="922350">
                <a:moveTo>
                  <a:pt x="0" y="0"/>
                </a:moveTo>
                <a:lnTo>
                  <a:pt x="3106096" y="0"/>
                </a:lnTo>
                <a:lnTo>
                  <a:pt x="3106096" y="922350"/>
                </a:lnTo>
                <a:lnTo>
                  <a:pt x="0" y="92235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9" name="TextBox 9"/>
          <p:cNvSpPr txBox="1"/>
          <p:nvPr/>
        </p:nvSpPr>
        <p:spPr>
          <a:xfrm>
            <a:off x="6326616" y="1704019"/>
            <a:ext cx="5634768" cy="9099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350"/>
              </a:lnSpc>
            </a:pPr>
            <a:r>
              <a:rPr lang="en-US" sz="5250" dirty="0" err="1">
                <a:latin typeface="Chau Philomene" panose="020B0604020202020204" charset="0"/>
                <a:ea typeface="Roboto" panose="02000000000000000000" pitchFamily="2" charset="0"/>
                <a:cs typeface="Roboto" panose="02000000000000000000" pitchFamily="2" charset="0"/>
              </a:rPr>
              <a:t>Cie</a:t>
            </a:r>
            <a:r>
              <a:rPr lang="en-US" sz="5250" b="1" dirty="0" err="1">
                <a:latin typeface="Chau Philomene" panose="020B0604020202020204" charset="0"/>
                <a:ea typeface="Roboto" panose="02000000000000000000" pitchFamily="2" charset="0"/>
                <a:cs typeface="Roboto" panose="02000000000000000000" pitchFamily="2" charset="0"/>
              </a:rPr>
              <a:t>ľ</a:t>
            </a:r>
            <a:r>
              <a:rPr lang="en-US" sz="5250" dirty="0">
                <a:latin typeface="Chau Philomene" panose="020B060402020202020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5250" dirty="0" err="1">
                <a:latin typeface="Chau Philomene" panose="020B0604020202020204" charset="0"/>
                <a:ea typeface="Roboto" panose="02000000000000000000" pitchFamily="2" charset="0"/>
                <a:cs typeface="Roboto" panose="02000000000000000000" pitchFamily="2" charset="0"/>
              </a:rPr>
              <a:t>práce</a:t>
            </a:r>
            <a:endParaRPr lang="en-US" sz="5250" dirty="0">
              <a:solidFill>
                <a:srgbClr val="000000"/>
              </a:solidFill>
              <a:latin typeface="Chau Philomene" panose="020B0604020202020204" charset="0"/>
              <a:ea typeface="Roboto" panose="02000000000000000000" pitchFamily="2" charset="0"/>
              <a:cs typeface="Roboto" panose="02000000000000000000" pitchFamily="2" charset="0"/>
              <a:sym typeface="Chau Philomene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3318480" y="3431747"/>
            <a:ext cx="11651040" cy="57464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17534" lvl="1" algn="just">
              <a:lnSpc>
                <a:spcPts val="4118"/>
              </a:lnSpc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Cieľom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práce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je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vytvoriť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pedagogický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nástroj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na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podporu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výučby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dynamických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systémov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317534" lvl="1" algn="just">
              <a:lnSpc>
                <a:spcPts val="4118"/>
              </a:lnSpc>
            </a:pPr>
            <a:endParaRPr lang="en-US" sz="294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17534" lvl="1" algn="just">
              <a:lnSpc>
                <a:spcPts val="4118"/>
              </a:lnSpc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Nástroj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bude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zameraný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na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</a:p>
          <a:p>
            <a:pPr marL="317534" lvl="1" algn="just">
              <a:lnSpc>
                <a:spcPts val="4118"/>
              </a:lnSpc>
            </a:pPr>
            <a:endParaRPr lang="en-US" sz="294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774734" lvl="1" indent="-457200" algn="just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vysvetlenie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základných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typov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dynamických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systémov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</a:t>
            </a:r>
          </a:p>
          <a:p>
            <a:pPr marL="774734" lvl="1" indent="-457200" algn="just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prácu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s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lineárnymi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aj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nelineárnymi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diferenciálnymi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rovnicami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viacerých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premenných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</a:t>
            </a:r>
          </a:p>
          <a:p>
            <a:pPr marL="774734" lvl="1" indent="-457200" algn="just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možnosť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nastavovať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parametre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rovnice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systému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</a:t>
            </a:r>
          </a:p>
          <a:p>
            <a:pPr marL="774734" lvl="1" indent="-457200" algn="just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vizualizáciu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časového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priebehu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premenných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</a:t>
            </a:r>
          </a:p>
          <a:p>
            <a:pPr marL="774734" lvl="1" indent="-457200" algn="just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zobrazenie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fázového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portrétu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systému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endParaRPr lang="en-US" sz="2940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9222" b="-9222"/>
            </a:stretch>
          </a:blipFill>
        </p:spPr>
      </p:sp>
      <p:sp>
        <p:nvSpPr>
          <p:cNvPr id="3" name="Freeform 3"/>
          <p:cNvSpPr/>
          <p:nvPr/>
        </p:nvSpPr>
        <p:spPr>
          <a:xfrm rot="-5400000">
            <a:off x="727247" y="6308532"/>
            <a:ext cx="3251221" cy="4705715"/>
          </a:xfrm>
          <a:custGeom>
            <a:avLst/>
            <a:gdLst/>
            <a:ahLst/>
            <a:cxnLst/>
            <a:rect l="l" t="t" r="r" b="b"/>
            <a:pathLst>
              <a:path w="3251221" h="4705715">
                <a:moveTo>
                  <a:pt x="0" y="0"/>
                </a:moveTo>
                <a:lnTo>
                  <a:pt x="3251221" y="0"/>
                </a:lnTo>
                <a:lnTo>
                  <a:pt x="3251221" y="4705715"/>
                </a:lnTo>
                <a:lnTo>
                  <a:pt x="0" y="470571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-5400000" flipH="1" flipV="1">
            <a:off x="14306397" y="-727820"/>
            <a:ext cx="3253783" cy="4709423"/>
          </a:xfrm>
          <a:custGeom>
            <a:avLst/>
            <a:gdLst/>
            <a:ahLst/>
            <a:cxnLst/>
            <a:rect l="l" t="t" r="r" b="b"/>
            <a:pathLst>
              <a:path w="3253783" h="4709423">
                <a:moveTo>
                  <a:pt x="3253783" y="4709423"/>
                </a:moveTo>
                <a:lnTo>
                  <a:pt x="0" y="4709423"/>
                </a:lnTo>
                <a:lnTo>
                  <a:pt x="0" y="0"/>
                </a:lnTo>
                <a:lnTo>
                  <a:pt x="3253783" y="0"/>
                </a:lnTo>
                <a:lnTo>
                  <a:pt x="3253783" y="4709423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1028700" y="1028700"/>
            <a:ext cx="2051685" cy="943775"/>
          </a:xfrm>
          <a:custGeom>
            <a:avLst/>
            <a:gdLst/>
            <a:ahLst/>
            <a:cxnLst/>
            <a:rect l="l" t="t" r="r" b="b"/>
            <a:pathLst>
              <a:path w="2051685" h="943775">
                <a:moveTo>
                  <a:pt x="0" y="0"/>
                </a:moveTo>
                <a:lnTo>
                  <a:pt x="2051685" y="0"/>
                </a:lnTo>
                <a:lnTo>
                  <a:pt x="2051685" y="943775"/>
                </a:lnTo>
                <a:lnTo>
                  <a:pt x="0" y="943775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flipH="1">
            <a:off x="15207722" y="8314574"/>
            <a:ext cx="2051578" cy="943726"/>
          </a:xfrm>
          <a:custGeom>
            <a:avLst/>
            <a:gdLst/>
            <a:ahLst/>
            <a:cxnLst/>
            <a:rect l="l" t="t" r="r" b="b"/>
            <a:pathLst>
              <a:path w="2051578" h="943726">
                <a:moveTo>
                  <a:pt x="2051578" y="0"/>
                </a:moveTo>
                <a:lnTo>
                  <a:pt x="0" y="0"/>
                </a:lnTo>
                <a:lnTo>
                  <a:pt x="0" y="943726"/>
                </a:lnTo>
                <a:lnTo>
                  <a:pt x="2051578" y="943726"/>
                </a:lnTo>
                <a:lnTo>
                  <a:pt x="2051578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rot="-5400000">
            <a:off x="-161636" y="7344290"/>
            <a:ext cx="3104345" cy="921830"/>
          </a:xfrm>
          <a:custGeom>
            <a:avLst/>
            <a:gdLst/>
            <a:ahLst/>
            <a:cxnLst/>
            <a:rect l="l" t="t" r="r" b="b"/>
            <a:pathLst>
              <a:path w="3104345" h="921830">
                <a:moveTo>
                  <a:pt x="0" y="0"/>
                </a:moveTo>
                <a:lnTo>
                  <a:pt x="3104346" y="0"/>
                </a:lnTo>
                <a:lnTo>
                  <a:pt x="3104346" y="921831"/>
                </a:lnTo>
                <a:lnTo>
                  <a:pt x="0" y="921831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rot="-5400000">
            <a:off x="15343631" y="2022019"/>
            <a:ext cx="3106096" cy="922350"/>
          </a:xfrm>
          <a:custGeom>
            <a:avLst/>
            <a:gdLst/>
            <a:ahLst/>
            <a:cxnLst/>
            <a:rect l="l" t="t" r="r" b="b"/>
            <a:pathLst>
              <a:path w="3106096" h="922350">
                <a:moveTo>
                  <a:pt x="0" y="0"/>
                </a:moveTo>
                <a:lnTo>
                  <a:pt x="3106096" y="0"/>
                </a:lnTo>
                <a:lnTo>
                  <a:pt x="3106096" y="922350"/>
                </a:lnTo>
                <a:lnTo>
                  <a:pt x="0" y="92235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9" name="TextBox 9"/>
          <p:cNvSpPr txBox="1"/>
          <p:nvPr/>
        </p:nvSpPr>
        <p:spPr>
          <a:xfrm>
            <a:off x="5916392" y="1704019"/>
            <a:ext cx="6455215" cy="9099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350"/>
              </a:lnSpc>
            </a:pPr>
            <a:r>
              <a:rPr lang="en-US" sz="5250" b="1" dirty="0" err="1">
                <a:latin typeface="Chau Philomene" panose="020B0604020202020204" charset="0"/>
              </a:rPr>
              <a:t>Č</a:t>
            </a:r>
            <a:r>
              <a:rPr lang="en-US" sz="5250" dirty="0" err="1">
                <a:latin typeface="Chau Philomene" panose="020B0604020202020204" charset="0"/>
              </a:rPr>
              <a:t>o</a:t>
            </a:r>
            <a:r>
              <a:rPr lang="en-US" sz="5250" dirty="0">
                <a:latin typeface="Chau Philomene" panose="020B0604020202020204" charset="0"/>
              </a:rPr>
              <a:t> </a:t>
            </a:r>
            <a:r>
              <a:rPr lang="en-US" sz="5250" dirty="0" err="1">
                <a:latin typeface="Chau Philomene" panose="020B0604020202020204" charset="0"/>
              </a:rPr>
              <a:t>som</a:t>
            </a:r>
            <a:r>
              <a:rPr lang="en-US" sz="5250" dirty="0">
                <a:latin typeface="Chau Philomene" panose="020B0604020202020204" charset="0"/>
              </a:rPr>
              <a:t> </a:t>
            </a:r>
            <a:r>
              <a:rPr lang="en-US" sz="5250" dirty="0" err="1">
                <a:latin typeface="Chau Philomene" panose="020B0604020202020204" charset="0"/>
              </a:rPr>
              <a:t>už</a:t>
            </a:r>
            <a:r>
              <a:rPr lang="en-US" sz="5250" dirty="0">
                <a:latin typeface="Chau Philomene" panose="020B0604020202020204" charset="0"/>
              </a:rPr>
              <a:t> </a:t>
            </a:r>
            <a:r>
              <a:rPr lang="en-US" sz="5250" dirty="0" err="1">
                <a:latin typeface="Chau Philomene" panose="020B0604020202020204" charset="0"/>
              </a:rPr>
              <a:t>spravil</a:t>
            </a:r>
            <a:endParaRPr lang="en-US" sz="5250" dirty="0">
              <a:solidFill>
                <a:srgbClr val="000000"/>
              </a:solidFill>
              <a:latin typeface="Chau Philomene" panose="020B0604020202020204" charset="0"/>
              <a:ea typeface="Chau Philomene"/>
              <a:cs typeface="Chau Philomene"/>
              <a:sym typeface="Chau Philomene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3318479" y="4161835"/>
            <a:ext cx="11651040" cy="36433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7200" indent="-457200" algn="just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Navrhol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som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grafické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rozhranie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aplikácie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.</a:t>
            </a:r>
          </a:p>
          <a:p>
            <a:pPr marL="457200" indent="-457200" algn="just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Implementoval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som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zadávanie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diferenciálnych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rovníc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ako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textových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výrazov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.</a:t>
            </a:r>
          </a:p>
          <a:p>
            <a:pPr marL="457200" indent="-457200" algn="just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Umožnil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som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dynamické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pridávanie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a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odstraňovanie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premenných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.</a:t>
            </a:r>
          </a:p>
          <a:p>
            <a:pPr marL="457200" indent="-457200" algn="just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Implementoval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som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výpočet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a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zobrazenie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časového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priebehu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.</a:t>
            </a:r>
          </a:p>
          <a:p>
            <a:pPr marL="457200" indent="-457200" algn="just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Pridal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som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zobrazenie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fázového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portrétu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.</a:t>
            </a:r>
          </a:p>
          <a:p>
            <a:pPr marL="457200" indent="-457200" algn="just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Zaviedol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som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viacjazyčnú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2941" dirty="0" err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podporu</a:t>
            </a:r>
            <a:r>
              <a:rPr lang="en-US" sz="294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.</a:t>
            </a: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 rot="-5400000">
            <a:off x="727247" y="6308532"/>
            <a:ext cx="3251221" cy="4705715"/>
          </a:xfrm>
          <a:custGeom>
            <a:avLst/>
            <a:gdLst/>
            <a:ahLst/>
            <a:cxnLst/>
            <a:rect l="l" t="t" r="r" b="b"/>
            <a:pathLst>
              <a:path w="3251221" h="4705715">
                <a:moveTo>
                  <a:pt x="0" y="0"/>
                </a:moveTo>
                <a:lnTo>
                  <a:pt x="3251221" y="0"/>
                </a:lnTo>
                <a:lnTo>
                  <a:pt x="3251221" y="4705715"/>
                </a:lnTo>
                <a:lnTo>
                  <a:pt x="0" y="470571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-5400000" flipH="1" flipV="1">
            <a:off x="14306397" y="-727820"/>
            <a:ext cx="3253783" cy="4709423"/>
          </a:xfrm>
          <a:custGeom>
            <a:avLst/>
            <a:gdLst/>
            <a:ahLst/>
            <a:cxnLst/>
            <a:rect l="l" t="t" r="r" b="b"/>
            <a:pathLst>
              <a:path w="3253783" h="4709423">
                <a:moveTo>
                  <a:pt x="3253783" y="4709423"/>
                </a:moveTo>
                <a:lnTo>
                  <a:pt x="0" y="4709423"/>
                </a:lnTo>
                <a:lnTo>
                  <a:pt x="0" y="0"/>
                </a:lnTo>
                <a:lnTo>
                  <a:pt x="3253783" y="0"/>
                </a:lnTo>
                <a:lnTo>
                  <a:pt x="3253783" y="4709423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1028700" y="1028700"/>
            <a:ext cx="2051685" cy="943775"/>
          </a:xfrm>
          <a:custGeom>
            <a:avLst/>
            <a:gdLst/>
            <a:ahLst/>
            <a:cxnLst/>
            <a:rect l="l" t="t" r="r" b="b"/>
            <a:pathLst>
              <a:path w="2051685" h="943775">
                <a:moveTo>
                  <a:pt x="0" y="0"/>
                </a:moveTo>
                <a:lnTo>
                  <a:pt x="2051685" y="0"/>
                </a:lnTo>
                <a:lnTo>
                  <a:pt x="2051685" y="943775"/>
                </a:lnTo>
                <a:lnTo>
                  <a:pt x="0" y="9437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flipH="1">
            <a:off x="15207722" y="8314574"/>
            <a:ext cx="2051578" cy="943726"/>
          </a:xfrm>
          <a:custGeom>
            <a:avLst/>
            <a:gdLst/>
            <a:ahLst/>
            <a:cxnLst/>
            <a:rect l="l" t="t" r="r" b="b"/>
            <a:pathLst>
              <a:path w="2051578" h="943726">
                <a:moveTo>
                  <a:pt x="2051578" y="0"/>
                </a:moveTo>
                <a:lnTo>
                  <a:pt x="0" y="0"/>
                </a:lnTo>
                <a:lnTo>
                  <a:pt x="0" y="943726"/>
                </a:lnTo>
                <a:lnTo>
                  <a:pt x="2051578" y="943726"/>
                </a:lnTo>
                <a:lnTo>
                  <a:pt x="2051578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rot="-5400000">
            <a:off x="-161636" y="7344290"/>
            <a:ext cx="3104345" cy="921830"/>
          </a:xfrm>
          <a:custGeom>
            <a:avLst/>
            <a:gdLst/>
            <a:ahLst/>
            <a:cxnLst/>
            <a:rect l="l" t="t" r="r" b="b"/>
            <a:pathLst>
              <a:path w="3104345" h="921830">
                <a:moveTo>
                  <a:pt x="0" y="0"/>
                </a:moveTo>
                <a:lnTo>
                  <a:pt x="3104346" y="0"/>
                </a:lnTo>
                <a:lnTo>
                  <a:pt x="3104346" y="921831"/>
                </a:lnTo>
                <a:lnTo>
                  <a:pt x="0" y="92183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rot="-5400000">
            <a:off x="15343631" y="2022019"/>
            <a:ext cx="3106096" cy="922350"/>
          </a:xfrm>
          <a:custGeom>
            <a:avLst/>
            <a:gdLst/>
            <a:ahLst/>
            <a:cxnLst/>
            <a:rect l="l" t="t" r="r" b="b"/>
            <a:pathLst>
              <a:path w="3106096" h="922350">
                <a:moveTo>
                  <a:pt x="0" y="0"/>
                </a:moveTo>
                <a:lnTo>
                  <a:pt x="3106096" y="0"/>
                </a:lnTo>
                <a:lnTo>
                  <a:pt x="3106096" y="922350"/>
                </a:lnTo>
                <a:lnTo>
                  <a:pt x="0" y="9223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pic>
        <p:nvPicPr>
          <p:cNvPr id="14" name="Рисунок 13" descr="Зображення, що містить текст, знімок екрана, схема, коло">
            <a:extLst>
              <a:ext uri="{FF2B5EF4-FFF2-40B4-BE49-F238E27FC236}">
                <a16:creationId xmlns:a16="http://schemas.microsoft.com/office/drawing/2014/main" id="{1B412771-3914-BF60-1726-1221AFC35B4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820" y="0"/>
            <a:ext cx="15524360" cy="1028700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9222" b="-9222"/>
            </a:stretch>
          </a:blipFill>
        </p:spPr>
      </p:sp>
      <p:sp>
        <p:nvSpPr>
          <p:cNvPr id="3" name="Freeform 3"/>
          <p:cNvSpPr/>
          <p:nvPr/>
        </p:nvSpPr>
        <p:spPr>
          <a:xfrm rot="-5400000">
            <a:off x="727247" y="6308532"/>
            <a:ext cx="3251221" cy="4705715"/>
          </a:xfrm>
          <a:custGeom>
            <a:avLst/>
            <a:gdLst/>
            <a:ahLst/>
            <a:cxnLst/>
            <a:rect l="l" t="t" r="r" b="b"/>
            <a:pathLst>
              <a:path w="3251221" h="4705715">
                <a:moveTo>
                  <a:pt x="0" y="0"/>
                </a:moveTo>
                <a:lnTo>
                  <a:pt x="3251221" y="0"/>
                </a:lnTo>
                <a:lnTo>
                  <a:pt x="3251221" y="4705715"/>
                </a:lnTo>
                <a:lnTo>
                  <a:pt x="0" y="470571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-5400000" flipH="1" flipV="1">
            <a:off x="14306397" y="-727820"/>
            <a:ext cx="3253783" cy="4709423"/>
          </a:xfrm>
          <a:custGeom>
            <a:avLst/>
            <a:gdLst/>
            <a:ahLst/>
            <a:cxnLst/>
            <a:rect l="l" t="t" r="r" b="b"/>
            <a:pathLst>
              <a:path w="3253783" h="4709423">
                <a:moveTo>
                  <a:pt x="3253783" y="4709423"/>
                </a:moveTo>
                <a:lnTo>
                  <a:pt x="0" y="4709423"/>
                </a:lnTo>
                <a:lnTo>
                  <a:pt x="0" y="0"/>
                </a:lnTo>
                <a:lnTo>
                  <a:pt x="3253783" y="0"/>
                </a:lnTo>
                <a:lnTo>
                  <a:pt x="3253783" y="4709423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1028700" y="1028700"/>
            <a:ext cx="2051685" cy="943775"/>
          </a:xfrm>
          <a:custGeom>
            <a:avLst/>
            <a:gdLst/>
            <a:ahLst/>
            <a:cxnLst/>
            <a:rect l="l" t="t" r="r" b="b"/>
            <a:pathLst>
              <a:path w="2051685" h="943775">
                <a:moveTo>
                  <a:pt x="0" y="0"/>
                </a:moveTo>
                <a:lnTo>
                  <a:pt x="2051685" y="0"/>
                </a:lnTo>
                <a:lnTo>
                  <a:pt x="2051685" y="943775"/>
                </a:lnTo>
                <a:lnTo>
                  <a:pt x="0" y="943775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flipH="1">
            <a:off x="15207722" y="8314574"/>
            <a:ext cx="2051578" cy="943726"/>
          </a:xfrm>
          <a:custGeom>
            <a:avLst/>
            <a:gdLst/>
            <a:ahLst/>
            <a:cxnLst/>
            <a:rect l="l" t="t" r="r" b="b"/>
            <a:pathLst>
              <a:path w="2051578" h="943726">
                <a:moveTo>
                  <a:pt x="2051578" y="0"/>
                </a:moveTo>
                <a:lnTo>
                  <a:pt x="0" y="0"/>
                </a:lnTo>
                <a:lnTo>
                  <a:pt x="0" y="943726"/>
                </a:lnTo>
                <a:lnTo>
                  <a:pt x="2051578" y="943726"/>
                </a:lnTo>
                <a:lnTo>
                  <a:pt x="2051578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rot="-5400000">
            <a:off x="-161636" y="7344290"/>
            <a:ext cx="3104345" cy="921830"/>
          </a:xfrm>
          <a:custGeom>
            <a:avLst/>
            <a:gdLst/>
            <a:ahLst/>
            <a:cxnLst/>
            <a:rect l="l" t="t" r="r" b="b"/>
            <a:pathLst>
              <a:path w="3104345" h="921830">
                <a:moveTo>
                  <a:pt x="0" y="0"/>
                </a:moveTo>
                <a:lnTo>
                  <a:pt x="3104346" y="0"/>
                </a:lnTo>
                <a:lnTo>
                  <a:pt x="3104346" y="921831"/>
                </a:lnTo>
                <a:lnTo>
                  <a:pt x="0" y="921831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rot="-5400000">
            <a:off x="15343631" y="2022019"/>
            <a:ext cx="3106096" cy="922350"/>
          </a:xfrm>
          <a:custGeom>
            <a:avLst/>
            <a:gdLst/>
            <a:ahLst/>
            <a:cxnLst/>
            <a:rect l="l" t="t" r="r" b="b"/>
            <a:pathLst>
              <a:path w="3106096" h="922350">
                <a:moveTo>
                  <a:pt x="0" y="0"/>
                </a:moveTo>
                <a:lnTo>
                  <a:pt x="3106096" y="0"/>
                </a:lnTo>
                <a:lnTo>
                  <a:pt x="3106096" y="922350"/>
                </a:lnTo>
                <a:lnTo>
                  <a:pt x="0" y="92235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9" name="TextBox 9"/>
          <p:cNvSpPr txBox="1"/>
          <p:nvPr/>
        </p:nvSpPr>
        <p:spPr>
          <a:xfrm>
            <a:off x="5916392" y="1704019"/>
            <a:ext cx="6455215" cy="9099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350"/>
              </a:lnSpc>
            </a:pPr>
            <a:r>
              <a:rPr lang="en-US" sz="5250" dirty="0" err="1">
                <a:latin typeface="Chau Philomene" panose="020B0604020202020204" charset="0"/>
              </a:rPr>
              <a:t>Plán</a:t>
            </a:r>
            <a:r>
              <a:rPr lang="en-US" sz="5250" dirty="0">
                <a:latin typeface="Chau Philomene" panose="020B0604020202020204" charset="0"/>
              </a:rPr>
              <a:t> </a:t>
            </a:r>
            <a:r>
              <a:rPr lang="en-US" sz="5250" b="1" dirty="0" err="1">
                <a:latin typeface="Chau Philomene" panose="020B0604020202020204" charset="0"/>
              </a:rPr>
              <a:t>ď</a:t>
            </a:r>
            <a:r>
              <a:rPr lang="en-US" sz="5250" dirty="0" err="1">
                <a:latin typeface="Chau Philomene" panose="020B0604020202020204" charset="0"/>
              </a:rPr>
              <a:t>alšej</a:t>
            </a:r>
            <a:r>
              <a:rPr lang="en-US" sz="5250" dirty="0">
                <a:latin typeface="Chau Philomene" panose="020B0604020202020204" charset="0"/>
              </a:rPr>
              <a:t> </a:t>
            </a:r>
            <a:r>
              <a:rPr lang="en-US" sz="5250" dirty="0" err="1">
                <a:latin typeface="Chau Philomene" panose="020B0604020202020204" charset="0"/>
              </a:rPr>
              <a:t>práce</a:t>
            </a:r>
            <a:endParaRPr lang="en-US" sz="5250" dirty="0">
              <a:solidFill>
                <a:srgbClr val="000000"/>
              </a:solidFill>
              <a:latin typeface="Chau Philomene" panose="020B0604020202020204" charset="0"/>
              <a:ea typeface="Chau Philomene"/>
              <a:cs typeface="Chau Philomene"/>
              <a:sym typeface="Chau Philomene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3318479" y="4036242"/>
            <a:ext cx="11651040" cy="13572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Testovanie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aplikácie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odstraňovanie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chýb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Prípadné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rozšírenie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funkcionality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nové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možnosti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vylepšenia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Dokončenie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textovej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časti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bakalárskej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práce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200</Words>
  <Application>Microsoft Office PowerPoint</Application>
  <PresentationFormat>Довільний</PresentationFormat>
  <Paragraphs>28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1" baseType="lpstr">
      <vt:lpstr>Arial</vt:lpstr>
      <vt:lpstr>Roboto</vt:lpstr>
      <vt:lpstr>Chau Philomene</vt:lpstr>
      <vt:lpstr>Calibri</vt:lpstr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laptop</dc:creator>
  <cp:lastModifiedBy>Іван Дишлюк</cp:lastModifiedBy>
  <cp:revision>2</cp:revision>
  <dcterms:created xsi:type="dcterms:W3CDTF">2006-08-16T00:00:00Z</dcterms:created>
  <dcterms:modified xsi:type="dcterms:W3CDTF">2026-03-03T00:43:30Z</dcterms:modified>
  <dc:identifier>DAHC1HR3sQM</dc:identifier>
</cp:coreProperties>
</file>