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sldIdLst>
    <p:sldId id="256" r:id="rId2"/>
    <p:sldId id="259" r:id="rId3"/>
    <p:sldId id="263" r:id="rId4"/>
    <p:sldId id="264" r:id="rId5"/>
    <p:sldId id="260" r:id="rId6"/>
    <p:sldId id="266" r:id="rId7"/>
  </p:sldIdLst>
  <p:sldSz cx="18288000" cy="10287000"/>
  <p:notesSz cx="6858000" cy="9144000"/>
  <p:embeddedFontLst>
    <p:embeddedFont>
      <p:font typeface="Chau Philomene" panose="020B0604020202020204" charset="0"/>
      <p:regular r:id="rId8"/>
    </p:embeddedFont>
    <p:embeddedFont>
      <p:font typeface="Roboto" panose="02000000000000000000" pitchFamily="2" charset="0"/>
      <p:regular r:id="rId9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>
        <p:scale>
          <a:sx n="66" d="100"/>
          <a:sy n="66" d="100"/>
        </p:scale>
        <p:origin x="460" y="17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1.fntdata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font" Target="fonts/font2.fntdata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3/30/2026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sv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svg"/><Relationship Id="rId4" Type="http://schemas.openxmlformats.org/officeDocument/2006/relationships/image" Target="../media/image3.sv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2" Type="http://schemas.openxmlformats.org/officeDocument/2006/relationships/image" Target="../media/image2.sv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4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/>
          <p:cNvSpPr/>
          <p:nvPr/>
        </p:nvSpPr>
        <p:spPr>
          <a:xfrm rot="-5400000">
            <a:off x="804756" y="5884511"/>
            <a:ext cx="3597733" cy="5207245"/>
          </a:xfrm>
          <a:custGeom>
            <a:avLst/>
            <a:gdLst/>
            <a:ahLst/>
            <a:cxnLst/>
            <a:rect l="l" t="t" r="r" b="b"/>
            <a:pathLst>
              <a:path w="3597733" h="5207245">
                <a:moveTo>
                  <a:pt x="0" y="0"/>
                </a:moveTo>
                <a:lnTo>
                  <a:pt x="3597733" y="0"/>
                </a:lnTo>
                <a:lnTo>
                  <a:pt x="3597733" y="5207245"/>
                </a:lnTo>
                <a:lnTo>
                  <a:pt x="0" y="520724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3884526" y="-804936"/>
            <a:ext cx="3598538" cy="5208410"/>
          </a:xfrm>
          <a:custGeom>
            <a:avLst/>
            <a:gdLst/>
            <a:ahLst/>
            <a:cxnLst/>
            <a:rect l="l" t="t" r="r" b="b"/>
            <a:pathLst>
              <a:path w="3598538" h="5208410">
                <a:moveTo>
                  <a:pt x="3598538" y="5208410"/>
                </a:moveTo>
                <a:lnTo>
                  <a:pt x="0" y="5208410"/>
                </a:lnTo>
                <a:lnTo>
                  <a:pt x="0" y="0"/>
                </a:lnTo>
                <a:lnTo>
                  <a:pt x="3598538" y="0"/>
                </a:lnTo>
                <a:lnTo>
                  <a:pt x="3598538" y="520841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618309" cy="1204422"/>
          </a:xfrm>
          <a:custGeom>
            <a:avLst/>
            <a:gdLst/>
            <a:ahLst/>
            <a:cxnLst/>
            <a:rect l="l" t="t" r="r" b="b"/>
            <a:pathLst>
              <a:path w="2618309" h="1204422">
                <a:moveTo>
                  <a:pt x="0" y="0"/>
                </a:moveTo>
                <a:lnTo>
                  <a:pt x="2618309" y="0"/>
                </a:lnTo>
                <a:lnTo>
                  <a:pt x="2618309" y="1204422"/>
                </a:lnTo>
                <a:lnTo>
                  <a:pt x="0" y="1204422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4640991" y="8053878"/>
            <a:ext cx="2618309" cy="1204422"/>
          </a:xfrm>
          <a:custGeom>
            <a:avLst/>
            <a:gdLst/>
            <a:ahLst/>
            <a:cxnLst/>
            <a:rect l="l" t="t" r="r" b="b"/>
            <a:pathLst>
              <a:path w="2618309" h="1204422">
                <a:moveTo>
                  <a:pt x="2618309" y="0"/>
                </a:moveTo>
                <a:lnTo>
                  <a:pt x="0" y="0"/>
                </a:lnTo>
                <a:lnTo>
                  <a:pt x="0" y="1204422"/>
                </a:lnTo>
                <a:lnTo>
                  <a:pt x="2618309" y="1204422"/>
                </a:lnTo>
                <a:lnTo>
                  <a:pt x="2618309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78863" y="7030660"/>
            <a:ext cx="3435203" cy="1020078"/>
          </a:xfrm>
          <a:custGeom>
            <a:avLst/>
            <a:gdLst/>
            <a:ahLst/>
            <a:cxnLst/>
            <a:rect l="l" t="t" r="r" b="b"/>
            <a:pathLst>
              <a:path w="3435203" h="1020078">
                <a:moveTo>
                  <a:pt x="0" y="0"/>
                </a:moveTo>
                <a:lnTo>
                  <a:pt x="3435203" y="0"/>
                </a:lnTo>
                <a:lnTo>
                  <a:pt x="3435203" y="1020077"/>
                </a:lnTo>
                <a:lnTo>
                  <a:pt x="0" y="102007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031660" y="2236263"/>
            <a:ext cx="3435203" cy="1020078"/>
          </a:xfrm>
          <a:custGeom>
            <a:avLst/>
            <a:gdLst/>
            <a:ahLst/>
            <a:cxnLst/>
            <a:rect l="l" t="t" r="r" b="b"/>
            <a:pathLst>
              <a:path w="3435203" h="1020078">
                <a:moveTo>
                  <a:pt x="0" y="0"/>
                </a:moveTo>
                <a:lnTo>
                  <a:pt x="3435203" y="0"/>
                </a:lnTo>
                <a:lnTo>
                  <a:pt x="3435203" y="1020077"/>
                </a:lnTo>
                <a:lnTo>
                  <a:pt x="0" y="1020077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1428400" y="2415094"/>
            <a:ext cx="15431199" cy="4424288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17769"/>
              </a:lnSpc>
            </a:pPr>
            <a:r>
              <a:rPr lang="en-US" sz="12690" b="1" dirty="0" err="1"/>
              <a:t>Nástroj</a:t>
            </a:r>
            <a:r>
              <a:rPr lang="en-US" sz="12690" b="1" dirty="0"/>
              <a:t> </a:t>
            </a:r>
            <a:r>
              <a:rPr lang="en-US" sz="12690" b="1" dirty="0" err="1"/>
              <a:t>na</a:t>
            </a:r>
            <a:r>
              <a:rPr lang="en-US" sz="12690" b="1" dirty="0"/>
              <a:t> </a:t>
            </a:r>
            <a:r>
              <a:rPr lang="en-US" sz="12690" b="1" dirty="0" err="1"/>
              <a:t>vizualizáciu</a:t>
            </a:r>
            <a:r>
              <a:rPr lang="en-US" sz="12690" b="1" dirty="0"/>
              <a:t> </a:t>
            </a:r>
            <a:r>
              <a:rPr lang="en-US" sz="12690" b="1" dirty="0" err="1"/>
              <a:t>dynamických</a:t>
            </a:r>
            <a:r>
              <a:rPr lang="en-US" sz="12690" b="1" dirty="0"/>
              <a:t> </a:t>
            </a:r>
            <a:r>
              <a:rPr lang="en-US" sz="12690" b="1" dirty="0" err="1"/>
              <a:t>systémov</a:t>
            </a:r>
            <a:endParaRPr lang="en-US" sz="1269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6326616" y="1704019"/>
            <a:ext cx="5634768" cy="90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dirty="0" err="1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Cie</a:t>
            </a:r>
            <a:r>
              <a:rPr lang="en-US" sz="5250" b="1" dirty="0" err="1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ľ</a:t>
            </a:r>
            <a:r>
              <a:rPr lang="en-US" sz="5250" dirty="0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5250" dirty="0" err="1">
                <a:latin typeface="Chau Philomene" panose="020B0604020202020204" charset="0"/>
                <a:ea typeface="Roboto" panose="02000000000000000000" pitchFamily="2" charset="0"/>
                <a:cs typeface="Roboto" panose="02000000000000000000" pitchFamily="2" charset="0"/>
              </a:rPr>
              <a:t>práce</a:t>
            </a:r>
            <a:endParaRPr lang="en-US" sz="5250" dirty="0">
              <a:solidFill>
                <a:srgbClr val="000000"/>
              </a:solidFill>
              <a:latin typeface="Chau Philomene" panose="020B0604020202020204" charset="0"/>
              <a:ea typeface="Roboto" panose="02000000000000000000" pitchFamily="2" charset="0"/>
              <a:cs typeface="Roboto" panose="02000000000000000000" pitchFamily="2" charset="0"/>
              <a:sym typeface="Chau Philomene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18480" y="3431747"/>
            <a:ext cx="11651040" cy="574644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17534" lvl="1" algn="just">
              <a:lnSpc>
                <a:spcPts val="4118"/>
              </a:lnSpc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Cieľom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vytvoriť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pedagogický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nástroj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podporu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výučby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dynamických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systémov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17534" lvl="1" algn="just">
              <a:lnSpc>
                <a:spcPts val="4118"/>
              </a:lnSpc>
            </a:pP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317534" lvl="1" algn="just">
              <a:lnSpc>
                <a:spcPts val="4118"/>
              </a:lnSpc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Nástroj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bude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zameraný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:</a:t>
            </a:r>
          </a:p>
          <a:p>
            <a:pPr marL="317534" lvl="1" algn="just">
              <a:lnSpc>
                <a:spcPts val="4118"/>
              </a:lnSpc>
            </a:pP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vysvetlenie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diferenciálnymi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rovnicami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viacerých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základných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typov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dynamických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systémov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lineárnymi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nelineárnymi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možnosť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nastavovať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parametre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rovnice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vizualizáciu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časového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priebehu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premenných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</a:t>
            </a:r>
          </a:p>
          <a:p>
            <a:pPr marL="774734" lvl="1" indent="-457200" algn="just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zobrazenie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fázového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portrétu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76433F-F25C-56B2-FD76-76B4BAD94A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0DC95393-9A69-6E5E-6C35-E0E3DBC8D441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8D217883-8C26-DEBF-6AC9-A5C91F00EB7D}"/>
              </a:ext>
            </a:extLst>
          </p:cNvPr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0A7573AE-B995-8E41-8399-25C35CAE119B}"/>
              </a:ext>
            </a:extLst>
          </p:cNvPr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1AF22360-8335-26A4-9C16-6C7EE037C62F}"/>
              </a:ext>
            </a:extLst>
          </p:cNvPr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F4D31CAD-0B26-745C-27C8-14078705063F}"/>
              </a:ext>
            </a:extLst>
          </p:cNvPr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6A097EF3-EBE2-8F12-C1E7-B7C205BC8C74}"/>
              </a:ext>
            </a:extLst>
          </p:cNvPr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2BDCF380-15B7-42C1-ABFE-50A876DA97D1}"/>
              </a:ext>
            </a:extLst>
          </p:cNvPr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C6B2CE6-77D4-B78F-DCFF-900C36D10823}"/>
              </a:ext>
            </a:extLst>
          </p:cNvPr>
          <p:cNvSpPr txBox="1"/>
          <p:nvPr/>
        </p:nvSpPr>
        <p:spPr>
          <a:xfrm>
            <a:off x="4991100" y="756986"/>
            <a:ext cx="8305800" cy="909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dirty="0">
                <a:latin typeface="Chau Philomene" panose="020B0604020202020204" charset="0"/>
              </a:rPr>
              <a:t>A</a:t>
            </a:r>
            <a:r>
              <a:rPr lang="pl-PL" sz="5250" dirty="0">
                <a:latin typeface="Chau Philomene" panose="020B0604020202020204" charset="0"/>
              </a:rPr>
              <a:t>ktuálny plán a postup práce</a:t>
            </a:r>
            <a:endParaRPr lang="en-US" sz="5250" dirty="0">
              <a:latin typeface="Chau Philomene" panose="020B0604020202020204" charset="0"/>
              <a:sym typeface="Chau Philomene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88DC8249-6257-5FE3-A6CB-E72463561D13}"/>
              </a:ext>
            </a:extLst>
          </p:cNvPr>
          <p:cNvSpPr txBox="1"/>
          <p:nvPr/>
        </p:nvSpPr>
        <p:spPr>
          <a:xfrm>
            <a:off x="3318480" y="2009995"/>
            <a:ext cx="11651040" cy="7336624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17534" lvl="1">
              <a:lnSpc>
                <a:spcPts val="4118"/>
              </a:lnSpc>
            </a:pPr>
            <a:r>
              <a:rPr lang="en-US" sz="3200" dirty="0" err="1"/>
              <a:t>Hlavná</a:t>
            </a:r>
            <a:r>
              <a:rPr lang="en-US" sz="3200" dirty="0"/>
              <a:t> </a:t>
            </a:r>
            <a:r>
              <a:rPr lang="en-US" sz="3200" dirty="0" err="1"/>
              <a:t>funkcionalita</a:t>
            </a:r>
            <a:r>
              <a:rPr lang="en-US" sz="3200" dirty="0"/>
              <a:t> </a:t>
            </a:r>
            <a:r>
              <a:rPr lang="en-US" sz="3200" dirty="0" err="1"/>
              <a:t>aplikácie</a:t>
            </a:r>
            <a:r>
              <a:rPr lang="en-US" sz="3200" dirty="0"/>
              <a:t> je </a:t>
            </a:r>
            <a:r>
              <a:rPr lang="en-US" sz="3200" dirty="0" err="1"/>
              <a:t>implementovaná</a:t>
            </a:r>
            <a:r>
              <a:rPr lang="uk-UA" sz="3200" dirty="0"/>
              <a:t>.</a:t>
            </a:r>
            <a:br>
              <a:rPr lang="en-US" sz="3200" dirty="0"/>
            </a:br>
            <a:r>
              <a:rPr lang="en-US" sz="3200" dirty="0" err="1"/>
              <a:t>Aktuálne</a:t>
            </a:r>
            <a:r>
              <a:rPr lang="en-US" sz="3200" dirty="0"/>
              <a:t> </a:t>
            </a:r>
            <a:r>
              <a:rPr lang="en-US" sz="3200" dirty="0" err="1"/>
              <a:t>sa</a:t>
            </a:r>
            <a:r>
              <a:rPr lang="en-US" sz="3200" dirty="0"/>
              <a:t> </a:t>
            </a:r>
            <a:r>
              <a:rPr lang="en-US" sz="3200" dirty="0" err="1"/>
              <a:t>zameriavam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 </a:t>
            </a:r>
            <a:r>
              <a:rPr lang="en-US" sz="3200" dirty="0" err="1"/>
              <a:t>testovanie</a:t>
            </a:r>
            <a:r>
              <a:rPr lang="en-US" sz="3200" dirty="0"/>
              <a:t> a </a:t>
            </a:r>
            <a:r>
              <a:rPr lang="en-US" sz="3200" dirty="0" err="1"/>
              <a:t>postupné</a:t>
            </a:r>
            <a:r>
              <a:rPr lang="en-US" sz="3200" dirty="0"/>
              <a:t> </a:t>
            </a:r>
            <a:r>
              <a:rPr lang="en-US" sz="3200" dirty="0" err="1"/>
              <a:t>vylepšovanie</a:t>
            </a:r>
            <a:r>
              <a:rPr lang="uk-UA" sz="3200" dirty="0"/>
              <a:t>.</a:t>
            </a:r>
            <a:br>
              <a:rPr lang="en-US" sz="3200" dirty="0"/>
            </a:br>
            <a:br>
              <a:rPr lang="en-US" sz="3200" dirty="0"/>
            </a:br>
            <a:r>
              <a:rPr lang="en-US" sz="3200" dirty="0"/>
              <a:t>Teraz </a:t>
            </a:r>
            <a:r>
              <a:rPr lang="en-US" sz="3200" dirty="0" err="1"/>
              <a:t>pracujem</a:t>
            </a:r>
            <a:r>
              <a:rPr lang="en-US" sz="3200" dirty="0"/>
              <a:t> </a:t>
            </a:r>
            <a:r>
              <a:rPr lang="en-US" sz="3200" dirty="0" err="1"/>
              <a:t>na</a:t>
            </a:r>
            <a:r>
              <a:rPr lang="en-US" sz="3200" dirty="0"/>
              <a:t>:</a:t>
            </a:r>
            <a:br>
              <a:rPr lang="en-US" sz="3200" dirty="0"/>
            </a:b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jednotnom</a:t>
            </a:r>
            <a:r>
              <a:rPr lang="en-US" sz="3200" dirty="0"/>
              <a:t> </a:t>
            </a:r>
            <a:r>
              <a:rPr lang="en-US" sz="3200" dirty="0" err="1"/>
              <a:t>formáte</a:t>
            </a:r>
            <a:r>
              <a:rPr lang="en-US" sz="3200" dirty="0"/>
              <a:t> </a:t>
            </a:r>
            <a:r>
              <a:rPr lang="en-US" sz="3200" dirty="0" err="1"/>
              <a:t>súborov</a:t>
            </a:r>
            <a:r>
              <a:rPr lang="en-US" sz="3200" dirty="0"/>
              <a:t> pre </a:t>
            </a:r>
            <a:r>
              <a:rPr lang="en-US" sz="3200" dirty="0" err="1"/>
              <a:t>rovnice</a:t>
            </a:r>
            <a:r>
              <a:rPr lang="en-US" sz="3200" dirty="0"/>
              <a:t> a </a:t>
            </a:r>
            <a:r>
              <a:rPr lang="en-US" sz="3200" dirty="0" err="1"/>
              <a:t>presety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ukladaní</a:t>
            </a:r>
            <a:r>
              <a:rPr lang="en-US" sz="3200" dirty="0"/>
              <a:t> </a:t>
            </a:r>
            <a:r>
              <a:rPr lang="en-US" sz="3200" dirty="0" err="1"/>
              <a:t>histórie</a:t>
            </a:r>
            <a:r>
              <a:rPr lang="en-US" sz="3200" dirty="0"/>
              <a:t> </a:t>
            </a:r>
            <a:r>
              <a:rPr lang="en-US" sz="3200" dirty="0" err="1"/>
              <a:t>posledných</a:t>
            </a:r>
            <a:r>
              <a:rPr lang="en-US" sz="3200" dirty="0"/>
              <a:t> </a:t>
            </a:r>
            <a:r>
              <a:rPr lang="en-US" sz="3200" dirty="0" err="1"/>
              <a:t>otvorených</a:t>
            </a:r>
            <a:r>
              <a:rPr lang="en-US" sz="3200" dirty="0"/>
              <a:t> </a:t>
            </a:r>
            <a:r>
              <a:rPr lang="en-US" sz="3200" dirty="0" err="1"/>
              <a:t>súborov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zobrazení</a:t>
            </a:r>
            <a:r>
              <a:rPr lang="en-US" sz="3200" dirty="0"/>
              <a:t> </a:t>
            </a:r>
            <a:r>
              <a:rPr lang="en-US" sz="3200" dirty="0" err="1"/>
              <a:t>popisu</a:t>
            </a:r>
            <a:r>
              <a:rPr lang="en-US" sz="3200" dirty="0"/>
              <a:t> </a:t>
            </a:r>
            <a:r>
              <a:rPr lang="en-US" sz="3200" dirty="0" err="1"/>
              <a:t>modelu</a:t>
            </a:r>
            <a:r>
              <a:rPr lang="en-US" sz="3200" dirty="0"/>
              <a:t> (info </a:t>
            </a:r>
            <a:r>
              <a:rPr lang="en-US" sz="3200" dirty="0" err="1"/>
              <a:t>tlačidlo</a:t>
            </a:r>
            <a:r>
              <a:rPr lang="en-US" sz="3200" dirty="0"/>
              <a:t>)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tlačidlách</a:t>
            </a:r>
            <a:r>
              <a:rPr lang="en-US" sz="3200" dirty="0"/>
              <a:t> pause / resume a </a:t>
            </a:r>
            <a:r>
              <a:rPr lang="en-US" sz="3200" dirty="0" err="1"/>
              <a:t>krokovaní</a:t>
            </a:r>
            <a:r>
              <a:rPr lang="en-US" sz="3200" dirty="0"/>
              <a:t> </a:t>
            </a:r>
            <a:r>
              <a:rPr lang="en-US" sz="3200" dirty="0" err="1"/>
              <a:t>simulácie</a:t>
            </a:r>
            <a:r>
              <a:rPr lang="en-US" sz="3200" dirty="0"/>
              <a:t> (step)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pomocníkovi</a:t>
            </a:r>
            <a:r>
              <a:rPr lang="en-US" sz="3200" dirty="0"/>
              <a:t> (help) s </a:t>
            </a:r>
            <a:r>
              <a:rPr lang="en-US" sz="3200" dirty="0" err="1"/>
              <a:t>vysvetlením</a:t>
            </a:r>
            <a:r>
              <a:rPr lang="en-US" sz="3200" dirty="0"/>
              <a:t> </a:t>
            </a:r>
            <a:r>
              <a:rPr lang="en-US" sz="3200" dirty="0" err="1"/>
              <a:t>aplikácie</a:t>
            </a:r>
            <a:r>
              <a:rPr lang="en-US" sz="3200" dirty="0"/>
              <a:t> a </a:t>
            </a:r>
            <a:r>
              <a:rPr lang="en-US" sz="3200" dirty="0" err="1"/>
              <a:t>dynamických</a:t>
            </a:r>
            <a:r>
              <a:rPr lang="en-US" sz="3200" dirty="0"/>
              <a:t> </a:t>
            </a:r>
            <a:r>
              <a:rPr lang="en-US" sz="3200" dirty="0" err="1"/>
              <a:t>systémov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podpore</a:t>
            </a:r>
            <a:r>
              <a:rPr lang="en-US" sz="3200" dirty="0"/>
              <a:t> </a:t>
            </a:r>
            <a:r>
              <a:rPr lang="en-US" sz="3200" dirty="0" err="1"/>
              <a:t>tagov</a:t>
            </a:r>
            <a:r>
              <a:rPr lang="en-US" sz="3200" dirty="0"/>
              <a:t> a </a:t>
            </a:r>
            <a:r>
              <a:rPr lang="en-US" sz="3200" dirty="0" err="1"/>
              <a:t>filtrovaní</a:t>
            </a:r>
            <a:r>
              <a:rPr lang="en-US" sz="3200" dirty="0"/>
              <a:t> </a:t>
            </a:r>
            <a:r>
              <a:rPr lang="en-US" sz="3200" dirty="0" err="1"/>
              <a:t>presetov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3200" dirty="0" err="1"/>
              <a:t>zoomovaní</a:t>
            </a:r>
            <a:r>
              <a:rPr lang="en-US" sz="3200" dirty="0"/>
              <a:t> a </a:t>
            </a:r>
            <a:r>
              <a:rPr lang="en-US" sz="3200" dirty="0" err="1"/>
              <a:t>posune</a:t>
            </a:r>
            <a:r>
              <a:rPr lang="en-US" sz="3200" dirty="0"/>
              <a:t> </a:t>
            </a:r>
            <a:r>
              <a:rPr lang="en-US" sz="3200" dirty="0" err="1"/>
              <a:t>grafu</a:t>
            </a:r>
            <a:endParaRPr lang="uk-UA" sz="3200" dirty="0"/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pl-PL" sz="3200" dirty="0"/>
              <a:t>podpore spúšťania aplikácie na Linuxe</a:t>
            </a:r>
            <a:endParaRPr lang="en-US" sz="294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  <p:extLst>
      <p:ext uri="{BB962C8B-B14F-4D97-AF65-F5344CB8AC3E}">
        <p14:creationId xmlns:p14="http://schemas.microsoft.com/office/powerpoint/2010/main" val="1056046575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B2DA7-12B2-788C-5740-6FF6F276B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>
            <a:extLst>
              <a:ext uri="{FF2B5EF4-FFF2-40B4-BE49-F238E27FC236}">
                <a16:creationId xmlns:a16="http://schemas.microsoft.com/office/drawing/2014/main" id="{2F0B8915-1D6A-3FAD-7186-B4BD84C52FDF}"/>
              </a:ext>
            </a:extLst>
          </p:cNvPr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  <p:txBody>
          <a:bodyPr/>
          <a:lstStyle/>
          <a:p>
            <a:endParaRPr lang="ru-RU" dirty="0"/>
          </a:p>
        </p:txBody>
      </p:sp>
      <p:sp>
        <p:nvSpPr>
          <p:cNvPr id="3" name="Freeform 3">
            <a:extLst>
              <a:ext uri="{FF2B5EF4-FFF2-40B4-BE49-F238E27FC236}">
                <a16:creationId xmlns:a16="http://schemas.microsoft.com/office/drawing/2014/main" id="{FEB1BC03-20C7-FF3F-5939-0D28DF0DFD42}"/>
              </a:ext>
            </a:extLst>
          </p:cNvPr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435147A9-DA3A-5E7B-2378-9946E89BC371}"/>
              </a:ext>
            </a:extLst>
          </p:cNvPr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EE2CF55A-E6D5-9775-A0CC-9FFF75246859}"/>
              </a:ext>
            </a:extLst>
          </p:cNvPr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DE1A048D-7468-03C3-814C-ACACE9EF78D0}"/>
              </a:ext>
            </a:extLst>
          </p:cNvPr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92796ECF-1E0A-730D-E9D6-79B341DBDF54}"/>
              </a:ext>
            </a:extLst>
          </p:cNvPr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1B4D82B6-661B-A3E9-5F04-75EC5284E23F}"/>
              </a:ext>
            </a:extLst>
          </p:cNvPr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>
            <a:extLst>
              <a:ext uri="{FF2B5EF4-FFF2-40B4-BE49-F238E27FC236}">
                <a16:creationId xmlns:a16="http://schemas.microsoft.com/office/drawing/2014/main" id="{23B56841-B680-CDE9-3570-B06955914E0A}"/>
              </a:ext>
            </a:extLst>
          </p:cNvPr>
          <p:cNvSpPr txBox="1"/>
          <p:nvPr/>
        </p:nvSpPr>
        <p:spPr>
          <a:xfrm>
            <a:off x="4991100" y="1790700"/>
            <a:ext cx="8305800" cy="909095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dirty="0" err="1">
                <a:latin typeface="Chau Philomene" panose="020B0604020202020204" charset="0"/>
              </a:rPr>
              <a:t>Návrh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riešenia</a:t>
            </a:r>
            <a:endParaRPr lang="en-US" sz="5250" dirty="0">
              <a:latin typeface="Chau Philomene" panose="020B0604020202020204" charset="0"/>
              <a:sym typeface="Chau Philomene"/>
            </a:endParaRPr>
          </a:p>
        </p:txBody>
      </p:sp>
      <p:sp>
        <p:nvSpPr>
          <p:cNvPr id="10" name="TextBox 10">
            <a:extLst>
              <a:ext uri="{FF2B5EF4-FFF2-40B4-BE49-F238E27FC236}">
                <a16:creationId xmlns:a16="http://schemas.microsoft.com/office/drawing/2014/main" id="{C13D154D-BFFE-2EF8-F92E-3AE02347467D}"/>
              </a:ext>
            </a:extLst>
          </p:cNvPr>
          <p:cNvSpPr txBox="1"/>
          <p:nvPr/>
        </p:nvSpPr>
        <p:spPr>
          <a:xfrm>
            <a:off x="3318480" y="3431747"/>
            <a:ext cx="11651040" cy="4169090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aplikácia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je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desktopová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implementovaná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 JavaFX</a:t>
            </a:r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používateľ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zadáva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diferenciálne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rovnice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ako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textové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výrazy</a:t>
            </a: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výrazy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spracovávam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pomocou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knižnice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exp4j,</a:t>
            </a:r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ktorá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ich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prekladá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matematické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funkcie</a:t>
            </a: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vývoj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v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počíta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Solver</a:t>
            </a:r>
            <a:r>
              <a:rPr lang="uk-UA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pomocou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metódy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Runge–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Kutta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4.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rádu</a:t>
            </a:r>
            <a:endParaRPr lang="en-US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  <a:p>
            <a:pPr marL="774734" lvl="1" indent="-4572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vypočítané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hodnoty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sa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zobrazujú</a:t>
            </a:r>
            <a:r>
              <a:rPr lang="uk-UA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časovom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grafe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fázovom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94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portréte</a:t>
            </a:r>
            <a:r>
              <a:rPr lang="en-US" sz="294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(JavaFX Canvas)</a:t>
            </a:r>
            <a:endParaRPr lang="ru-RU" sz="2940" dirty="0"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390424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2"/>
          <p:cNvSpPr/>
          <p:nvPr/>
        </p:nvSpPr>
        <p:spPr>
          <a:xfrm>
            <a:off x="0" y="0"/>
            <a:ext cx="18288000" cy="10287000"/>
          </a:xfrm>
          <a:custGeom>
            <a:avLst/>
            <a:gdLst/>
            <a:ahLst/>
            <a:cxnLst/>
            <a:rect l="l" t="t" r="r" b="b"/>
            <a:pathLst>
              <a:path w="18288000" h="10287000">
                <a:moveTo>
                  <a:pt x="0" y="0"/>
                </a:moveTo>
                <a:lnTo>
                  <a:pt x="18288000" y="0"/>
                </a:lnTo>
                <a:lnTo>
                  <a:pt x="18288000" y="10287000"/>
                </a:lnTo>
                <a:lnTo>
                  <a:pt x="0" y="102870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t="-9222" b="-9222"/>
            </a:stretch>
          </a:blipFill>
        </p:spPr>
      </p:sp>
      <p:sp>
        <p:nvSpPr>
          <p:cNvPr id="3" name="Freeform 3"/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/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/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/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/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/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a:blipFill>
        </p:spPr>
      </p:sp>
      <p:sp>
        <p:nvSpPr>
          <p:cNvPr id="9" name="TextBox 9"/>
          <p:cNvSpPr txBox="1"/>
          <p:nvPr/>
        </p:nvSpPr>
        <p:spPr>
          <a:xfrm>
            <a:off x="5953913" y="686267"/>
            <a:ext cx="6455215" cy="909929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algn="ctr">
              <a:lnSpc>
                <a:spcPts val="7350"/>
              </a:lnSpc>
            </a:pPr>
            <a:r>
              <a:rPr lang="en-US" sz="5250" b="1" dirty="0" err="1">
                <a:latin typeface="Chau Philomene" panose="020B0604020202020204" charset="0"/>
              </a:rPr>
              <a:t>Č</a:t>
            </a:r>
            <a:r>
              <a:rPr lang="en-US" sz="5250" dirty="0" err="1">
                <a:latin typeface="Chau Philomene" panose="020B0604020202020204" charset="0"/>
              </a:rPr>
              <a:t>o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som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už</a:t>
            </a:r>
            <a:r>
              <a:rPr lang="en-US" sz="5250" dirty="0">
                <a:latin typeface="Chau Philomene" panose="020B0604020202020204" charset="0"/>
              </a:rPr>
              <a:t> </a:t>
            </a:r>
            <a:r>
              <a:rPr lang="en-US" sz="5250" dirty="0" err="1">
                <a:latin typeface="Chau Philomene" panose="020B0604020202020204" charset="0"/>
              </a:rPr>
              <a:t>spravil</a:t>
            </a:r>
            <a:endParaRPr lang="en-US" sz="5250" dirty="0">
              <a:solidFill>
                <a:srgbClr val="000000"/>
              </a:solidFill>
              <a:latin typeface="Chau Philomene" panose="020B0604020202020204" charset="0"/>
              <a:ea typeface="Chau Philomene"/>
              <a:cs typeface="Chau Philomene"/>
              <a:sym typeface="Chau Philomene"/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3356000" y="2365227"/>
            <a:ext cx="11651040" cy="6254917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Zadávanie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diferenciálnych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rovníc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ako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textových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výrazov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numerický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výpočet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systému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Dynamická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práca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s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premennými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pridávanie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/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odstraňovanie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Zobrazenie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časových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grafov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fázových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portrétov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Mriežka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škálovanie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základné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úpravy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vizualizácie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grafov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Práca s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presetmi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načítanie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zo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súborov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,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možnosť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ich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upravovať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bez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kódu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).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Ukladanie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načítanie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modelov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zo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súboru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(Save / Save As).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Ovládanie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simulácie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(Pause / Resume,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krokovanie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- Step).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História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naposledy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otvorených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súborov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Detekcia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neuložených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zmien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upozornenie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pri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zatváraní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aplikácie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Grafické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rozhranie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aplikácie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jeho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úprava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pomocou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CSS.</a:t>
            </a:r>
          </a:p>
          <a:p>
            <a:pPr marL="342900" indent="-342900">
              <a:lnSpc>
                <a:spcPts val="4118"/>
              </a:lnSpc>
              <a:buFont typeface="Arial" panose="020B0604020202020204" pitchFamily="34" charset="0"/>
              <a:buChar char="•"/>
            </a:pP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Podpora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svetlej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tmavej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témy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 a </a:t>
            </a:r>
            <a:r>
              <a:rPr lang="en-US" sz="2400" dirty="0" err="1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viacjazyčnosť</a:t>
            </a:r>
            <a:r>
              <a:rPr lang="en-US" sz="2400" dirty="0">
                <a:latin typeface="Roboto" panose="02000000000000000000" pitchFamily="2" charset="0"/>
                <a:ea typeface="Roboto" panose="02000000000000000000" pitchFamily="2" charset="0"/>
                <a:cs typeface="Roboto" panose="02000000000000000000" pitchFamily="2" charset="0"/>
              </a:rPr>
              <a:t>.</a:t>
            </a:r>
            <a:endParaRPr lang="en-US" sz="2400" dirty="0">
              <a:solidFill>
                <a:srgbClr val="000000"/>
              </a:solidFill>
              <a:latin typeface="Roboto" panose="02000000000000000000" pitchFamily="2" charset="0"/>
              <a:ea typeface="Roboto" panose="02000000000000000000" pitchFamily="2" charset="0"/>
              <a:cs typeface="Roboto" panose="02000000000000000000" pitchFamily="2" charset="0"/>
              <a:sym typeface="Roboto"/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AEBA1A1-84D4-FE2B-6155-FCE772ED516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reeform 3">
            <a:extLst>
              <a:ext uri="{FF2B5EF4-FFF2-40B4-BE49-F238E27FC236}">
                <a16:creationId xmlns:a16="http://schemas.microsoft.com/office/drawing/2014/main" id="{30AD88ED-C649-3B2F-6C86-F8BC64E3F256}"/>
              </a:ext>
            </a:extLst>
          </p:cNvPr>
          <p:cNvSpPr/>
          <p:nvPr/>
        </p:nvSpPr>
        <p:spPr>
          <a:xfrm rot="-5400000">
            <a:off x="727247" y="6308532"/>
            <a:ext cx="3251221" cy="4705715"/>
          </a:xfrm>
          <a:custGeom>
            <a:avLst/>
            <a:gdLst/>
            <a:ahLst/>
            <a:cxnLst/>
            <a:rect l="l" t="t" r="r" b="b"/>
            <a:pathLst>
              <a:path w="3251221" h="4705715">
                <a:moveTo>
                  <a:pt x="0" y="0"/>
                </a:moveTo>
                <a:lnTo>
                  <a:pt x="3251221" y="0"/>
                </a:lnTo>
                <a:lnTo>
                  <a:pt x="3251221" y="4705715"/>
                </a:lnTo>
                <a:lnTo>
                  <a:pt x="0" y="470571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4" name="Freeform 4">
            <a:extLst>
              <a:ext uri="{FF2B5EF4-FFF2-40B4-BE49-F238E27FC236}">
                <a16:creationId xmlns:a16="http://schemas.microsoft.com/office/drawing/2014/main" id="{EDE81023-D736-06C6-80D7-DE4D3F9B969F}"/>
              </a:ext>
            </a:extLst>
          </p:cNvPr>
          <p:cNvSpPr/>
          <p:nvPr/>
        </p:nvSpPr>
        <p:spPr>
          <a:xfrm rot="-5400000" flipH="1" flipV="1">
            <a:off x="14306397" y="-727820"/>
            <a:ext cx="3253783" cy="4709423"/>
          </a:xfrm>
          <a:custGeom>
            <a:avLst/>
            <a:gdLst/>
            <a:ahLst/>
            <a:cxnLst/>
            <a:rect l="l" t="t" r="r" b="b"/>
            <a:pathLst>
              <a:path w="3253783" h="4709423">
                <a:moveTo>
                  <a:pt x="3253783" y="4709423"/>
                </a:moveTo>
                <a:lnTo>
                  <a:pt x="0" y="4709423"/>
                </a:lnTo>
                <a:lnTo>
                  <a:pt x="0" y="0"/>
                </a:lnTo>
                <a:lnTo>
                  <a:pt x="3253783" y="0"/>
                </a:lnTo>
                <a:lnTo>
                  <a:pt x="3253783" y="4709423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2"/>
                </a:ext>
              </a:extLst>
            </a:blip>
            <a:stretch>
              <a:fillRect/>
            </a:stretch>
          </a:blipFill>
        </p:spPr>
      </p:sp>
      <p:sp>
        <p:nvSpPr>
          <p:cNvPr id="5" name="Freeform 5">
            <a:extLst>
              <a:ext uri="{FF2B5EF4-FFF2-40B4-BE49-F238E27FC236}">
                <a16:creationId xmlns:a16="http://schemas.microsoft.com/office/drawing/2014/main" id="{2C0C0BE8-536E-2F01-0B77-FCA91E9786E1}"/>
              </a:ext>
            </a:extLst>
          </p:cNvPr>
          <p:cNvSpPr/>
          <p:nvPr/>
        </p:nvSpPr>
        <p:spPr>
          <a:xfrm>
            <a:off x="1028700" y="1028700"/>
            <a:ext cx="2051685" cy="943775"/>
          </a:xfrm>
          <a:custGeom>
            <a:avLst/>
            <a:gdLst/>
            <a:ahLst/>
            <a:cxnLst/>
            <a:rect l="l" t="t" r="r" b="b"/>
            <a:pathLst>
              <a:path w="2051685" h="943775">
                <a:moveTo>
                  <a:pt x="0" y="0"/>
                </a:moveTo>
                <a:lnTo>
                  <a:pt x="2051685" y="0"/>
                </a:lnTo>
                <a:lnTo>
                  <a:pt x="2051685" y="943775"/>
                </a:lnTo>
                <a:lnTo>
                  <a:pt x="0" y="943775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6" name="Freeform 6">
            <a:extLst>
              <a:ext uri="{FF2B5EF4-FFF2-40B4-BE49-F238E27FC236}">
                <a16:creationId xmlns:a16="http://schemas.microsoft.com/office/drawing/2014/main" id="{2818284D-8C67-ADF5-F490-F046323EA819}"/>
              </a:ext>
            </a:extLst>
          </p:cNvPr>
          <p:cNvSpPr/>
          <p:nvPr/>
        </p:nvSpPr>
        <p:spPr>
          <a:xfrm flipH="1">
            <a:off x="15207722" y="8314574"/>
            <a:ext cx="2051578" cy="943726"/>
          </a:xfrm>
          <a:custGeom>
            <a:avLst/>
            <a:gdLst/>
            <a:ahLst/>
            <a:cxnLst/>
            <a:rect l="l" t="t" r="r" b="b"/>
            <a:pathLst>
              <a:path w="2051578" h="943726">
                <a:moveTo>
                  <a:pt x="2051578" y="0"/>
                </a:moveTo>
                <a:lnTo>
                  <a:pt x="0" y="0"/>
                </a:lnTo>
                <a:lnTo>
                  <a:pt x="0" y="943726"/>
                </a:lnTo>
                <a:lnTo>
                  <a:pt x="2051578" y="943726"/>
                </a:lnTo>
                <a:lnTo>
                  <a:pt x="2051578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/>
            </a:stretch>
          </a:blipFill>
        </p:spPr>
      </p:sp>
      <p:sp>
        <p:nvSpPr>
          <p:cNvPr id="7" name="Freeform 7">
            <a:extLst>
              <a:ext uri="{FF2B5EF4-FFF2-40B4-BE49-F238E27FC236}">
                <a16:creationId xmlns:a16="http://schemas.microsoft.com/office/drawing/2014/main" id="{06805B91-1E90-57BC-47CD-3590A0EDC914}"/>
              </a:ext>
            </a:extLst>
          </p:cNvPr>
          <p:cNvSpPr/>
          <p:nvPr/>
        </p:nvSpPr>
        <p:spPr>
          <a:xfrm rot="-5400000">
            <a:off x="-161636" y="7344290"/>
            <a:ext cx="3104345" cy="921830"/>
          </a:xfrm>
          <a:custGeom>
            <a:avLst/>
            <a:gdLst/>
            <a:ahLst/>
            <a:cxnLst/>
            <a:rect l="l" t="t" r="r" b="b"/>
            <a:pathLst>
              <a:path w="3104345" h="921830">
                <a:moveTo>
                  <a:pt x="0" y="0"/>
                </a:moveTo>
                <a:lnTo>
                  <a:pt x="3104346" y="0"/>
                </a:lnTo>
                <a:lnTo>
                  <a:pt x="3104346" y="921831"/>
                </a:lnTo>
                <a:lnTo>
                  <a:pt x="0" y="921831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sp>
        <p:nvSpPr>
          <p:cNvPr id="8" name="Freeform 8">
            <a:extLst>
              <a:ext uri="{FF2B5EF4-FFF2-40B4-BE49-F238E27FC236}">
                <a16:creationId xmlns:a16="http://schemas.microsoft.com/office/drawing/2014/main" id="{4EEFD0B5-4DD7-1763-1DD3-7E505B855EEC}"/>
              </a:ext>
            </a:extLst>
          </p:cNvPr>
          <p:cNvSpPr/>
          <p:nvPr/>
        </p:nvSpPr>
        <p:spPr>
          <a:xfrm rot="-5400000">
            <a:off x="15343631" y="2022019"/>
            <a:ext cx="3106096" cy="922350"/>
          </a:xfrm>
          <a:custGeom>
            <a:avLst/>
            <a:gdLst/>
            <a:ahLst/>
            <a:cxnLst/>
            <a:rect l="l" t="t" r="r" b="b"/>
            <a:pathLst>
              <a:path w="3106096" h="922350">
                <a:moveTo>
                  <a:pt x="0" y="0"/>
                </a:moveTo>
                <a:lnTo>
                  <a:pt x="3106096" y="0"/>
                </a:lnTo>
                <a:lnTo>
                  <a:pt x="3106096" y="922350"/>
                </a:lnTo>
                <a:lnTo>
                  <a:pt x="0" y="922350"/>
                </a:lnTo>
                <a:lnTo>
                  <a:pt x="0" y="0"/>
                </a:lnTo>
                <a:close/>
              </a:path>
            </a:pathLst>
          </a:custGeom>
          <a:blipFill>
            <a:blip>
              <a:extLst>
                <a:ext uri="{96DAC541-7B7A-43D3-8B79-37D633B846F1}">
                  <asvg:svgBlip xmlns:asvg="http://schemas.microsoft.com/office/drawing/2016/SVG/main" r:embed="rId4"/>
                </a:ext>
              </a:extLst>
            </a:blip>
            <a:stretch>
              <a:fillRect/>
            </a:stretch>
          </a:blipFill>
        </p:spPr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BFCC23D7-DDF4-37AA-58F6-7E1560F8F2F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22952" y="-4377"/>
            <a:ext cx="17242096" cy="102913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3666625"/>
      </p:ext>
    </p:extLst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430</TotalTime>
  <Words>303</Words>
  <Application>Microsoft Office PowerPoint</Application>
  <PresentationFormat>Довільний</PresentationFormat>
  <Paragraphs>40</Paragraphs>
  <Slides>6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6</vt:i4>
      </vt:variant>
    </vt:vector>
  </HeadingPairs>
  <TitlesOfParts>
    <vt:vector size="11" baseType="lpstr">
      <vt:lpstr>Calibri</vt:lpstr>
      <vt:lpstr>Roboto</vt:lpstr>
      <vt:lpstr>Chau Philomene</vt:lpstr>
      <vt:lpstr>Arial</vt:lpstr>
      <vt:lpstr>Office Theme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laptop</dc:creator>
  <cp:lastModifiedBy>Іван Дишлюк</cp:lastModifiedBy>
  <cp:revision>6</cp:revision>
  <dcterms:created xsi:type="dcterms:W3CDTF">2006-08-16T00:00:00Z</dcterms:created>
  <dcterms:modified xsi:type="dcterms:W3CDTF">2026-03-30T17:00:53Z</dcterms:modified>
  <dc:identifier>DAHC1HR3sQM</dc:identifier>
</cp:coreProperties>
</file>