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9" r:id="rId2"/>
    <p:sldId id="257" r:id="rId3"/>
    <p:sldId id="258" r:id="rId4"/>
    <p:sldId id="261" r:id="rId5"/>
    <p:sldId id="306" r:id="rId6"/>
    <p:sldId id="311" r:id="rId7"/>
    <p:sldId id="307" r:id="rId8"/>
    <p:sldId id="308" r:id="rId9"/>
    <p:sldId id="312" r:id="rId10"/>
    <p:sldId id="309" r:id="rId11"/>
    <p:sldId id="310" r:id="rId12"/>
    <p:sldId id="267" r:id="rId13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15"/>
      <p:bold r:id="rId16"/>
      <p:italic r:id="rId17"/>
      <p:boldItalic r:id="rId18"/>
    </p:embeddedFont>
    <p:embeddedFont>
      <p:font typeface="Montserrat ExtraBold" panose="00000900000000000000" pitchFamily="2" charset="-18"/>
      <p:bold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655366-956A-4CA8-A33D-21192A65E596}">
  <a:tblStyle styleId="{07655366-956A-4CA8-A33D-21192A65E59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29023341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29023341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f9262ee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f9262ee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560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97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7f9262ee2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7f9262ee2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f9262ee2f_0_26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f9262ee2f_0_26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f9262ee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f9262ee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0973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3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f9262ee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f9262ee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18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1119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f9262ee2f_0_26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f9262ee2f_0_26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601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762670" y="3177750"/>
            <a:ext cx="3068700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  <a:effectLst>
            <a:outerShdw blurRad="114300" dist="28575" dir="636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sz="72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762670" y="3720650"/>
            <a:ext cx="30687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46293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938500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5037525" y="1659275"/>
            <a:ext cx="3186900" cy="27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CAPTION_ONLY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938500" y="44502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>
            <a:off x="938500" y="1246025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162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1pPr>
            <a:lvl2pPr marL="914400" lvl="1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2pPr>
            <a:lvl3pPr marL="1371600" lvl="2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3pPr>
            <a:lvl4pPr marL="1828800" lvl="3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4pPr>
            <a:lvl5pPr marL="2286000" lvl="4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5pPr>
            <a:lvl6pPr marL="2743200" lvl="5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6pPr>
            <a:lvl7pPr marL="3200400" lvl="6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●"/>
              <a:defRPr sz="1150">
                <a:solidFill>
                  <a:schemeClr val="lt1"/>
                </a:solidFill>
              </a:defRPr>
            </a:lvl7pPr>
            <a:lvl8pPr marL="3657600" lvl="7" indent="-30162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50"/>
              <a:buChar char="○"/>
              <a:defRPr sz="1150">
                <a:solidFill>
                  <a:schemeClr val="lt1"/>
                </a:solidFill>
              </a:defRPr>
            </a:lvl8pPr>
            <a:lvl9pPr marL="4114800" lvl="8" indent="-301625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50"/>
              <a:buChar char="■"/>
              <a:defRPr sz="115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353849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1"/>
          </p:nvPr>
        </p:nvSpPr>
        <p:spPr>
          <a:xfrm>
            <a:off x="353849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title" idx="2"/>
          </p:nvPr>
        </p:nvSpPr>
        <p:spPr>
          <a:xfrm>
            <a:off x="6028553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ubTitle" idx="3"/>
          </p:nvPr>
        </p:nvSpPr>
        <p:spPr>
          <a:xfrm>
            <a:off x="6028553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title" idx="4"/>
          </p:nvPr>
        </p:nvSpPr>
        <p:spPr>
          <a:xfrm>
            <a:off x="1048447" y="2615575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5"/>
          </p:nvPr>
        </p:nvSpPr>
        <p:spPr>
          <a:xfrm>
            <a:off x="1048447" y="3148075"/>
            <a:ext cx="2067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6" hasCustomPrompt="1"/>
          </p:nvPr>
        </p:nvSpPr>
        <p:spPr>
          <a:xfrm>
            <a:off x="10484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7" hasCustomPrompt="1"/>
          </p:nvPr>
        </p:nvSpPr>
        <p:spPr>
          <a:xfrm>
            <a:off x="353850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4"/>
          <p:cNvSpPr txBox="1">
            <a:spLocks noGrp="1"/>
          </p:cNvSpPr>
          <p:nvPr>
            <p:ph type="title" idx="8" hasCustomPrompt="1"/>
          </p:nvPr>
        </p:nvSpPr>
        <p:spPr>
          <a:xfrm>
            <a:off x="6028550" y="1770700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285500" y="2832875"/>
            <a:ext cx="3657300" cy="644700"/>
          </a:xfrm>
          <a:prstGeom prst="rect">
            <a:avLst/>
          </a:prstGeom>
          <a:effectLst>
            <a:outerShdw blurRad="57150" dist="19050" dir="5400000" algn="bl" rotWithShape="0">
              <a:srgbClr val="76A5AF">
                <a:alpha val="88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144050" y="3549850"/>
            <a:ext cx="394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ctrTitle"/>
          </p:nvPr>
        </p:nvSpPr>
        <p:spPr>
          <a:xfrm>
            <a:off x="1273500" y="1369000"/>
            <a:ext cx="6597000" cy="21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4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ubTitle" idx="1"/>
          </p:nvPr>
        </p:nvSpPr>
        <p:spPr>
          <a:xfrm>
            <a:off x="2481900" y="2519525"/>
            <a:ext cx="41802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ExtraBold"/>
              <a:buNone/>
              <a:defRPr sz="28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9" r:id="rId4"/>
    <p:sldLayoutId id="2147483660" r:id="rId5"/>
    <p:sldLayoutId id="2147483661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>
            <a:spLocks noGrp="1"/>
          </p:cNvSpPr>
          <p:nvPr>
            <p:ph type="subTitle" idx="1"/>
          </p:nvPr>
        </p:nvSpPr>
        <p:spPr>
          <a:xfrm>
            <a:off x="6513348" y="4483755"/>
            <a:ext cx="2327100" cy="4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Klaudia </a:t>
            </a:r>
            <a:r>
              <a:rPr lang="en-US" dirty="0" err="1"/>
              <a:t>Garajov</a:t>
            </a:r>
            <a:r>
              <a:rPr lang="sk-SK" dirty="0"/>
              <a:t>á, </a:t>
            </a:r>
            <a:r>
              <a:rPr lang="en-US" dirty="0"/>
              <a:t>202</a:t>
            </a:r>
            <a:r>
              <a:rPr lang="sk-SK" dirty="0"/>
              <a:t>2</a:t>
            </a:r>
            <a:endParaRPr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0432E77F-8992-46B8-8194-FB3D3D81F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133" y="3318141"/>
            <a:ext cx="4172430" cy="193657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46451ACA-87C6-4C22-B787-8117EA86531C}"/>
              </a:ext>
            </a:extLst>
          </p:cNvPr>
          <p:cNvSpPr txBox="1"/>
          <p:nvPr/>
        </p:nvSpPr>
        <p:spPr>
          <a:xfrm>
            <a:off x="3920778" y="1131570"/>
            <a:ext cx="50445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Montserrat ExtraBold" panose="00000900000000000000" pitchFamily="2" charset="-18"/>
              </a:rPr>
              <a:t>Softv</a:t>
            </a:r>
            <a:r>
              <a:rPr lang="sk-SK" sz="3200" b="1" dirty="0" err="1">
                <a:solidFill>
                  <a:schemeClr val="bg1"/>
                </a:solidFill>
                <a:latin typeface="Montserrat ExtraBold" panose="00000900000000000000" pitchFamily="2" charset="-18"/>
              </a:rPr>
              <a:t>érová</a:t>
            </a:r>
            <a:r>
              <a:rPr lang="sk-SK" sz="3200" b="1" dirty="0">
                <a:solidFill>
                  <a:schemeClr val="bg1"/>
                </a:solidFill>
                <a:latin typeface="Montserrat ExtraBold" panose="00000900000000000000" pitchFamily="2" charset="-18"/>
              </a:rPr>
              <a:t> podpora vyučovania matematiky </a:t>
            </a:r>
            <a:r>
              <a:rPr lang="sk-SK" sz="3200" b="1" dirty="0" err="1">
                <a:solidFill>
                  <a:schemeClr val="bg1"/>
                </a:solidFill>
                <a:latin typeface="Montserrat ExtraBold" panose="00000900000000000000" pitchFamily="2" charset="-18"/>
              </a:rPr>
              <a:t>Hejného</a:t>
            </a:r>
            <a:r>
              <a:rPr lang="sk-SK" sz="3200" b="1" dirty="0">
                <a:solidFill>
                  <a:schemeClr val="bg1"/>
                </a:solidFill>
                <a:latin typeface="Montserrat ExtraBold" panose="00000900000000000000" pitchFamily="2" charset="-18"/>
              </a:rPr>
              <a:t> metódou - Ciferník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3916350" y="3523006"/>
            <a:ext cx="5196914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Aktuálny stav</a:t>
            </a:r>
            <a:endParaRPr dirty="0"/>
          </a:p>
        </p:txBody>
      </p:sp>
      <p:sp>
        <p:nvSpPr>
          <p:cNvPr id="207" name="Google Shape;207;p43"/>
          <p:cNvSpPr txBox="1">
            <a:spLocks noGrp="1"/>
          </p:cNvSpPr>
          <p:nvPr>
            <p:ph type="title" idx="2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-US" dirty="0"/>
              <a:t>3</a:t>
            </a:r>
            <a:endParaRPr dirty="0"/>
          </a:p>
        </p:txBody>
      </p:sp>
      <p:cxnSp>
        <p:nvCxnSpPr>
          <p:cNvPr id="209" name="Google Shape;209;p43"/>
          <p:cNvCxnSpPr>
            <a:cxnSpLocks/>
          </p:cNvCxnSpPr>
          <p:nvPr/>
        </p:nvCxnSpPr>
        <p:spPr>
          <a:xfrm>
            <a:off x="3633802" y="3365607"/>
            <a:ext cx="0" cy="75619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8599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, hodiny&#10;&#10;Automaticky generovaný popis">
            <a:extLst>
              <a:ext uri="{FF2B5EF4-FFF2-40B4-BE49-F238E27FC236}">
                <a16:creationId xmlns:a16="http://schemas.microsoft.com/office/drawing/2014/main" id="{1DFAF577-5CF5-4E12-809A-939396B5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269" y="657412"/>
            <a:ext cx="1722904" cy="3828676"/>
          </a:xfrm>
          <a:prstGeom prst="rect">
            <a:avLst/>
          </a:prstGeom>
        </p:spPr>
      </p:pic>
      <p:pic>
        <p:nvPicPr>
          <p:cNvPr id="7" name="Obrázok 6" descr="Obrázok, na ktorom je text, hodiny&#10;&#10;Automaticky generovaný popis">
            <a:extLst>
              <a:ext uri="{FF2B5EF4-FFF2-40B4-BE49-F238E27FC236}">
                <a16:creationId xmlns:a16="http://schemas.microsoft.com/office/drawing/2014/main" id="{63D86D21-B369-4294-9D03-9F110304B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200" y="657412"/>
            <a:ext cx="1722904" cy="382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73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"/>
          <p:cNvSpPr txBox="1">
            <a:spLocks noGrp="1"/>
          </p:cNvSpPr>
          <p:nvPr>
            <p:ph type="ctrTitle"/>
          </p:nvPr>
        </p:nvSpPr>
        <p:spPr>
          <a:xfrm>
            <a:off x="1273500" y="1369000"/>
            <a:ext cx="65970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ĎAKUJEM ZA POZORNOSŤ</a:t>
            </a:r>
            <a:r>
              <a:rPr lang="en-US" dirty="0"/>
              <a:t>!</a:t>
            </a:r>
            <a:endParaRPr dirty="0"/>
          </a:p>
        </p:txBody>
      </p:sp>
      <p:sp>
        <p:nvSpPr>
          <p:cNvPr id="274" name="Google Shape;274;p49"/>
          <p:cNvSpPr txBox="1">
            <a:spLocks noGrp="1"/>
          </p:cNvSpPr>
          <p:nvPr>
            <p:ph type="subTitle" idx="1"/>
          </p:nvPr>
        </p:nvSpPr>
        <p:spPr>
          <a:xfrm>
            <a:off x="7345936" y="4800845"/>
            <a:ext cx="1798064" cy="4177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/>
              <a:t>template</a:t>
            </a:r>
            <a:r>
              <a:rPr lang="sk-SK" sz="800" dirty="0"/>
              <a:t> </a:t>
            </a:r>
            <a:r>
              <a:rPr lang="en-US" sz="800" dirty="0"/>
              <a:t>created by </a:t>
            </a:r>
            <a:r>
              <a:rPr lang="en-US" sz="800" dirty="0" err="1"/>
              <a:t>Slidesgo</a:t>
            </a:r>
            <a:endParaRPr lang="en-US" sz="800" dirty="0"/>
          </a:p>
        </p:txBody>
      </p:sp>
      <p:cxnSp>
        <p:nvCxnSpPr>
          <p:cNvPr id="275" name="Google Shape;275;p49"/>
          <p:cNvCxnSpPr>
            <a:cxnSpLocks/>
          </p:cNvCxnSpPr>
          <p:nvPr/>
        </p:nvCxnSpPr>
        <p:spPr>
          <a:xfrm>
            <a:off x="2566467" y="2887521"/>
            <a:ext cx="401106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1033400" y="1179389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 PR</a:t>
            </a:r>
            <a:r>
              <a:rPr lang="sk-SK" dirty="0"/>
              <a:t>ÁCI</a:t>
            </a:r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938500" y="1759639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b="1" dirty="0"/>
              <a:t>mobilná aplikácia </a:t>
            </a:r>
            <a:r>
              <a:rPr lang="sk-SK" sz="1400" dirty="0"/>
              <a:t>na tému zvoleného prostredia výučby </a:t>
            </a:r>
            <a:r>
              <a:rPr lang="sk-SK" sz="1400" dirty="0" err="1"/>
              <a:t>Hejného</a:t>
            </a:r>
            <a:r>
              <a:rPr lang="sk-SK" sz="1400" dirty="0"/>
              <a:t> metódou</a:t>
            </a:r>
            <a:r>
              <a:rPr lang="sk-SK" sz="1400" b="1" dirty="0"/>
              <a:t> </a:t>
            </a:r>
            <a:endParaRPr lang="sk-SK" sz="14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4 levely s rastúcou úrovňou náročnosti </a:t>
            </a:r>
            <a:r>
              <a:rPr lang="en-US" sz="1400" dirty="0"/>
              <a:t>+ </a:t>
            </a:r>
            <a:r>
              <a:rPr lang="en-US" sz="1400" dirty="0" err="1"/>
              <a:t>mo</a:t>
            </a:r>
            <a:r>
              <a:rPr lang="sk-SK" sz="1400" dirty="0" err="1"/>
              <a:t>žnosť</a:t>
            </a:r>
            <a:r>
              <a:rPr lang="sk-SK" sz="1400" dirty="0"/>
              <a:t> vytvoriť vlastnú úlohu</a:t>
            </a:r>
            <a:endParaRPr lang="en-US" sz="1400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pre žiakov </a:t>
            </a:r>
            <a:r>
              <a:rPr lang="en-US" sz="1400" dirty="0"/>
              <a:t>1. </a:t>
            </a:r>
            <a:r>
              <a:rPr lang="sk-SK" sz="1400" dirty="0"/>
              <a:t>stupňa základnej školy</a:t>
            </a:r>
          </a:p>
        </p:txBody>
      </p:sp>
      <p:cxnSp>
        <p:nvCxnSpPr>
          <p:cNvPr id="172" name="Google Shape;172;p39"/>
          <p:cNvCxnSpPr>
            <a:cxnSpLocks/>
          </p:cNvCxnSpPr>
          <p:nvPr/>
        </p:nvCxnSpPr>
        <p:spPr>
          <a:xfrm>
            <a:off x="1126093" y="1106280"/>
            <a:ext cx="137121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 txBox="1">
            <a:spLocks noGrp="1"/>
          </p:cNvSpPr>
          <p:nvPr>
            <p:ph type="title" idx="6"/>
          </p:nvPr>
        </p:nvSpPr>
        <p:spPr>
          <a:xfrm>
            <a:off x="1048447" y="1795975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9" name="Google Shape;179;p40"/>
          <p:cNvSpPr txBox="1">
            <a:spLocks noGrp="1"/>
          </p:cNvSpPr>
          <p:nvPr>
            <p:ph type="title"/>
          </p:nvPr>
        </p:nvSpPr>
        <p:spPr>
          <a:xfrm>
            <a:off x="3556854" y="2571750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Ciferník</a:t>
            </a:r>
            <a:endParaRPr dirty="0"/>
          </a:p>
        </p:txBody>
      </p:sp>
      <p:sp>
        <p:nvSpPr>
          <p:cNvPr id="181" name="Google Shape;181;p40"/>
          <p:cNvSpPr txBox="1">
            <a:spLocks noGrp="1"/>
          </p:cNvSpPr>
          <p:nvPr>
            <p:ph type="title" idx="2"/>
          </p:nvPr>
        </p:nvSpPr>
        <p:spPr>
          <a:xfrm>
            <a:off x="6028547" y="2845950"/>
            <a:ext cx="2067000" cy="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Aktuálny stav BP </a:t>
            </a:r>
            <a:endParaRPr dirty="0"/>
          </a:p>
        </p:txBody>
      </p:sp>
      <p:sp>
        <p:nvSpPr>
          <p:cNvPr id="183" name="Google Shape;183;p40"/>
          <p:cNvSpPr txBox="1">
            <a:spLocks noGrp="1"/>
          </p:cNvSpPr>
          <p:nvPr>
            <p:ph type="title" idx="4"/>
          </p:nvPr>
        </p:nvSpPr>
        <p:spPr>
          <a:xfrm>
            <a:off x="1177793" y="2685344"/>
            <a:ext cx="1974367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Pedagogický softvér a</a:t>
            </a:r>
            <a:r>
              <a:rPr lang="en-US" dirty="0"/>
              <a:t> HM</a:t>
            </a:r>
            <a:r>
              <a:rPr lang="sk-SK" dirty="0"/>
              <a:t> </a:t>
            </a:r>
            <a:endParaRPr dirty="0"/>
          </a:p>
        </p:txBody>
      </p:sp>
      <p:sp>
        <p:nvSpPr>
          <p:cNvPr id="185" name="Google Shape;185;p40"/>
          <p:cNvSpPr txBox="1">
            <a:spLocks noGrp="1"/>
          </p:cNvSpPr>
          <p:nvPr>
            <p:ph type="title" idx="7"/>
          </p:nvPr>
        </p:nvSpPr>
        <p:spPr>
          <a:xfrm>
            <a:off x="3538497" y="1795975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86" name="Google Shape;186;p40"/>
          <p:cNvSpPr txBox="1">
            <a:spLocks noGrp="1"/>
          </p:cNvSpPr>
          <p:nvPr>
            <p:ph type="title" idx="8"/>
          </p:nvPr>
        </p:nvSpPr>
        <p:spPr>
          <a:xfrm>
            <a:off x="6028547" y="1793994"/>
            <a:ext cx="2067000" cy="7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cxnSp>
        <p:nvCxnSpPr>
          <p:cNvPr id="187" name="Google Shape;187;p40"/>
          <p:cNvCxnSpPr/>
          <p:nvPr/>
        </p:nvCxnSpPr>
        <p:spPr>
          <a:xfrm>
            <a:off x="1883350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88" name="Google Shape;188;p40"/>
          <p:cNvCxnSpPr/>
          <p:nvPr/>
        </p:nvCxnSpPr>
        <p:spPr>
          <a:xfrm>
            <a:off x="4373400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189" name="Google Shape;189;p40"/>
          <p:cNvCxnSpPr/>
          <p:nvPr/>
        </p:nvCxnSpPr>
        <p:spPr>
          <a:xfrm>
            <a:off x="6863450" y="2546160"/>
            <a:ext cx="3972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3947086" y="4076782"/>
            <a:ext cx="5196914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Pedagogický softvér a </a:t>
            </a:r>
            <a:r>
              <a:rPr lang="sk-SK" dirty="0" err="1"/>
              <a:t>Hejného</a:t>
            </a:r>
            <a:r>
              <a:rPr lang="sk-SK" dirty="0"/>
              <a:t> metóda</a:t>
            </a:r>
            <a:endParaRPr dirty="0"/>
          </a:p>
        </p:txBody>
      </p:sp>
      <p:sp>
        <p:nvSpPr>
          <p:cNvPr id="207" name="Google Shape;207;p43"/>
          <p:cNvSpPr txBox="1">
            <a:spLocks noGrp="1"/>
          </p:cNvSpPr>
          <p:nvPr>
            <p:ph type="title" idx="2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09" name="Google Shape;209;p43"/>
          <p:cNvCxnSpPr>
            <a:cxnSpLocks/>
          </p:cNvCxnSpPr>
          <p:nvPr/>
        </p:nvCxnSpPr>
        <p:spPr>
          <a:xfrm>
            <a:off x="3626118" y="3050181"/>
            <a:ext cx="0" cy="1406138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1033400" y="916155"/>
            <a:ext cx="5735700" cy="6360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Pedagogický softvér</a:t>
            </a:r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985950" y="1765996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p</a:t>
            </a:r>
            <a:r>
              <a:rPr lang="en-US" sz="1400" dirty="0" err="1"/>
              <a:t>odpori</a:t>
            </a:r>
            <a:r>
              <a:rPr lang="sk-SK" sz="1400" dirty="0"/>
              <a:t>ť proces učenia a učenia sa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primeranosť, interaktívnosť, koncentrovanosť, spätná väzba...</a:t>
            </a:r>
            <a:endParaRPr lang="en-US" sz="1400" dirty="0"/>
          </a:p>
        </p:txBody>
      </p:sp>
      <p:cxnSp>
        <p:nvCxnSpPr>
          <p:cNvPr id="172" name="Google Shape;172;p39"/>
          <p:cNvCxnSpPr>
            <a:cxnSpLocks/>
          </p:cNvCxnSpPr>
          <p:nvPr/>
        </p:nvCxnSpPr>
        <p:spPr>
          <a:xfrm>
            <a:off x="1103041" y="806602"/>
            <a:ext cx="366106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3910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1033400" y="91615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 </a:t>
            </a:r>
            <a:r>
              <a:rPr lang="sk-SK" dirty="0" err="1"/>
              <a:t>Hejného</a:t>
            </a:r>
            <a:r>
              <a:rPr lang="sk-SK" dirty="0"/>
              <a:t> metóda</a:t>
            </a:r>
            <a:endParaRPr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985950" y="1765996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netradičný prístup k výučbe matematiky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koniec </a:t>
            </a:r>
            <a:r>
              <a:rPr lang="sk-SK" sz="1400" dirty="0" err="1"/>
              <a:t>bifleni</a:t>
            </a:r>
            <a:r>
              <a:rPr lang="en-US" sz="1400" dirty="0"/>
              <a:t>a</a:t>
            </a:r>
            <a:r>
              <a:rPr lang="sk-SK" sz="1400" dirty="0"/>
              <a:t> vzorcov</a:t>
            </a:r>
            <a:endParaRPr lang="en-US" sz="1400" dirty="0"/>
          </a:p>
        </p:txBody>
      </p:sp>
      <p:cxnSp>
        <p:nvCxnSpPr>
          <p:cNvPr id="172" name="Google Shape;172;p39"/>
          <p:cNvCxnSpPr>
            <a:cxnSpLocks/>
          </p:cNvCxnSpPr>
          <p:nvPr/>
        </p:nvCxnSpPr>
        <p:spPr>
          <a:xfrm>
            <a:off x="1103041" y="806602"/>
            <a:ext cx="366106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6850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3916350" y="3523006"/>
            <a:ext cx="5196914" cy="59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Ciferník</a:t>
            </a:r>
            <a:endParaRPr dirty="0"/>
          </a:p>
        </p:txBody>
      </p:sp>
      <p:sp>
        <p:nvSpPr>
          <p:cNvPr id="207" name="Google Shape;207;p43"/>
          <p:cNvSpPr txBox="1">
            <a:spLocks noGrp="1"/>
          </p:cNvSpPr>
          <p:nvPr>
            <p:ph type="title" idx="2"/>
          </p:nvPr>
        </p:nvSpPr>
        <p:spPr>
          <a:xfrm>
            <a:off x="1048270" y="3287500"/>
            <a:ext cx="2412900" cy="93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209" name="Google Shape;209;p43"/>
          <p:cNvCxnSpPr>
            <a:cxnSpLocks/>
          </p:cNvCxnSpPr>
          <p:nvPr/>
        </p:nvCxnSpPr>
        <p:spPr>
          <a:xfrm>
            <a:off x="3633802" y="3365607"/>
            <a:ext cx="0" cy="756199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63410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1033400" y="91615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Cifern</a:t>
            </a:r>
            <a:r>
              <a:rPr lang="sk-SK" dirty="0" err="1"/>
              <a:t>ík</a:t>
            </a:r>
            <a:br>
              <a:rPr lang="sk-SK" dirty="0"/>
            </a:br>
            <a:endParaRPr sz="1600" dirty="0"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1033400" y="1627034"/>
            <a:ext cx="7172100" cy="30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1400" dirty="0" err="1"/>
              <a:t>prostredie</a:t>
            </a:r>
            <a:r>
              <a:rPr lang="en-US" sz="1400" dirty="0"/>
              <a:t> HM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sk-SK" sz="1400" dirty="0"/>
              <a:t>u</a:t>
            </a:r>
            <a:r>
              <a:rPr lang="en-US" sz="1400" dirty="0"/>
              <a:t>r</a:t>
            </a:r>
            <a:r>
              <a:rPr lang="sk-SK" sz="1400" dirty="0" err="1"/>
              <a:t>čovanie</a:t>
            </a:r>
            <a:r>
              <a:rPr lang="sk-SK" sz="1400" dirty="0"/>
              <a:t> času,  </a:t>
            </a:r>
            <a:r>
              <a:rPr lang="sk-SK" sz="1400" dirty="0" err="1"/>
              <a:t>ciferníkova</a:t>
            </a:r>
            <a:r>
              <a:rPr lang="sk-SK" sz="1400" dirty="0"/>
              <a:t> aritmetika, geometria, uhly, zlomky...</a:t>
            </a:r>
            <a:endParaRPr lang="en-US" sz="1400" dirty="0"/>
          </a:p>
        </p:txBody>
      </p:sp>
      <p:cxnSp>
        <p:nvCxnSpPr>
          <p:cNvPr id="172" name="Google Shape;172;p39"/>
          <p:cNvCxnSpPr>
            <a:cxnSpLocks/>
          </p:cNvCxnSpPr>
          <p:nvPr/>
        </p:nvCxnSpPr>
        <p:spPr>
          <a:xfrm>
            <a:off x="1103041" y="806602"/>
            <a:ext cx="359958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620269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1033400" y="916155"/>
            <a:ext cx="5735700" cy="9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k-SK" dirty="0"/>
            </a:br>
            <a:endParaRPr sz="1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2A7D706-AE91-4D54-BE0C-361CE3B98AF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73" y="954150"/>
            <a:ext cx="2985350" cy="2961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Obrázok, na ktorom je text, hodiny&#10;&#10;Automaticky generovaný popis">
            <a:extLst>
              <a:ext uri="{FF2B5EF4-FFF2-40B4-BE49-F238E27FC236}">
                <a16:creationId xmlns:a16="http://schemas.microsoft.com/office/drawing/2014/main" id="{D575AC7F-4681-4B17-8768-03E6B1ED7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096" y="338964"/>
            <a:ext cx="1852007" cy="411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16634"/>
      </p:ext>
    </p:extLst>
  </p:cSld>
  <p:clrMapOvr>
    <a:masterClrMapping/>
  </p:clrMapOvr>
</p:sld>
</file>

<file path=ppt/theme/theme1.xml><?xml version="1.0" encoding="utf-8"?>
<a:theme xmlns:a="http://schemas.openxmlformats.org/drawingml/2006/main" name="Futuristic Background by Slidesgo">
  <a:themeElements>
    <a:clrScheme name="Simple Light">
      <a:dk1>
        <a:srgbClr val="001633"/>
      </a:dk1>
      <a:lt1>
        <a:srgbClr val="FFFFFF"/>
      </a:lt1>
      <a:dk2>
        <a:srgbClr val="85D5E6"/>
      </a:dk2>
      <a:lt2>
        <a:srgbClr val="FFAB40"/>
      </a:lt2>
      <a:accent1>
        <a:srgbClr val="FFAB40"/>
      </a:accent1>
      <a:accent2>
        <a:srgbClr val="85D5E6"/>
      </a:accent2>
      <a:accent3>
        <a:srgbClr val="78909C"/>
      </a:accent3>
      <a:accent4>
        <a:srgbClr val="FFAB40"/>
      </a:accent4>
      <a:accent5>
        <a:srgbClr val="0097A7"/>
      </a:accent5>
      <a:accent6>
        <a:srgbClr val="00163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</TotalTime>
  <Words>128</Words>
  <Application>Microsoft Office PowerPoint</Application>
  <PresentationFormat>Prezentácia na obrazovke (16:9)</PresentationFormat>
  <Paragraphs>34</Paragraphs>
  <Slides>12</Slides>
  <Notes>12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6" baseType="lpstr">
      <vt:lpstr>Montserrat ExtraBold</vt:lpstr>
      <vt:lpstr>Arial</vt:lpstr>
      <vt:lpstr>Montserrat</vt:lpstr>
      <vt:lpstr>Futuristic Background by Slidesgo</vt:lpstr>
      <vt:lpstr>Prezentácia programu PowerPoint</vt:lpstr>
      <vt:lpstr>O PRÁCI</vt:lpstr>
      <vt:lpstr>01</vt:lpstr>
      <vt:lpstr>Pedagogický softvér a Hejného metóda</vt:lpstr>
      <vt:lpstr>Pedagogický softvér</vt:lpstr>
      <vt:lpstr> Hejného metóda</vt:lpstr>
      <vt:lpstr>Ciferník</vt:lpstr>
      <vt:lpstr>Ciferník </vt:lpstr>
      <vt:lpstr> </vt:lpstr>
      <vt:lpstr>Aktuálny stav</vt:lpstr>
      <vt:lpstr>Prezentácia programu PowerPoint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cp:lastModifiedBy>Klaudia Garajová</cp:lastModifiedBy>
  <cp:revision>32</cp:revision>
  <dcterms:modified xsi:type="dcterms:W3CDTF">2022-02-22T08:03:32Z</dcterms:modified>
</cp:coreProperties>
</file>