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21"/>
  </p:notesMasterIdLst>
  <p:sldIdLst>
    <p:sldId id="256" r:id="rId2"/>
    <p:sldId id="257" r:id="rId3"/>
    <p:sldId id="260" r:id="rId4"/>
    <p:sldId id="258" r:id="rId5"/>
    <p:sldId id="262" r:id="rId6"/>
    <p:sldId id="315" r:id="rId7"/>
    <p:sldId id="309" r:id="rId8"/>
    <p:sldId id="310" r:id="rId9"/>
    <p:sldId id="311" r:id="rId10"/>
    <p:sldId id="321" r:id="rId11"/>
    <p:sldId id="322" r:id="rId12"/>
    <p:sldId id="323" r:id="rId13"/>
    <p:sldId id="324" r:id="rId14"/>
    <p:sldId id="325" r:id="rId15"/>
    <p:sldId id="327" r:id="rId16"/>
    <p:sldId id="326" r:id="rId17"/>
    <p:sldId id="318" r:id="rId18"/>
    <p:sldId id="316" r:id="rId19"/>
    <p:sldId id="264" r:id="rId20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Encode Sans Semi Condensed" panose="020B0604020202020204" charset="0"/>
      <p:regular r:id="rId26"/>
      <p:bold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29D9430-0DD7-4D14-BF0A-3BCF2780A57D}">
  <a:tblStyle styleId="{B29D9430-0DD7-4D14-BF0A-3BCF2780A57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48744" autoAdjust="0"/>
  </p:normalViewPr>
  <p:slideViewPr>
    <p:cSldViewPr snapToGrid="0">
      <p:cViewPr varScale="1">
        <p:scale>
          <a:sx n="57" d="100"/>
          <a:sy n="57" d="100"/>
        </p:scale>
        <p:origin x="2399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Sheet1!$H$6</c:f>
              <c:strCache>
                <c:ptCount val="1"/>
                <c:pt idx="0">
                  <c:v>JavaScript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Sheet1!$G$7:$G$12</c:f>
              <c:numCache>
                <c:formatCode>General</c:formatCode>
                <c:ptCount val="6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</c:numCache>
            </c:numRef>
          </c:cat>
          <c:val>
            <c:numRef>
              <c:f>Sheet1!$H$7:$H$12</c:f>
              <c:numCache>
                <c:formatCode>General</c:formatCode>
                <c:ptCount val="6"/>
                <c:pt idx="0">
                  <c:v>147</c:v>
                </c:pt>
                <c:pt idx="1">
                  <c:v>33.700000000000003</c:v>
                </c:pt>
                <c:pt idx="2">
                  <c:v>15.5</c:v>
                </c:pt>
                <c:pt idx="3">
                  <c:v>8.5</c:v>
                </c:pt>
                <c:pt idx="4">
                  <c:v>5.5</c:v>
                </c:pt>
                <c:pt idx="5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47-4EDF-8BF2-0A28752CEFD6}"/>
            </c:ext>
          </c:extLst>
        </c:ser>
        <c:ser>
          <c:idx val="1"/>
          <c:order val="1"/>
          <c:tx>
            <c:strRef>
              <c:f>Sheet1!$I$6</c:f>
              <c:strCache>
                <c:ptCount val="1"/>
                <c:pt idx="0">
                  <c:v>WebAssembly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Sheet1!$G$7:$G$12</c:f>
              <c:numCache>
                <c:formatCode>General</c:formatCode>
                <c:ptCount val="6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</c:numCache>
            </c:numRef>
          </c:cat>
          <c:val>
            <c:numRef>
              <c:f>Sheet1!$I$7:$I$12</c:f>
              <c:numCache>
                <c:formatCode>General</c:formatCode>
                <c:ptCount val="6"/>
                <c:pt idx="0">
                  <c:v>140</c:v>
                </c:pt>
                <c:pt idx="1">
                  <c:v>36.799999999999997</c:v>
                </c:pt>
                <c:pt idx="2">
                  <c:v>16.5</c:v>
                </c:pt>
                <c:pt idx="3">
                  <c:v>9.4</c:v>
                </c:pt>
                <c:pt idx="4">
                  <c:v>6</c:v>
                </c:pt>
                <c:pt idx="5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47-4EDF-8BF2-0A28752CEF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9352912"/>
        <c:axId val="838234544"/>
      </c:barChart>
      <c:catAx>
        <c:axId val="5393529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k-SK"/>
                  <a:t>počet guličiek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8234544"/>
        <c:crosses val="autoZero"/>
        <c:auto val="1"/>
        <c:lblAlgn val="ctr"/>
        <c:lblOffset val="100"/>
        <c:noMultiLvlLbl val="0"/>
      </c:catAx>
      <c:valAx>
        <c:axId val="838234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k-SK"/>
                  <a:t>frames per second</a:t>
                </a:r>
                <a:r>
                  <a:rPr lang="sk-SK" baseline="0"/>
                  <a:t> (fps)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9352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Sheet1!$P$6</c:f>
              <c:strCache>
                <c:ptCount val="1"/>
                <c:pt idx="0">
                  <c:v>WebAssembly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Sheet1!$O$7:$O$12</c:f>
              <c:numCache>
                <c:formatCode>General</c:formatCode>
                <c:ptCount val="6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</c:numCache>
            </c:numRef>
          </c:cat>
          <c:val>
            <c:numRef>
              <c:f>Sheet1!$P$7:$P$12</c:f>
              <c:numCache>
                <c:formatCode>General</c:formatCode>
                <c:ptCount val="6"/>
                <c:pt idx="0">
                  <c:v>165</c:v>
                </c:pt>
                <c:pt idx="1">
                  <c:v>165</c:v>
                </c:pt>
                <c:pt idx="2">
                  <c:v>165</c:v>
                </c:pt>
                <c:pt idx="3">
                  <c:v>96</c:v>
                </c:pt>
                <c:pt idx="4">
                  <c:v>62</c:v>
                </c:pt>
                <c:pt idx="5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12-40C6-9B28-D6C2806D8331}"/>
            </c:ext>
          </c:extLst>
        </c:ser>
        <c:ser>
          <c:idx val="1"/>
          <c:order val="1"/>
          <c:tx>
            <c:strRef>
              <c:f>Sheet1!$Q$6</c:f>
              <c:strCache>
                <c:ptCount val="1"/>
                <c:pt idx="0">
                  <c:v>JavaScript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Sheet1!$O$7:$O$12</c:f>
              <c:numCache>
                <c:formatCode>General</c:formatCode>
                <c:ptCount val="6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</c:numCache>
            </c:numRef>
          </c:cat>
          <c:val>
            <c:numRef>
              <c:f>Sheet1!$Q$7:$Q$12</c:f>
              <c:numCache>
                <c:formatCode>General</c:formatCode>
                <c:ptCount val="6"/>
                <c:pt idx="0">
                  <c:v>165</c:v>
                </c:pt>
                <c:pt idx="1">
                  <c:v>130</c:v>
                </c:pt>
                <c:pt idx="2">
                  <c:v>71</c:v>
                </c:pt>
                <c:pt idx="3">
                  <c:v>40</c:v>
                </c:pt>
                <c:pt idx="4">
                  <c:v>26</c:v>
                </c:pt>
                <c:pt idx="5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12-40C6-9B28-D6C2806D83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6116080"/>
        <c:axId val="668069280"/>
      </c:barChart>
      <c:catAx>
        <c:axId val="7961160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</a:t>
                </a:r>
                <a:r>
                  <a:rPr lang="sk-SK"/>
                  <a:t>čet</a:t>
                </a:r>
                <a:r>
                  <a:rPr lang="sk-SK" baseline="0"/>
                  <a:t> guličiek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8069280"/>
        <c:crosses val="autoZero"/>
        <c:auto val="1"/>
        <c:lblAlgn val="ctr"/>
        <c:lblOffset val="100"/>
        <c:noMultiLvlLbl val="0"/>
      </c:catAx>
      <c:valAx>
        <c:axId val="668069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k-SK"/>
                  <a:t>frames</a:t>
                </a:r>
                <a:r>
                  <a:rPr lang="sk-SK" baseline="0"/>
                  <a:t> per second </a:t>
                </a:r>
                <a:r>
                  <a:rPr lang="en-US" baseline="0"/>
                  <a:t>(fps)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6116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3721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40094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3859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284585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sk-SK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107545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b="0" i="0" dirty="0">
              <a:solidFill>
                <a:srgbClr val="D1D5DB"/>
              </a:solidFill>
              <a:effectLst/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2285810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369401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03179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9fe33d863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9fe33d863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24405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9fe33d8633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9fe33d8633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9fe33d863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9fe33d863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9f665d9e5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9f665d9e5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b="0" i="0" dirty="0">
              <a:solidFill>
                <a:srgbClr val="D1D5DB"/>
              </a:solidFill>
              <a:effectLst/>
              <a:latin typeface="Söhne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9fe33d863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9fe33d863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7274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72662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0776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9fe33d86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9fe33d86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b="0" dirty="0"/>
          </a:p>
        </p:txBody>
      </p:sp>
    </p:spTree>
    <p:extLst>
      <p:ext uri="{BB962C8B-B14F-4D97-AF65-F5344CB8AC3E}">
        <p14:creationId xmlns:p14="http://schemas.microsoft.com/office/powerpoint/2010/main" val="1486342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95700" y="3158400"/>
            <a:ext cx="9239700" cy="200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3702150" y="3083967"/>
            <a:ext cx="17397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829500" y="773250"/>
            <a:ext cx="7485000" cy="162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 b="1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2625" y="3562850"/>
            <a:ext cx="2919000" cy="1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4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 flipH="1">
            <a:off x="-116825" y="-79800"/>
            <a:ext cx="3012300" cy="5303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365500" y="336975"/>
            <a:ext cx="5298900" cy="446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200"/>
            </a:lvl1pPr>
            <a:lvl2pPr marL="914400" lvl="1" indent="-3238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○"/>
              <a:defRPr sz="1200"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1600"/>
              </a:spcBef>
              <a:spcAft>
                <a:spcPts val="160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33875" y="1712250"/>
            <a:ext cx="1998300" cy="17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1">
                <a:solidFill>
                  <a:schemeClr val="lt1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/>
          <p:nvPr/>
        </p:nvSpPr>
        <p:spPr>
          <a:xfrm rot="10800000" flipH="1">
            <a:off x="-47850" y="4100525"/>
            <a:ext cx="9239700" cy="1206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8"/>
          <p:cNvSpPr/>
          <p:nvPr/>
        </p:nvSpPr>
        <p:spPr>
          <a:xfrm>
            <a:off x="3702075" y="4034500"/>
            <a:ext cx="17397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1388100" y="0"/>
            <a:ext cx="6367800" cy="410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8000" b="1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 rot="10800000" flipH="1">
            <a:off x="-47850" y="-191400"/>
            <a:ext cx="9239700" cy="2369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534850" y="2177700"/>
            <a:ext cx="40743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/>
          <p:nvPr/>
        </p:nvSpPr>
        <p:spPr>
          <a:xfrm>
            <a:off x="5917050" y="542575"/>
            <a:ext cx="684600" cy="1464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5917050" y="2850325"/>
            <a:ext cx="684600" cy="1464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3618950" y="542575"/>
            <a:ext cx="684600" cy="1464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3622650" y="2850325"/>
            <a:ext cx="684600" cy="1464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/>
          <p:nvPr/>
        </p:nvSpPr>
        <p:spPr>
          <a:xfrm flipH="1">
            <a:off x="-116825" y="-79800"/>
            <a:ext cx="3012300" cy="5303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 hasCustomPrompt="1"/>
          </p:nvPr>
        </p:nvSpPr>
        <p:spPr>
          <a:xfrm>
            <a:off x="3517750" y="945025"/>
            <a:ext cx="21027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>
                <a:solidFill>
                  <a:schemeClr val="dk2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62" name="Google Shape;62;p13"/>
          <p:cNvSpPr txBox="1">
            <a:spLocks noGrp="1"/>
          </p:cNvSpPr>
          <p:nvPr>
            <p:ph type="subTitle" idx="1"/>
          </p:nvPr>
        </p:nvSpPr>
        <p:spPr>
          <a:xfrm>
            <a:off x="3517750" y="1336675"/>
            <a:ext cx="21018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127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2"/>
          </p:nvPr>
        </p:nvSpPr>
        <p:spPr>
          <a:xfrm>
            <a:off x="3517750" y="1783200"/>
            <a:ext cx="21033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95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title" idx="3"/>
          </p:nvPr>
        </p:nvSpPr>
        <p:spPr>
          <a:xfrm>
            <a:off x="629875" y="1712250"/>
            <a:ext cx="2185500" cy="17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1">
                <a:solidFill>
                  <a:schemeClr val="lt1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title" idx="4" hasCustomPrompt="1"/>
          </p:nvPr>
        </p:nvSpPr>
        <p:spPr>
          <a:xfrm>
            <a:off x="5815600" y="945025"/>
            <a:ext cx="21006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>
                <a:solidFill>
                  <a:schemeClr val="dk2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5"/>
          </p:nvPr>
        </p:nvSpPr>
        <p:spPr>
          <a:xfrm>
            <a:off x="5815600" y="1336675"/>
            <a:ext cx="20997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127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6"/>
          </p:nvPr>
        </p:nvSpPr>
        <p:spPr>
          <a:xfrm>
            <a:off x="5815600" y="1783200"/>
            <a:ext cx="21033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95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 idx="7" hasCustomPrompt="1"/>
          </p:nvPr>
        </p:nvSpPr>
        <p:spPr>
          <a:xfrm>
            <a:off x="3517750" y="3249125"/>
            <a:ext cx="21021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>
                <a:solidFill>
                  <a:schemeClr val="dk2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69" name="Google Shape;69;p13"/>
          <p:cNvSpPr txBox="1">
            <a:spLocks noGrp="1"/>
          </p:cNvSpPr>
          <p:nvPr>
            <p:ph type="subTitle" idx="8"/>
          </p:nvPr>
        </p:nvSpPr>
        <p:spPr>
          <a:xfrm>
            <a:off x="3517750" y="3636275"/>
            <a:ext cx="21012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127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9"/>
          </p:nvPr>
        </p:nvSpPr>
        <p:spPr>
          <a:xfrm>
            <a:off x="3517750" y="4076750"/>
            <a:ext cx="21033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95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13" hasCustomPrompt="1"/>
          </p:nvPr>
        </p:nvSpPr>
        <p:spPr>
          <a:xfrm>
            <a:off x="5815600" y="3249125"/>
            <a:ext cx="21006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>
                <a:solidFill>
                  <a:schemeClr val="dk2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14"/>
          </p:nvPr>
        </p:nvSpPr>
        <p:spPr>
          <a:xfrm>
            <a:off x="5815600" y="3636275"/>
            <a:ext cx="20997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127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5"/>
          </p:nvPr>
        </p:nvSpPr>
        <p:spPr>
          <a:xfrm>
            <a:off x="5815600" y="4076750"/>
            <a:ext cx="21033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95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>
            <a:off x="6248400" y="-79800"/>
            <a:ext cx="2895600" cy="5303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ubTitle" idx="1"/>
          </p:nvPr>
        </p:nvSpPr>
        <p:spPr>
          <a:xfrm flipH="1">
            <a:off x="1595075" y="50"/>
            <a:ext cx="3242100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1270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title"/>
          </p:nvPr>
        </p:nvSpPr>
        <p:spPr>
          <a:xfrm flipH="1">
            <a:off x="6328500" y="1712250"/>
            <a:ext cx="2185500" cy="17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1">
                <a:solidFill>
                  <a:schemeClr val="lt1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/>
          <p:nvPr/>
        </p:nvSpPr>
        <p:spPr>
          <a:xfrm rot="-5402642">
            <a:off x="5275357" y="2349975"/>
            <a:ext cx="390300" cy="1464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6100" y="445025"/>
            <a:ext cx="7691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Semi Condensed"/>
              <a:buNone/>
              <a:defRPr sz="3000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6100" y="1152475"/>
            <a:ext cx="76917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●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○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■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●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○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■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marL="3200400" lvl="6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●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marL="3657600" lvl="7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Char char="○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marL="4114800" lvl="8" indent="-3238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500"/>
              <a:buFont typeface="Encode Sans Semi Condensed"/>
              <a:buChar char="■"/>
              <a:defRPr sz="1500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59" r:id="rId6"/>
    <p:sldLayoutId id="214748366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laaudii.github.io/Wasm/examples/wat/14_ball_movement/ball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hyperlink" Target="https://github.com/klaaudii/Wasm/tree/main/examples/wat/14_ball_movement" TargetMode="External"/><Relationship Id="rId4" Type="http://schemas.openxmlformats.org/officeDocument/2006/relationships/hyperlink" Target="https://klaaudii.github.io/Wasm/examples/wat/14_ball_movement/ball2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github.com/klaaudii/Wasm/tree/main/examples/wat/14_ball_movement" TargetMode="External"/><Relationship Id="rId5" Type="http://schemas.openxmlformats.org/officeDocument/2006/relationships/hyperlink" Target="https://klaaudii.github.io/Wasm/examples/wat/14_ball_movement/ball2_rovnako.html" TargetMode="External"/><Relationship Id="rId4" Type="http://schemas.openxmlformats.org/officeDocument/2006/relationships/hyperlink" Target="https://klaaudii.github.io/Wasm/examples/wat/15_ball_movement_2/ball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ssembly.github.io/spec/core/" TargetMode="External"/><Relationship Id="rId7" Type="http://schemas.openxmlformats.org/officeDocument/2006/relationships/hyperlink" Target="https://emscripten.org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i-net-software/JWebAssembly" TargetMode="External"/><Relationship Id="rId5" Type="http://schemas.openxmlformats.org/officeDocument/2006/relationships/hyperlink" Target="https://pyodide.org/en/stable/" TargetMode="External"/><Relationship Id="rId4" Type="http://schemas.openxmlformats.org/officeDocument/2006/relationships/hyperlink" Target="https://github.com/WebAssembly/proposals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>
            <a:spLocks noGrp="1"/>
          </p:cNvSpPr>
          <p:nvPr>
            <p:ph type="ctrTitle"/>
          </p:nvPr>
        </p:nvSpPr>
        <p:spPr>
          <a:xfrm>
            <a:off x="829500" y="773250"/>
            <a:ext cx="7485000" cy="162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WebAssembly</a:t>
            </a:r>
            <a:endParaRPr dirty="0"/>
          </a:p>
        </p:txBody>
      </p:sp>
      <p:sp>
        <p:nvSpPr>
          <p:cNvPr id="169" name="Google Shape;169;p28"/>
          <p:cNvSpPr txBox="1">
            <a:spLocks noGrp="1"/>
          </p:cNvSpPr>
          <p:nvPr>
            <p:ph type="subTitle" idx="1"/>
          </p:nvPr>
        </p:nvSpPr>
        <p:spPr>
          <a:xfrm>
            <a:off x="3112625" y="3562850"/>
            <a:ext cx="2919000" cy="1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000" dirty="0"/>
              <a:t>Bc. Klaudia Garajová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000" dirty="0"/>
              <a:t>Mgr. Pavel Petrovič, PhD.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000" dirty="0"/>
              <a:t>FMFI,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113100" y="2177700"/>
            <a:ext cx="40743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US" dirty="0"/>
              <a:t>●</a:t>
            </a:r>
            <a:r>
              <a:rPr lang="en-US" dirty="0" err="1">
                <a:hlinkClick r:id="rId3"/>
              </a:rPr>
              <a:t>ukážka</a:t>
            </a:r>
            <a:r>
              <a:rPr lang="en-US" dirty="0">
                <a:hlinkClick r:id="rId3"/>
              </a:rPr>
              <a:t> </a:t>
            </a:r>
            <a:r>
              <a:rPr lang="en-US" dirty="0" err="1">
                <a:hlinkClick r:id="rId3"/>
              </a:rPr>
              <a:t>wasm</a:t>
            </a:r>
            <a:r>
              <a:rPr lang="en-US" dirty="0">
                <a:hlinkClick r:id="rId3"/>
              </a:rPr>
              <a:t> </a:t>
            </a: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/>
            <a:r>
              <a:rPr lang="en-US" dirty="0"/>
              <a:t>●</a:t>
            </a:r>
            <a:r>
              <a:rPr lang="en-US" dirty="0" err="1">
                <a:hlinkClick r:id="rId4"/>
              </a:rPr>
              <a:t>ukážka</a:t>
            </a:r>
            <a:r>
              <a:rPr lang="en-US" dirty="0">
                <a:hlinkClick r:id="rId4"/>
              </a:rPr>
              <a:t> </a:t>
            </a:r>
            <a:r>
              <a:rPr lang="en-US" dirty="0" err="1">
                <a:hlinkClick r:id="rId4"/>
              </a:rPr>
              <a:t>js</a:t>
            </a:r>
            <a:endParaRPr lang="sk-SK" dirty="0"/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</a:t>
            </a:r>
            <a:r>
              <a:rPr lang="en-US" dirty="0" err="1">
                <a:hlinkClick r:id="rId5"/>
              </a:rPr>
              <a:t>repozitár</a:t>
            </a:r>
            <a:endParaRPr lang="en-US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5373294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000" dirty="0"/>
              <a:t>Príklad + porovnanie s JS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3FE6605-A83D-BBAA-DBD9-562C9FDF91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6683303"/>
              </p:ext>
            </p:extLst>
          </p:nvPr>
        </p:nvGraphicFramePr>
        <p:xfrm>
          <a:off x="3650827" y="2326200"/>
          <a:ext cx="4729673" cy="281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62763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41005" y="0"/>
            <a:ext cx="8555665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000" dirty="0"/>
              <a:t>Príklad</a:t>
            </a:r>
            <a:r>
              <a:rPr lang="en-US" sz="5000" dirty="0"/>
              <a:t> </a:t>
            </a:r>
            <a:r>
              <a:rPr lang="en-US" sz="5000" dirty="0" err="1"/>
              <a:t>optimalizovania</a:t>
            </a:r>
            <a:r>
              <a:rPr lang="sk-SK" sz="5000" dirty="0"/>
              <a:t> + porovnanie s JS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C4881A5-5358-47E5-C671-D647290F00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844175"/>
              </p:ext>
            </p:extLst>
          </p:nvPr>
        </p:nvGraphicFramePr>
        <p:xfrm>
          <a:off x="3710113" y="2326200"/>
          <a:ext cx="4768774" cy="2896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Google Shape;204;p32">
            <a:extLst>
              <a:ext uri="{FF2B5EF4-FFF2-40B4-BE49-F238E27FC236}">
                <a16:creationId xmlns:a16="http://schemas.microsoft.com/office/drawing/2014/main" id="{3E99E1A0-9568-55DB-BC5A-656D7BB7CA8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3100" y="2177700"/>
            <a:ext cx="40743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US" dirty="0"/>
              <a:t>●</a:t>
            </a:r>
            <a:r>
              <a:rPr lang="en-US" dirty="0" err="1">
                <a:hlinkClick r:id="rId4"/>
              </a:rPr>
              <a:t>ukážka</a:t>
            </a:r>
            <a:r>
              <a:rPr lang="en-US" dirty="0">
                <a:hlinkClick r:id="rId4"/>
              </a:rPr>
              <a:t> </a:t>
            </a:r>
            <a:r>
              <a:rPr lang="en-US" dirty="0" err="1">
                <a:hlinkClick r:id="rId4"/>
              </a:rPr>
              <a:t>wasm</a:t>
            </a:r>
            <a:endParaRPr lang="sk-SK" dirty="0"/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●</a:t>
            </a:r>
            <a:r>
              <a:rPr lang="en-US" dirty="0" err="1">
                <a:hlinkClick r:id="rId5"/>
              </a:rPr>
              <a:t>ukážka</a:t>
            </a:r>
            <a:r>
              <a:rPr lang="en-US" dirty="0">
                <a:hlinkClick r:id="rId5"/>
              </a:rPr>
              <a:t> </a:t>
            </a:r>
            <a:r>
              <a:rPr lang="en-US" dirty="0" err="1">
                <a:hlinkClick r:id="rId5"/>
              </a:rPr>
              <a:t>js</a:t>
            </a:r>
            <a:endParaRPr lang="sk-SK" dirty="0"/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</a:t>
            </a:r>
            <a:r>
              <a:rPr lang="en-US" dirty="0" err="1">
                <a:hlinkClick r:id="rId6"/>
              </a:rPr>
              <a:t>repozitár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10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41005" y="0"/>
            <a:ext cx="8555665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000" dirty="0"/>
              <a:t>Príklad</a:t>
            </a:r>
            <a:r>
              <a:rPr lang="en-US" sz="5000" dirty="0"/>
              <a:t> </a:t>
            </a:r>
            <a:r>
              <a:rPr lang="en-US" dirty="0"/>
              <a:t>F</a:t>
            </a:r>
            <a:r>
              <a:rPr lang="en-US" sz="5000" dirty="0"/>
              <a:t>ibonacci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798835-83D3-C4A3-0602-17EF83BC0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432925"/>
              </p:ext>
            </p:extLst>
          </p:nvPr>
        </p:nvGraphicFramePr>
        <p:xfrm>
          <a:off x="2059092" y="2350346"/>
          <a:ext cx="4829387" cy="258741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969340">
                  <a:extLst>
                    <a:ext uri="{9D8B030D-6E8A-4147-A177-3AD203B41FA5}">
                      <a16:colId xmlns:a16="http://schemas.microsoft.com/office/drawing/2014/main" val="3597693914"/>
                    </a:ext>
                  </a:extLst>
                </a:gridCol>
                <a:gridCol w="1228984">
                  <a:extLst>
                    <a:ext uri="{9D8B030D-6E8A-4147-A177-3AD203B41FA5}">
                      <a16:colId xmlns:a16="http://schemas.microsoft.com/office/drawing/2014/main" val="928740018"/>
                    </a:ext>
                  </a:extLst>
                </a:gridCol>
                <a:gridCol w="865481">
                  <a:extLst>
                    <a:ext uri="{9D8B030D-6E8A-4147-A177-3AD203B41FA5}">
                      <a16:colId xmlns:a16="http://schemas.microsoft.com/office/drawing/2014/main" val="1600394577"/>
                    </a:ext>
                  </a:extLst>
                </a:gridCol>
                <a:gridCol w="1765582">
                  <a:extLst>
                    <a:ext uri="{9D8B030D-6E8A-4147-A177-3AD203B41FA5}">
                      <a16:colId xmlns:a16="http://schemas.microsoft.com/office/drawing/2014/main" val="3758970028"/>
                    </a:ext>
                  </a:extLst>
                </a:gridCol>
              </a:tblGrid>
              <a:tr h="2587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fib. </a:t>
                      </a:r>
                      <a:r>
                        <a:rPr lang="en-US" sz="1100" u="none" strike="noStrike" dirty="0" err="1">
                          <a:effectLst/>
                        </a:rPr>
                        <a:t>číslo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wasm (ms)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js (ms)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js/wasm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3461327285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233606864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3770093489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758686440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3780998813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0,78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2,115384615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1916154817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1,382084095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2732815509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1,261904762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2668196787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1,215811966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2942756981"/>
                  </a:ext>
                </a:extLst>
              </a:tr>
              <a:tr h="2587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6296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1,195367382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1" marR="7951" marT="7951" marB="0" anchor="b"/>
                </a:tc>
                <a:extLst>
                  <a:ext uri="{0D108BD9-81ED-4DB2-BD59-A6C34878D82A}">
                    <a16:rowId xmlns:a16="http://schemas.microsoft.com/office/drawing/2014/main" val="3792043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703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-2" y="2300796"/>
            <a:ext cx="32512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 b="1" dirty="0"/>
              <a:t>TeaVM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sz="800" b="1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sk-SK" sz="1400" dirty="0"/>
              <a:t>java bajtkód do wasm</a:t>
            </a:r>
            <a:r>
              <a:rPr lang="en-US" sz="1400" dirty="0"/>
              <a:t>/</a:t>
            </a:r>
            <a:r>
              <a:rPr lang="en-US" sz="1400" dirty="0" err="1"/>
              <a:t>js</a:t>
            </a:r>
            <a:endParaRPr lang="sk-SK" sz="14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sk-SK" sz="1400" dirty="0"/>
              <a:t>import</a:t>
            </a:r>
            <a:r>
              <a:rPr lang="en-US" sz="1400" dirty="0"/>
              <a:t>/export (</a:t>
            </a:r>
            <a:r>
              <a:rPr lang="sk-SK" sz="1400" dirty="0"/>
              <a:t>aj </a:t>
            </a:r>
            <a:r>
              <a:rPr lang="en-US" sz="1400" dirty="0"/>
              <a:t>main)</a:t>
            </a:r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</a:t>
            </a:r>
            <a:r>
              <a:rPr lang="en-US" sz="1400" dirty="0" err="1"/>
              <a:t>statick</a:t>
            </a:r>
            <a:r>
              <a:rPr lang="sk-SK" sz="1400" dirty="0"/>
              <a:t>é aj nestatické</a:t>
            </a:r>
            <a:endParaRPr lang="en-US" sz="1400" dirty="0"/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en-US" sz="1400" dirty="0" err="1"/>
              <a:t>nie</a:t>
            </a:r>
            <a:r>
              <a:rPr lang="en-US" sz="1400" dirty="0"/>
              <a:t> </a:t>
            </a:r>
            <a:r>
              <a:rPr lang="en-US" sz="1400" dirty="0" err="1"/>
              <a:t>priamo</a:t>
            </a:r>
            <a:r>
              <a:rPr lang="en-US" sz="1400" dirty="0"/>
              <a:t> OOP model</a:t>
            </a:r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</a:t>
            </a:r>
            <a:r>
              <a:rPr lang="en-US" sz="1400" dirty="0" err="1"/>
              <a:t>vlastn</a:t>
            </a:r>
            <a:r>
              <a:rPr lang="sk-SK" sz="1400" dirty="0"/>
              <a:t>ý GC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nie je podpora reflection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 veľká časť funkcií z Java SE </a:t>
            </a:r>
            <a:endParaRPr lang="en-US" sz="1400" dirty="0"/>
          </a:p>
          <a:p>
            <a:pPr marL="0" indent="0"/>
            <a:endParaRPr lang="en-US" sz="14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Java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204;p32">
            <a:extLst>
              <a:ext uri="{FF2B5EF4-FFF2-40B4-BE49-F238E27FC236}">
                <a16:creationId xmlns:a16="http://schemas.microsoft.com/office/drawing/2014/main" id="{E8CA58B2-6586-BF5A-BDD2-0EADE4FC1F43}"/>
              </a:ext>
            </a:extLst>
          </p:cNvPr>
          <p:cNvSpPr txBox="1">
            <a:spLocks/>
          </p:cNvSpPr>
          <p:nvPr/>
        </p:nvSpPr>
        <p:spPr>
          <a:xfrm>
            <a:off x="2946400" y="2372910"/>
            <a:ext cx="3251200" cy="29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1500" b="0" i="0" u="none" strike="noStrike" cap="none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pPr marL="0" indent="0"/>
            <a:endParaRPr lang="sk-SK" dirty="0"/>
          </a:p>
          <a:p>
            <a:pPr marL="0" indent="0"/>
            <a:r>
              <a:rPr lang="sk-SK" sz="1800" b="1" dirty="0"/>
              <a:t>JWebAssembly</a:t>
            </a:r>
          </a:p>
          <a:p>
            <a:pPr marL="0" indent="0"/>
            <a:endParaRPr lang="sk-SK" sz="800" b="1" dirty="0"/>
          </a:p>
          <a:p>
            <a:pPr marL="0" indent="0"/>
            <a:r>
              <a:rPr lang="en-US" dirty="0"/>
              <a:t>● </a:t>
            </a:r>
            <a:r>
              <a:rPr lang="sk-SK" sz="1400" dirty="0"/>
              <a:t>java bajtkód do wasm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sk-SK" sz="1400" dirty="0"/>
              <a:t>import</a:t>
            </a:r>
            <a:r>
              <a:rPr lang="en-US" sz="1400" dirty="0"/>
              <a:t>/export/</a:t>
            </a:r>
            <a:r>
              <a:rPr lang="en-US" sz="1400" dirty="0" err="1"/>
              <a:t>wasmTextCode</a:t>
            </a:r>
            <a:endParaRPr lang="en-US" sz="1400" dirty="0"/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</a:t>
            </a:r>
            <a:r>
              <a:rPr lang="en-US" sz="1400" dirty="0" err="1"/>
              <a:t>iba</a:t>
            </a:r>
            <a:r>
              <a:rPr lang="en-US" sz="1400" dirty="0"/>
              <a:t> </a:t>
            </a:r>
            <a:r>
              <a:rPr lang="en-US" sz="1400" dirty="0" err="1"/>
              <a:t>statick</a:t>
            </a:r>
            <a:r>
              <a:rPr lang="sk-SK" sz="1400" dirty="0"/>
              <a:t>é</a:t>
            </a:r>
            <a:endParaRPr lang="en-US" sz="1400" dirty="0"/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en-US" sz="1400" dirty="0" err="1"/>
              <a:t>nie</a:t>
            </a:r>
            <a:r>
              <a:rPr lang="en-US" sz="1400" dirty="0"/>
              <a:t> </a:t>
            </a:r>
            <a:r>
              <a:rPr lang="en-US" sz="1400" dirty="0" err="1"/>
              <a:t>priamo</a:t>
            </a:r>
            <a:r>
              <a:rPr lang="en-US" sz="1400" dirty="0"/>
              <a:t> OOP model</a:t>
            </a:r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nemá GC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nie je podpora reflection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 podmnožina funkcií z Java SE</a:t>
            </a:r>
            <a:endParaRPr lang="en-US" sz="1400" dirty="0"/>
          </a:p>
          <a:p>
            <a:pPr marL="0" indent="0"/>
            <a:endParaRPr lang="en-US" sz="1400" dirty="0"/>
          </a:p>
          <a:p>
            <a:pPr marL="0" indent="0"/>
            <a:endParaRPr lang="en-US" dirty="0"/>
          </a:p>
        </p:txBody>
      </p:sp>
      <p:sp>
        <p:nvSpPr>
          <p:cNvPr id="7" name="Google Shape;204;p32">
            <a:extLst>
              <a:ext uri="{FF2B5EF4-FFF2-40B4-BE49-F238E27FC236}">
                <a16:creationId xmlns:a16="http://schemas.microsoft.com/office/drawing/2014/main" id="{2161BFBF-5C4D-B2AA-814D-53DE90C9119D}"/>
              </a:ext>
            </a:extLst>
          </p:cNvPr>
          <p:cNvSpPr txBox="1">
            <a:spLocks/>
          </p:cNvSpPr>
          <p:nvPr/>
        </p:nvSpPr>
        <p:spPr>
          <a:xfrm>
            <a:off x="5892802" y="2092481"/>
            <a:ext cx="3251200" cy="29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1500" b="0" i="0" u="none" strike="noStrike" cap="none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pPr marL="0" indent="0"/>
            <a:endParaRPr lang="sk-SK" dirty="0"/>
          </a:p>
          <a:p>
            <a:pPr marL="0" indent="0"/>
            <a:r>
              <a:rPr lang="sk-SK" sz="1800" b="1" dirty="0"/>
              <a:t>CheerpJ</a:t>
            </a:r>
          </a:p>
          <a:p>
            <a:pPr marL="0" indent="0"/>
            <a:r>
              <a:rPr lang="pt-BR" sz="1400" b="1" dirty="0"/>
              <a:t>● </a:t>
            </a:r>
            <a:r>
              <a:rPr lang="sk-SK" sz="1400" dirty="0"/>
              <a:t>nie je kompilátor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sk-SK" sz="1400" dirty="0"/>
              <a:t>webassemblový JVM</a:t>
            </a:r>
          </a:p>
          <a:p>
            <a:pPr marL="0" indent="0"/>
            <a:endParaRPr lang="en-US" sz="800" dirty="0"/>
          </a:p>
          <a:p>
            <a:pPr marL="0" indent="0"/>
            <a:r>
              <a:rPr lang="pt-BR" sz="1400" b="1" dirty="0"/>
              <a:t>● </a:t>
            </a:r>
            <a:r>
              <a:rPr lang="sk-SK" sz="1400" dirty="0"/>
              <a:t>bezpečnostné obmedzenia</a:t>
            </a:r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437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0" y="2372910"/>
            <a:ext cx="32512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  <a:p>
            <a:pPr marL="0" indent="0"/>
            <a:endParaRPr lang="en-US" sz="14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Python 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204;p32">
            <a:extLst>
              <a:ext uri="{FF2B5EF4-FFF2-40B4-BE49-F238E27FC236}">
                <a16:creationId xmlns:a16="http://schemas.microsoft.com/office/drawing/2014/main" id="{E8CA58B2-6586-BF5A-BDD2-0EADE4FC1F43}"/>
              </a:ext>
            </a:extLst>
          </p:cNvPr>
          <p:cNvSpPr txBox="1">
            <a:spLocks/>
          </p:cNvSpPr>
          <p:nvPr/>
        </p:nvSpPr>
        <p:spPr>
          <a:xfrm>
            <a:off x="2946400" y="2177425"/>
            <a:ext cx="3251200" cy="29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1500" b="0" i="0" u="none" strike="noStrike" cap="none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pPr marL="0" indent="0"/>
            <a:endParaRPr lang="sk-SK" dirty="0"/>
          </a:p>
          <a:p>
            <a:pPr marL="0" indent="0"/>
            <a:r>
              <a:rPr lang="sk-SK" sz="1800" b="1" dirty="0"/>
              <a:t>Pyodide</a:t>
            </a:r>
          </a:p>
          <a:p>
            <a:pPr marL="0" indent="0"/>
            <a:endParaRPr lang="sk-SK" sz="800" b="1" dirty="0"/>
          </a:p>
          <a:p>
            <a:pPr marL="0" indent="0"/>
            <a:r>
              <a:rPr lang="en-US" dirty="0"/>
              <a:t>● </a:t>
            </a:r>
            <a:r>
              <a:rPr lang="en-US" sz="1400" dirty="0"/>
              <a:t> port </a:t>
            </a:r>
            <a:r>
              <a:rPr lang="en-US" sz="1400" dirty="0" err="1"/>
              <a:t>CPython</a:t>
            </a:r>
            <a:r>
              <a:rPr lang="en-US" sz="1400" dirty="0"/>
              <a:t> </a:t>
            </a:r>
            <a:r>
              <a:rPr lang="sk-SK" sz="1400" dirty="0"/>
              <a:t>do</a:t>
            </a:r>
            <a:r>
              <a:rPr lang="en-US" sz="1400" dirty="0"/>
              <a:t> </a:t>
            </a:r>
            <a:r>
              <a:rPr lang="en-US" sz="1400" dirty="0" err="1"/>
              <a:t>WebAssembly</a:t>
            </a:r>
            <a:endParaRPr lang="sk-SK" sz="1400" dirty="0"/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sk-SK" dirty="0"/>
              <a:t>takmer plne funkčná štandardná knižnica</a:t>
            </a:r>
            <a:endParaRPr lang="sk-SK" sz="800" dirty="0"/>
          </a:p>
          <a:p>
            <a:pPr marL="0" indent="0"/>
            <a:endParaRPr lang="sk-SK" sz="800" dirty="0"/>
          </a:p>
          <a:p>
            <a:pPr marL="0" indent="0"/>
            <a:r>
              <a:rPr lang="en-US" sz="1400" dirty="0"/>
              <a:t>● </a:t>
            </a:r>
            <a:r>
              <a:rPr lang="sk-SK" dirty="0"/>
              <a:t>podpora balíkov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sk-SK" dirty="0"/>
              <a:t>komunikácia s JS</a:t>
            </a:r>
            <a:endParaRPr lang="en-US" dirty="0"/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89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478976" y="2255450"/>
            <a:ext cx="3729849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 b="1" dirty="0"/>
              <a:t>Emscripten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sz="800" b="1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en-US" dirty="0" err="1"/>
              <a:t>kompil</a:t>
            </a:r>
            <a:r>
              <a:rPr lang="sk-SK" dirty="0"/>
              <a:t>átor </a:t>
            </a:r>
            <a:r>
              <a:rPr lang="sk-SK" sz="1400" dirty="0"/>
              <a:t>C</a:t>
            </a:r>
            <a:r>
              <a:rPr lang="en-US" sz="1400" dirty="0"/>
              <a:t>/C++ (Rust..)</a:t>
            </a:r>
            <a:r>
              <a:rPr lang="sk-SK" sz="1400" dirty="0"/>
              <a:t> do wasm</a:t>
            </a:r>
            <a:r>
              <a:rPr lang="en-US" sz="1400" dirty="0"/>
              <a:t> </a:t>
            </a:r>
            <a:endParaRPr lang="sk-SK" sz="14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en-US" sz="1400" dirty="0" err="1"/>
              <a:t>wasm</a:t>
            </a:r>
            <a:r>
              <a:rPr lang="en-US" sz="1400" dirty="0"/>
              <a:t> s</a:t>
            </a:r>
            <a:r>
              <a:rPr lang="sk-SK" sz="1400" dirty="0"/>
              <a:t>úbor nemožno</a:t>
            </a:r>
            <a:r>
              <a:rPr lang="en-US" sz="1400" dirty="0"/>
              <a:t> </a:t>
            </a:r>
            <a:r>
              <a:rPr lang="en-US" sz="1400" dirty="0" err="1"/>
              <a:t>priamo</a:t>
            </a:r>
            <a:r>
              <a:rPr lang="sk-SK" sz="1400" dirty="0"/>
              <a:t> použiť samostatne</a:t>
            </a:r>
            <a:endParaRPr lang="en-US" sz="1400" dirty="0"/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export/import</a:t>
            </a:r>
            <a:endParaRPr lang="sk-SK" sz="1400" dirty="0"/>
          </a:p>
          <a:p>
            <a:pPr marL="0" indent="0"/>
            <a:endParaRPr lang="sk-SK" sz="800" dirty="0"/>
          </a:p>
          <a:p>
            <a:pPr marL="0" indent="0"/>
            <a:r>
              <a:rPr lang="en-US" sz="1400" dirty="0"/>
              <a:t>● pr</a:t>
            </a:r>
            <a:r>
              <a:rPr lang="sk-SK" sz="1400" dirty="0"/>
              <a:t>ístup k DOM, Web API</a:t>
            </a:r>
            <a:endParaRPr lang="en-US" sz="1400" dirty="0"/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sk-SK" sz="1400" dirty="0"/>
              <a:t>spoločný pamäťový priestor</a:t>
            </a:r>
            <a:endParaRPr lang="en-US" sz="1400" dirty="0"/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podpora väčšiny štandardných knižníc jazyka C</a:t>
            </a:r>
          </a:p>
          <a:p>
            <a:pPr marL="0" indent="0"/>
            <a:endParaRPr lang="sk-SK" sz="800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C, C++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204;p32">
            <a:extLst>
              <a:ext uri="{FF2B5EF4-FFF2-40B4-BE49-F238E27FC236}">
                <a16:creationId xmlns:a16="http://schemas.microsoft.com/office/drawing/2014/main" id="{E8CA58B2-6586-BF5A-BDD2-0EADE4FC1F43}"/>
              </a:ext>
            </a:extLst>
          </p:cNvPr>
          <p:cNvSpPr txBox="1">
            <a:spLocks/>
          </p:cNvSpPr>
          <p:nvPr/>
        </p:nvSpPr>
        <p:spPr>
          <a:xfrm>
            <a:off x="5266550" y="2251675"/>
            <a:ext cx="3729848" cy="29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1500" b="0" i="0" u="none" strike="noStrike" cap="none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pPr marL="0" indent="0"/>
            <a:endParaRPr lang="sk-SK" dirty="0"/>
          </a:p>
          <a:p>
            <a:pPr marL="0" indent="0"/>
            <a:r>
              <a:rPr lang="sk-SK" sz="1800" b="1" dirty="0"/>
              <a:t>Cheerp</a:t>
            </a:r>
          </a:p>
          <a:p>
            <a:pPr marL="0" indent="0"/>
            <a:endParaRPr lang="sk-SK" sz="800" b="1" dirty="0"/>
          </a:p>
          <a:p>
            <a:pPr marL="0" indent="0"/>
            <a:r>
              <a:rPr lang="en-US" dirty="0"/>
              <a:t>● </a:t>
            </a:r>
            <a:r>
              <a:rPr lang="en-US" sz="1400" dirty="0" err="1"/>
              <a:t>kompil</a:t>
            </a:r>
            <a:r>
              <a:rPr lang="sk-SK" sz="1400" dirty="0"/>
              <a:t>átor do js</a:t>
            </a:r>
            <a:r>
              <a:rPr lang="en-US" sz="1400" dirty="0"/>
              <a:t>/</a:t>
            </a:r>
            <a:r>
              <a:rPr lang="sk-SK" sz="1400" dirty="0"/>
              <a:t>was</a:t>
            </a:r>
            <a:r>
              <a:rPr lang="en-US" sz="1400" dirty="0"/>
              <a:t>m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</a:t>
            </a:r>
            <a:r>
              <a:rPr lang="en-US" dirty="0" err="1"/>
              <a:t>wasm</a:t>
            </a:r>
            <a:r>
              <a:rPr lang="en-US" dirty="0"/>
              <a:t> + </a:t>
            </a:r>
            <a:r>
              <a:rPr lang="en-US" dirty="0" err="1"/>
              <a:t>js</a:t>
            </a:r>
            <a:r>
              <a:rPr lang="en-US" dirty="0"/>
              <a:t> </a:t>
            </a:r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export</a:t>
            </a:r>
            <a:r>
              <a:rPr lang="en-US" sz="1400" dirty="0"/>
              <a:t>/import</a:t>
            </a:r>
          </a:p>
          <a:p>
            <a:pPr marL="0" indent="0"/>
            <a:endParaRPr lang="sk-SK" sz="800" dirty="0"/>
          </a:p>
          <a:p>
            <a:pPr marL="0" indent="0"/>
            <a:r>
              <a:rPr lang="en-US" dirty="0"/>
              <a:t>● </a:t>
            </a:r>
            <a:r>
              <a:rPr lang="sk-SK" sz="1400" dirty="0"/>
              <a:t>export tried</a:t>
            </a:r>
            <a:endParaRPr lang="en-US" sz="1400" dirty="0"/>
          </a:p>
          <a:p>
            <a:pPr marL="0" indent="0"/>
            <a:endParaRPr lang="en-US" sz="8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prístup k DOM</a:t>
            </a:r>
          </a:p>
          <a:p>
            <a:pPr marL="0" indent="0"/>
            <a:endParaRPr lang="en-US" sz="1400" dirty="0"/>
          </a:p>
          <a:p>
            <a:pPr marL="0" indent="0"/>
            <a:r>
              <a:rPr lang="en-US" sz="1400" dirty="0"/>
              <a:t>● </a:t>
            </a:r>
            <a:r>
              <a:rPr lang="sk-SK" sz="1400" dirty="0"/>
              <a:t>podpora väčšiny štandardných knižníc jazyka C</a:t>
            </a:r>
          </a:p>
          <a:p>
            <a:pPr marL="0" indent="0"/>
            <a:endParaRPr lang="en-US" sz="1400" dirty="0"/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494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000" dirty="0"/>
              <a:t>Go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204;p32">
            <a:extLst>
              <a:ext uri="{FF2B5EF4-FFF2-40B4-BE49-F238E27FC236}">
                <a16:creationId xmlns:a16="http://schemas.microsoft.com/office/drawing/2014/main" id="{4E83258E-CBA5-8948-35A1-22A4CBB0B54A}"/>
              </a:ext>
            </a:extLst>
          </p:cNvPr>
          <p:cNvSpPr txBox="1">
            <a:spLocks/>
          </p:cNvSpPr>
          <p:nvPr/>
        </p:nvSpPr>
        <p:spPr>
          <a:xfrm>
            <a:off x="2946400" y="2251675"/>
            <a:ext cx="3251200" cy="29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1500" b="0" i="0" u="none" strike="noStrike" cap="none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Encode Sans Semi Condensed"/>
              <a:buNone/>
              <a:defRPr sz="28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pPr marL="0" indent="0"/>
            <a:endParaRPr lang="sk-SK" dirty="0"/>
          </a:p>
          <a:p>
            <a:pPr marL="0" indent="0"/>
            <a:r>
              <a:rPr lang="sk-SK" sz="1800" b="1" dirty="0"/>
              <a:t>TinyGo</a:t>
            </a:r>
          </a:p>
          <a:p>
            <a:pPr marL="0" indent="0"/>
            <a:endParaRPr lang="sk-SK" sz="800" b="1" dirty="0"/>
          </a:p>
          <a:p>
            <a:pPr marL="0" indent="0"/>
            <a:r>
              <a:rPr lang="en-US" dirty="0"/>
              <a:t>●</a:t>
            </a:r>
            <a:r>
              <a:rPr lang="sk-SK" dirty="0"/>
              <a:t> kompilátor do wasm</a:t>
            </a:r>
            <a:r>
              <a:rPr lang="en-US" dirty="0"/>
              <a:t> (LLVM IR a LLVM backend)</a:t>
            </a:r>
            <a:r>
              <a:rPr lang="sk-SK" dirty="0"/>
              <a:t> </a:t>
            </a:r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</a:t>
            </a:r>
            <a:r>
              <a:rPr lang="sk-SK" dirty="0"/>
              <a:t> kompaktný kód</a:t>
            </a:r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</a:t>
            </a:r>
            <a:r>
              <a:rPr lang="sk-SK" dirty="0"/>
              <a:t> podmnožina jazyka Go</a:t>
            </a:r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</a:t>
            </a:r>
            <a:r>
              <a:rPr lang="sk-SK" dirty="0"/>
              <a:t> interakcia s JS</a:t>
            </a:r>
          </a:p>
          <a:p>
            <a:pPr marL="0" indent="0"/>
            <a:endParaRPr lang="sk-SK" dirty="0"/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37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2534850" y="2177700"/>
            <a:ext cx="40743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sk-SK" dirty="0"/>
              <a:t>Návrh</a:t>
            </a:r>
            <a:r>
              <a:rPr lang="en-US" dirty="0"/>
              <a:t>: </a:t>
            </a:r>
            <a:r>
              <a:rPr lang="en-US" dirty="0" err="1"/>
              <a:t>jazyk</a:t>
            </a:r>
            <a:r>
              <a:rPr lang="en-US" dirty="0"/>
              <a:t> in</a:t>
            </a:r>
            <a:r>
              <a:rPr lang="sk-SK" dirty="0"/>
              <a:t>š</a:t>
            </a:r>
            <a:r>
              <a:rPr lang="en-US" dirty="0" err="1"/>
              <a:t>pirovan</a:t>
            </a:r>
            <a:r>
              <a:rPr lang="sk-SK" dirty="0"/>
              <a:t>ý</a:t>
            </a:r>
            <a:r>
              <a:rPr lang="en-US" dirty="0"/>
              <a:t> </a:t>
            </a:r>
            <a:r>
              <a:rPr lang="en-US" dirty="0" err="1"/>
              <a:t>syntaxou</a:t>
            </a:r>
            <a:r>
              <a:rPr lang="en-US" dirty="0"/>
              <a:t> Scheme </a:t>
            </a:r>
            <a:r>
              <a:rPr lang="sk-SK" dirty="0"/>
              <a:t>+ </a:t>
            </a:r>
            <a:r>
              <a:rPr lang="en-US" dirty="0"/>
              <a:t>pr</a:t>
            </a:r>
            <a:r>
              <a:rPr lang="sk-SK" dirty="0"/>
              <a:t>í</a:t>
            </a:r>
            <a:r>
              <a:rPr lang="en-US" dirty="0" err="1"/>
              <a:t>kazy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pr</a:t>
            </a:r>
            <a:r>
              <a:rPr lang="sk-SK" dirty="0"/>
              <a:t>á</a:t>
            </a:r>
            <a:r>
              <a:rPr lang="en-US" dirty="0"/>
              <a:t>cu s u</a:t>
            </a:r>
            <a:r>
              <a:rPr lang="sk-SK" dirty="0"/>
              <a:t>ž</a:t>
            </a:r>
            <a:r>
              <a:rPr lang="en-US" dirty="0" err="1"/>
              <a:t>ivate</a:t>
            </a:r>
            <a:r>
              <a:rPr lang="sk-SK" dirty="0"/>
              <a:t>ľ</a:t>
            </a:r>
            <a:r>
              <a:rPr lang="en-US" dirty="0" err="1"/>
              <a:t>sk</a:t>
            </a:r>
            <a:r>
              <a:rPr lang="sk-SK" dirty="0"/>
              <a:t>ý</a:t>
            </a:r>
            <a:r>
              <a:rPr lang="en-US" dirty="0"/>
              <a:t>m </a:t>
            </a:r>
            <a:r>
              <a:rPr lang="en-US" dirty="0" err="1"/>
              <a:t>rozhran</a:t>
            </a:r>
            <a:r>
              <a:rPr lang="sk-SK" dirty="0"/>
              <a:t>í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</a:t>
            </a:r>
            <a:r>
              <a:rPr lang="sk-SK" dirty="0"/>
              <a:t> technológie</a:t>
            </a:r>
            <a:r>
              <a:rPr lang="en-US" dirty="0"/>
              <a:t>: ANTLR + </a:t>
            </a:r>
            <a:r>
              <a:rPr lang="en-US" dirty="0" err="1"/>
              <a:t>Binaryen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en-US" dirty="0" err="1"/>
              <a:t>overenie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jednoduchom</a:t>
            </a:r>
            <a:r>
              <a:rPr lang="en-US" dirty="0"/>
              <a:t> </a:t>
            </a:r>
            <a:r>
              <a:rPr lang="en-US" dirty="0" err="1"/>
              <a:t>aritmetickom</a:t>
            </a:r>
            <a:r>
              <a:rPr lang="en-US" dirty="0"/>
              <a:t> </a:t>
            </a:r>
            <a:r>
              <a:rPr lang="en-US" dirty="0" err="1"/>
              <a:t>jazyku</a:t>
            </a:r>
            <a:r>
              <a:rPr lang="en-US" dirty="0"/>
              <a:t> )</a:t>
            </a:r>
            <a:endParaRPr lang="sk-SK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Jednoduchý jazyk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759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>
            <a:spLocks noGrp="1"/>
          </p:cNvSpPr>
          <p:nvPr>
            <p:ph type="body" idx="1"/>
          </p:nvPr>
        </p:nvSpPr>
        <p:spPr>
          <a:xfrm>
            <a:off x="3365500" y="336975"/>
            <a:ext cx="5298900" cy="446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500" dirty="0"/>
              <a:t>Hlavné zdroje</a:t>
            </a:r>
            <a:r>
              <a:rPr lang="en-US" sz="1500" dirty="0"/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● Rick </a:t>
            </a:r>
            <a:r>
              <a:rPr lang="en-US" sz="1500" dirty="0" err="1"/>
              <a:t>Batagline</a:t>
            </a:r>
            <a:r>
              <a:rPr lang="en-US" sz="1500" dirty="0"/>
              <a:t>: The Art of </a:t>
            </a:r>
            <a:r>
              <a:rPr lang="en-US" sz="1500" dirty="0" err="1"/>
              <a:t>Webassembly</a:t>
            </a:r>
            <a:r>
              <a:rPr lang="en-US" sz="1500" dirty="0"/>
              <a:t>, Build Secure, Portable, High-Performance Applications, No Starch Press, 2021</a:t>
            </a:r>
            <a:endParaRPr lang="sk-SK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sz="1500" dirty="0"/>
          </a:p>
          <a:p>
            <a:pPr marL="0" indent="0">
              <a:buNone/>
            </a:pPr>
            <a:r>
              <a:rPr lang="en-US" sz="1500" dirty="0"/>
              <a:t>●</a:t>
            </a:r>
            <a:r>
              <a:rPr lang="sk-SK" sz="1500" dirty="0"/>
              <a:t> </a:t>
            </a:r>
            <a:r>
              <a:rPr lang="en-US" sz="1500" dirty="0"/>
              <a:t>Lennard </a:t>
            </a:r>
            <a:r>
              <a:rPr lang="en-US" sz="1500" dirty="0" err="1"/>
              <a:t>Golsch</a:t>
            </a:r>
            <a:r>
              <a:rPr lang="en-US" sz="1500" dirty="0"/>
              <a:t>: </a:t>
            </a:r>
            <a:r>
              <a:rPr lang="en-US" sz="1500" dirty="0" err="1"/>
              <a:t>WebAssembly</a:t>
            </a:r>
            <a:r>
              <a:rPr lang="en-US" sz="1500" dirty="0"/>
              <a:t>: Basics</a:t>
            </a:r>
            <a:endParaRPr lang="sk-SK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endParaRPr lang="sk-SK" sz="1500" dirty="0"/>
          </a:p>
          <a:p>
            <a:pPr marL="0" indent="0">
              <a:buNone/>
            </a:pPr>
            <a:r>
              <a:rPr lang="sk-SK" dirty="0"/>
              <a:t>Ďalšie</a:t>
            </a:r>
            <a:r>
              <a:rPr lang="en-US" dirty="0"/>
              <a:t> </a:t>
            </a:r>
            <a:r>
              <a:rPr lang="en-US" dirty="0" err="1"/>
              <a:t>zdroje</a:t>
            </a:r>
            <a:r>
              <a:rPr lang="en-US" dirty="0"/>
              <a:t>: </a:t>
            </a:r>
            <a:r>
              <a:rPr lang="sk-SK" dirty="0"/>
              <a:t> </a:t>
            </a:r>
            <a:endParaRPr lang="en-US" dirty="0"/>
          </a:p>
          <a:p>
            <a:pPr marL="0" indent="0">
              <a:buNone/>
            </a:pPr>
            <a:endParaRPr lang="sk-SK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</a:t>
            </a:r>
            <a:r>
              <a:rPr lang="sk-SK" dirty="0"/>
              <a:t> </a:t>
            </a:r>
            <a:r>
              <a:rPr lang="en-US" dirty="0"/>
              <a:t>Brian Sletten: </a:t>
            </a:r>
            <a:r>
              <a:rPr lang="en-US" dirty="0" err="1"/>
              <a:t>WebAssembly</a:t>
            </a:r>
            <a:r>
              <a:rPr lang="en-US" dirty="0"/>
              <a:t>, The Definitive Guide. Safe, Fast, and Portable Code, O'Reilly, 202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</a:t>
            </a:r>
            <a:r>
              <a:rPr lang="sk-SK" dirty="0"/>
              <a:t> </a:t>
            </a:r>
            <a:r>
              <a:rPr lang="en-US" dirty="0"/>
              <a:t>Mike Rourke: Learn </a:t>
            </a:r>
            <a:r>
              <a:rPr lang="en-US" dirty="0" err="1"/>
              <a:t>Webassembly</a:t>
            </a:r>
            <a:r>
              <a:rPr lang="en-US" dirty="0"/>
              <a:t>, Build Web Applications with Native Performance using </a:t>
            </a:r>
            <a:r>
              <a:rPr lang="en-US" dirty="0" err="1"/>
              <a:t>Wasm</a:t>
            </a:r>
            <a:r>
              <a:rPr lang="en-US" dirty="0"/>
              <a:t> and C/C++, </a:t>
            </a:r>
            <a:r>
              <a:rPr lang="en-US" dirty="0" err="1"/>
              <a:t>Packt</a:t>
            </a:r>
            <a:r>
              <a:rPr lang="en-US" dirty="0"/>
              <a:t>, 2018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en-US" dirty="0">
                <a:hlinkClick r:id="rId3"/>
              </a:rPr>
              <a:t>https://webassembly.github.io/spec/core/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en-US" dirty="0">
                <a:hlinkClick r:id="rId4"/>
              </a:rPr>
              <a:t>https://github.com/WebAssembly/proposals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en-US" dirty="0">
                <a:hlinkClick r:id="rId5"/>
              </a:rPr>
              <a:t>https://pyodide.org/en/stable/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en-US" dirty="0">
                <a:hlinkClick r:id="rId6"/>
              </a:rPr>
              <a:t>https://github.com/i-net-software/JWebAssembly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● </a:t>
            </a:r>
            <a:r>
              <a:rPr lang="en-US" dirty="0">
                <a:hlinkClick r:id="rId7"/>
              </a:rPr>
              <a:t>https://emscripten.org</a:t>
            </a:r>
            <a:r>
              <a:rPr lang="en-US" dirty="0"/>
              <a:t> </a:t>
            </a:r>
          </a:p>
        </p:txBody>
      </p:sp>
      <p:sp>
        <p:nvSpPr>
          <p:cNvPr id="175" name="Google Shape;175;p29"/>
          <p:cNvSpPr txBox="1">
            <a:spLocks noGrp="1"/>
          </p:cNvSpPr>
          <p:nvPr>
            <p:ph type="title"/>
          </p:nvPr>
        </p:nvSpPr>
        <p:spPr>
          <a:xfrm>
            <a:off x="-72572" y="1712250"/>
            <a:ext cx="2917371" cy="17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Zdroje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6799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6"/>
          <p:cNvSpPr txBox="1">
            <a:spLocks noGrp="1"/>
          </p:cNvSpPr>
          <p:nvPr>
            <p:ph type="title"/>
          </p:nvPr>
        </p:nvSpPr>
        <p:spPr>
          <a:xfrm>
            <a:off x="1388100" y="0"/>
            <a:ext cx="6367800" cy="410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Ďakujem za pozornosť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>
            <a:spLocks noGrp="1"/>
          </p:cNvSpPr>
          <p:nvPr>
            <p:ph type="body" idx="1"/>
          </p:nvPr>
        </p:nvSpPr>
        <p:spPr>
          <a:xfrm>
            <a:off x="3365500" y="336975"/>
            <a:ext cx="5298900" cy="446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k-SK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● </a:t>
            </a:r>
            <a:r>
              <a:rPr lang="en-US" sz="1500" dirty="0" err="1"/>
              <a:t>vykonať</a:t>
            </a:r>
            <a:r>
              <a:rPr lang="en-US" sz="1500" dirty="0"/>
              <a:t> </a:t>
            </a:r>
            <a:r>
              <a:rPr lang="en-US" sz="1500" dirty="0" err="1"/>
              <a:t>analýzu</a:t>
            </a:r>
            <a:r>
              <a:rPr lang="en-US" sz="1500" dirty="0"/>
              <a:t> </a:t>
            </a:r>
            <a:r>
              <a:rPr lang="en-US" sz="1500" dirty="0" err="1"/>
              <a:t>technológie</a:t>
            </a:r>
            <a:r>
              <a:rPr lang="en-US" sz="1500" dirty="0"/>
              <a:t> </a:t>
            </a:r>
            <a:r>
              <a:rPr lang="en-US" sz="1500" dirty="0" err="1"/>
              <a:t>Webassembly</a:t>
            </a:r>
            <a:r>
              <a:rPr lang="en-US" sz="1500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● </a:t>
            </a:r>
            <a:r>
              <a:rPr lang="sk-SK" sz="1500" dirty="0"/>
              <a:t>prakticky vyskúšať rozličné jazyky, ktoré sú kompilovateľné do Webassembly a </a:t>
            </a:r>
            <a:r>
              <a:rPr lang="en-US" sz="1500" dirty="0" err="1"/>
              <a:t>i</a:t>
            </a:r>
            <a:r>
              <a:rPr lang="sk-SK" sz="1500" dirty="0"/>
              <a:t>ch kompilátory,</a:t>
            </a:r>
            <a:r>
              <a:rPr lang="en-US" sz="1500" dirty="0"/>
              <a:t> </a:t>
            </a:r>
            <a:r>
              <a:rPr lang="en-US" sz="1500" dirty="0" err="1"/>
              <a:t>analyzovať</a:t>
            </a:r>
            <a:r>
              <a:rPr lang="en-US" sz="1500" dirty="0"/>
              <a:t> ich </a:t>
            </a:r>
            <a:r>
              <a:rPr lang="en-US" sz="1500" dirty="0" err="1"/>
              <a:t>výhody</a:t>
            </a:r>
            <a:r>
              <a:rPr lang="en-US" sz="1500" dirty="0"/>
              <a:t> a </a:t>
            </a:r>
            <a:r>
              <a:rPr lang="en-US" sz="1500" dirty="0" err="1"/>
              <a:t>obmedzenia</a:t>
            </a:r>
            <a:r>
              <a:rPr lang="en-US" sz="1500" dirty="0"/>
              <a:t> a </a:t>
            </a:r>
            <a:r>
              <a:rPr lang="en-US" sz="1500" dirty="0" err="1"/>
              <a:t>charakterizovať</a:t>
            </a:r>
            <a:r>
              <a:rPr lang="en-US" sz="1500" dirty="0"/>
              <a:t> ich </a:t>
            </a:r>
            <a:r>
              <a:rPr lang="en-US" sz="1500" dirty="0" err="1"/>
              <a:t>vo</a:t>
            </a:r>
            <a:r>
              <a:rPr lang="en-US" sz="1500" dirty="0"/>
              <a:t> </a:t>
            </a:r>
            <a:r>
              <a:rPr lang="en-US" sz="1500" dirty="0" err="1"/>
              <a:t>vzájomnom</a:t>
            </a:r>
            <a:r>
              <a:rPr lang="en-US" sz="1500" dirty="0"/>
              <a:t> </a:t>
            </a:r>
            <a:r>
              <a:rPr lang="en-US" sz="1500" dirty="0" err="1"/>
              <a:t>porovnaní</a:t>
            </a:r>
            <a:endParaRPr lang="en-US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● </a:t>
            </a:r>
            <a:r>
              <a:rPr lang="sk-SK" sz="1500" dirty="0"/>
              <a:t>vytvoriť </a:t>
            </a:r>
            <a:r>
              <a:rPr lang="en-US" sz="1500" dirty="0" err="1"/>
              <a:t>jednoduchý</a:t>
            </a:r>
            <a:r>
              <a:rPr lang="en-US" sz="1500" dirty="0"/>
              <a:t> </a:t>
            </a:r>
            <a:r>
              <a:rPr lang="en-US" sz="1500" dirty="0" err="1"/>
              <a:t>jazyk</a:t>
            </a:r>
            <a:r>
              <a:rPr lang="en-US" sz="1500" dirty="0"/>
              <a:t>, </a:t>
            </a:r>
            <a:r>
              <a:rPr lang="en-US" sz="1500" dirty="0" err="1"/>
              <a:t>ktorý</a:t>
            </a:r>
            <a:r>
              <a:rPr lang="en-US" sz="1500" dirty="0"/>
              <a:t> </a:t>
            </a:r>
            <a:r>
              <a:rPr lang="en-US" sz="1500" dirty="0" err="1"/>
              <a:t>bude</a:t>
            </a:r>
            <a:r>
              <a:rPr lang="en-US" sz="1500" dirty="0"/>
              <a:t> </a:t>
            </a:r>
            <a:r>
              <a:rPr lang="en-US" sz="1500" dirty="0" err="1"/>
              <a:t>kompilovaný</a:t>
            </a:r>
            <a:r>
              <a:rPr lang="en-US" sz="1500" dirty="0"/>
              <a:t> do </a:t>
            </a:r>
            <a:r>
              <a:rPr lang="en-US" sz="1500" dirty="0" err="1"/>
              <a:t>Webassembly</a:t>
            </a:r>
            <a:r>
              <a:rPr lang="en-US" sz="1500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a </a:t>
            </a:r>
            <a:r>
              <a:rPr lang="en-US" sz="1500" dirty="0" err="1"/>
              <a:t>jeho</a:t>
            </a:r>
            <a:r>
              <a:rPr lang="en-US" sz="1500" dirty="0"/>
              <a:t> </a:t>
            </a:r>
            <a:r>
              <a:rPr lang="en-US" sz="1500" dirty="0" err="1"/>
              <a:t>programy</a:t>
            </a:r>
            <a:r>
              <a:rPr lang="en-US" sz="1500" dirty="0"/>
              <a:t> </a:t>
            </a:r>
            <a:r>
              <a:rPr lang="en-US" sz="1500" dirty="0" err="1"/>
              <a:t>budú</a:t>
            </a:r>
            <a:r>
              <a:rPr lang="en-US" sz="1500" dirty="0"/>
              <a:t> </a:t>
            </a:r>
            <a:r>
              <a:rPr lang="en-US" sz="1500" dirty="0" err="1"/>
              <a:t>bežať</a:t>
            </a:r>
            <a:r>
              <a:rPr lang="en-US" sz="1500" dirty="0"/>
              <a:t> </a:t>
            </a:r>
            <a:r>
              <a:rPr lang="en-US" sz="1500" dirty="0" err="1"/>
              <a:t>vo</a:t>
            </a:r>
            <a:r>
              <a:rPr lang="en-US" sz="1500" dirty="0"/>
              <a:t> </a:t>
            </a:r>
            <a:r>
              <a:rPr lang="en-US" sz="1500" dirty="0" err="1"/>
              <a:t>webových</a:t>
            </a:r>
            <a:r>
              <a:rPr lang="en-US" sz="1500" dirty="0"/>
              <a:t> </a:t>
            </a:r>
            <a:r>
              <a:rPr lang="en-US" sz="1500" dirty="0" err="1"/>
              <a:t>prehliadačoch</a:t>
            </a:r>
            <a:r>
              <a:rPr lang="en-US" sz="1500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/>
              <a:t>Ide </a:t>
            </a:r>
            <a:r>
              <a:rPr lang="en-US" sz="1500" dirty="0" err="1"/>
              <a:t>teda</a:t>
            </a:r>
            <a:r>
              <a:rPr lang="en-US" sz="1500" dirty="0"/>
              <a:t> </a:t>
            </a:r>
            <a:r>
              <a:rPr lang="en-US" sz="1500" dirty="0" err="1"/>
              <a:t>prevažne</a:t>
            </a:r>
            <a:r>
              <a:rPr lang="en-US" sz="1500" dirty="0"/>
              <a:t> o </a:t>
            </a:r>
            <a:r>
              <a:rPr lang="en-US" sz="1500" dirty="0" err="1"/>
              <a:t>prehľadovú</a:t>
            </a:r>
            <a:r>
              <a:rPr lang="en-US" sz="1500" dirty="0"/>
              <a:t> </a:t>
            </a:r>
            <a:r>
              <a:rPr lang="en-US" sz="1500" dirty="0" err="1"/>
              <a:t>prácu</a:t>
            </a:r>
            <a:r>
              <a:rPr lang="en-US" sz="1500" dirty="0"/>
              <a:t> </a:t>
            </a:r>
            <a:r>
              <a:rPr lang="en-US" sz="1500" dirty="0" err="1"/>
              <a:t>nasledovanú</a:t>
            </a:r>
            <a:r>
              <a:rPr lang="en-US" sz="1500" dirty="0"/>
              <a:t> </a:t>
            </a:r>
            <a:r>
              <a:rPr lang="en-US" sz="1500" dirty="0" err="1"/>
              <a:t>praktickým</a:t>
            </a:r>
            <a:r>
              <a:rPr lang="en-US" sz="1500" dirty="0"/>
              <a:t> </a:t>
            </a:r>
            <a:r>
              <a:rPr lang="sk-SK" sz="1500" dirty="0"/>
              <a:t>originálnym implementačným projektom.</a:t>
            </a:r>
          </a:p>
        </p:txBody>
      </p:sp>
      <p:sp>
        <p:nvSpPr>
          <p:cNvPr id="175" name="Google Shape;175;p29"/>
          <p:cNvSpPr txBox="1">
            <a:spLocks noGrp="1"/>
          </p:cNvSpPr>
          <p:nvPr>
            <p:ph type="title"/>
          </p:nvPr>
        </p:nvSpPr>
        <p:spPr>
          <a:xfrm>
            <a:off x="633875" y="1712250"/>
            <a:ext cx="1998300" cy="17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Cie</a:t>
            </a:r>
            <a:r>
              <a:rPr lang="sk-SK" dirty="0"/>
              <a:t>ľ práce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2534850" y="2177700"/>
            <a:ext cx="40743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latin typeface="Encode Sans Semi Condensed" panose="020B0604020202020204" charset="0"/>
              </a:rPr>
              <a:t>“</a:t>
            </a:r>
            <a:r>
              <a:rPr lang="en-US" b="0" i="1" dirty="0" err="1">
                <a:solidFill>
                  <a:srgbClr val="555555"/>
                </a:solidFill>
                <a:effectLst/>
                <a:latin typeface="Encode Sans Semi Condensed" panose="020B0604020202020204" charset="0"/>
              </a:rPr>
              <a:t>WebAssembly</a:t>
            </a:r>
            <a:r>
              <a:rPr lang="en-US" b="0" i="1" dirty="0">
                <a:solidFill>
                  <a:srgbClr val="555555"/>
                </a:solidFill>
                <a:effectLst/>
                <a:latin typeface="Encode Sans Semi Condensed" panose="020B0604020202020204" charset="0"/>
              </a:rPr>
              <a:t> (abbreviated </a:t>
            </a:r>
            <a:r>
              <a:rPr lang="en-US" b="0" i="1" dirty="0" err="1">
                <a:solidFill>
                  <a:srgbClr val="555555"/>
                </a:solidFill>
                <a:effectLst/>
                <a:latin typeface="Encode Sans Semi Condensed" panose="020B0604020202020204" charset="0"/>
              </a:rPr>
              <a:t>Wasm</a:t>
            </a:r>
            <a:r>
              <a:rPr lang="en-US" b="0" i="1" dirty="0">
                <a:solidFill>
                  <a:srgbClr val="555555"/>
                </a:solidFill>
                <a:effectLst/>
                <a:latin typeface="Encode Sans Semi Condensed" panose="020B0604020202020204" charset="0"/>
              </a:rPr>
              <a:t>) is a binary instruction format for a stack-based virtual machine. </a:t>
            </a:r>
            <a:r>
              <a:rPr lang="en-US" b="0" i="1" dirty="0" err="1">
                <a:solidFill>
                  <a:srgbClr val="555555"/>
                </a:solidFill>
                <a:effectLst/>
                <a:latin typeface="Encode Sans Semi Condensed" panose="020B0604020202020204" charset="0"/>
              </a:rPr>
              <a:t>Wasm</a:t>
            </a:r>
            <a:r>
              <a:rPr lang="en-US" b="0" i="1" dirty="0">
                <a:solidFill>
                  <a:srgbClr val="555555"/>
                </a:solidFill>
                <a:effectLst/>
                <a:latin typeface="Encode Sans Semi Condensed" panose="020B0604020202020204" charset="0"/>
              </a:rPr>
              <a:t> is designed as a portable compilation target for programming languages, enabling deployment on the web for client and server applications.</a:t>
            </a:r>
            <a:r>
              <a:rPr lang="en-US" i="1" dirty="0">
                <a:latin typeface="Encode Sans Semi Condensed" panose="020B0604020202020204" charset="0"/>
              </a:rPr>
              <a:t>” </a:t>
            </a:r>
            <a:endParaRPr i="1" dirty="0">
              <a:latin typeface="Encode Sans Semi Condensed" panose="020B0604020202020204" charset="0"/>
            </a:endParaRPr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</a:t>
            </a:r>
            <a:r>
              <a:rPr lang="sk-SK" dirty="0"/>
              <a:t>ebAssembly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>
            <a:spLocks noGrp="1"/>
          </p:cNvSpPr>
          <p:nvPr>
            <p:ph type="title" idx="3"/>
          </p:nvPr>
        </p:nvSpPr>
        <p:spPr>
          <a:xfrm>
            <a:off x="629875" y="1712250"/>
            <a:ext cx="2185500" cy="17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Dôvody prečo</a:t>
            </a:r>
            <a:br>
              <a:rPr lang="sk-SK" dirty="0"/>
            </a:br>
            <a:r>
              <a:rPr lang="sk-SK" dirty="0"/>
              <a:t>použiť Wasm</a:t>
            </a:r>
            <a:br>
              <a:rPr lang="sk-SK" dirty="0"/>
            </a:br>
            <a:r>
              <a:rPr lang="sk-SK" dirty="0"/>
              <a:t>na webe</a:t>
            </a:r>
            <a:endParaRPr dirty="0"/>
          </a:p>
        </p:txBody>
      </p:sp>
      <p:sp>
        <p:nvSpPr>
          <p:cNvPr id="181" name="Google Shape;181;p30"/>
          <p:cNvSpPr txBox="1">
            <a:spLocks noGrp="1"/>
          </p:cNvSpPr>
          <p:nvPr>
            <p:ph type="subTitle" idx="8"/>
          </p:nvPr>
        </p:nvSpPr>
        <p:spPr>
          <a:xfrm>
            <a:off x="3517750" y="3636275"/>
            <a:ext cx="21012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b="1" dirty="0"/>
              <a:t>Bezpečnosť</a:t>
            </a:r>
            <a:endParaRPr b="1" dirty="0"/>
          </a:p>
        </p:txBody>
      </p:sp>
      <p:sp>
        <p:nvSpPr>
          <p:cNvPr id="182" name="Google Shape;182;p30"/>
          <p:cNvSpPr txBox="1">
            <a:spLocks noGrp="1"/>
          </p:cNvSpPr>
          <p:nvPr>
            <p:ph type="title"/>
          </p:nvPr>
        </p:nvSpPr>
        <p:spPr>
          <a:xfrm>
            <a:off x="3517750" y="945025"/>
            <a:ext cx="21027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83" name="Google Shape;183;p30"/>
          <p:cNvSpPr txBox="1">
            <a:spLocks noGrp="1"/>
          </p:cNvSpPr>
          <p:nvPr>
            <p:ph type="subTitle" idx="1"/>
          </p:nvPr>
        </p:nvSpPr>
        <p:spPr>
          <a:xfrm>
            <a:off x="3517750" y="1336675"/>
            <a:ext cx="21018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V</a:t>
            </a:r>
            <a:r>
              <a:rPr lang="sk-SK" b="1" dirty="0"/>
              <a:t>ýkon</a:t>
            </a:r>
            <a:endParaRPr b="1" dirty="0"/>
          </a:p>
        </p:txBody>
      </p:sp>
      <p:sp>
        <p:nvSpPr>
          <p:cNvPr id="185" name="Google Shape;185;p30"/>
          <p:cNvSpPr txBox="1">
            <a:spLocks noGrp="1"/>
          </p:cNvSpPr>
          <p:nvPr>
            <p:ph type="title" idx="4"/>
          </p:nvPr>
        </p:nvSpPr>
        <p:spPr>
          <a:xfrm>
            <a:off x="5815600" y="945025"/>
            <a:ext cx="21006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86" name="Google Shape;186;p30"/>
          <p:cNvSpPr txBox="1">
            <a:spLocks noGrp="1"/>
          </p:cNvSpPr>
          <p:nvPr>
            <p:ph type="subTitle" idx="5"/>
          </p:nvPr>
        </p:nvSpPr>
        <p:spPr>
          <a:xfrm>
            <a:off x="5815600" y="1336675"/>
            <a:ext cx="2099700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b="1" dirty="0"/>
              <a:t>Univerzálnosť</a:t>
            </a:r>
            <a:endParaRPr b="1" dirty="0"/>
          </a:p>
        </p:txBody>
      </p:sp>
      <p:sp>
        <p:nvSpPr>
          <p:cNvPr id="187" name="Google Shape;187;p30"/>
          <p:cNvSpPr txBox="1">
            <a:spLocks noGrp="1"/>
          </p:cNvSpPr>
          <p:nvPr>
            <p:ph type="subTitle" idx="6"/>
          </p:nvPr>
        </p:nvSpPr>
        <p:spPr>
          <a:xfrm>
            <a:off x="5815599" y="1783200"/>
            <a:ext cx="3203709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k-SK" dirty="0"/>
              <a:t>nezávislosť od platformy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k-SK" dirty="0"/>
              <a:t>konzistentnosť výkonu</a:t>
            </a:r>
            <a:endParaRPr dirty="0"/>
          </a:p>
        </p:txBody>
      </p:sp>
      <p:sp>
        <p:nvSpPr>
          <p:cNvPr id="188" name="Google Shape;188;p30"/>
          <p:cNvSpPr txBox="1">
            <a:spLocks noGrp="1"/>
          </p:cNvSpPr>
          <p:nvPr>
            <p:ph type="title" idx="7"/>
          </p:nvPr>
        </p:nvSpPr>
        <p:spPr>
          <a:xfrm>
            <a:off x="3517750" y="3249125"/>
            <a:ext cx="21021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89" name="Google Shape;189;p30"/>
          <p:cNvSpPr txBox="1">
            <a:spLocks noGrp="1"/>
          </p:cNvSpPr>
          <p:nvPr>
            <p:ph type="subTitle" idx="9"/>
          </p:nvPr>
        </p:nvSpPr>
        <p:spPr>
          <a:xfrm>
            <a:off x="3517750" y="4076750"/>
            <a:ext cx="229695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k-SK" dirty="0"/>
              <a:t>bezpečnosť pamäte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k-SK" dirty="0"/>
              <a:t>sandboxed execution environment</a:t>
            </a:r>
          </a:p>
        </p:txBody>
      </p:sp>
      <p:sp>
        <p:nvSpPr>
          <p:cNvPr id="190" name="Google Shape;190;p30"/>
          <p:cNvSpPr txBox="1">
            <a:spLocks noGrp="1"/>
          </p:cNvSpPr>
          <p:nvPr>
            <p:ph type="title" idx="13"/>
          </p:nvPr>
        </p:nvSpPr>
        <p:spPr>
          <a:xfrm>
            <a:off x="5815600" y="3249125"/>
            <a:ext cx="21006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191" name="Google Shape;191;p30"/>
          <p:cNvSpPr txBox="1">
            <a:spLocks noGrp="1"/>
          </p:cNvSpPr>
          <p:nvPr>
            <p:ph type="subTitle" idx="14"/>
          </p:nvPr>
        </p:nvSpPr>
        <p:spPr>
          <a:xfrm>
            <a:off x="5815599" y="3636275"/>
            <a:ext cx="2691091" cy="44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JavaScript skeptici</a:t>
            </a:r>
            <a:endParaRPr b="1" dirty="0"/>
          </a:p>
        </p:txBody>
      </p:sp>
      <p:sp>
        <p:nvSpPr>
          <p:cNvPr id="12" name="Google Shape;187;p30">
            <a:extLst>
              <a:ext uri="{FF2B5EF4-FFF2-40B4-BE49-F238E27FC236}">
                <a16:creationId xmlns:a16="http://schemas.microsoft.com/office/drawing/2014/main" id="{4A0CF4CF-B0CF-439D-4719-5E3AB7E6E1DE}"/>
              </a:ext>
            </a:extLst>
          </p:cNvPr>
          <p:cNvSpPr txBox="1">
            <a:spLocks/>
          </p:cNvSpPr>
          <p:nvPr/>
        </p:nvSpPr>
        <p:spPr>
          <a:xfrm>
            <a:off x="3514150" y="1783200"/>
            <a:ext cx="21033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-95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marL="3200400" marR="0" lvl="6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marL="3657600" marR="0" lvl="7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marL="4114800" marR="0" lvl="8" indent="-32385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500"/>
              <a:buFont typeface="Encode Sans Semi Condensed"/>
              <a:buNone/>
              <a:defRPr sz="1500" b="0" i="0" u="none" strike="noStrike" cap="none">
                <a:solidFill>
                  <a:schemeClr val="dk2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pPr marL="285750" indent="-285750">
              <a:buFontTx/>
              <a:buChar char="-"/>
            </a:pPr>
            <a:r>
              <a:rPr lang="sk-SK" dirty="0"/>
              <a:t>rýchlosť</a:t>
            </a:r>
          </a:p>
          <a:p>
            <a:pPr marL="285750" indent="-285750">
              <a:buFontTx/>
              <a:buChar char="-"/>
            </a:pPr>
            <a:r>
              <a:rPr lang="sk-SK" dirty="0"/>
              <a:t>kompaktnosť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 txBox="1">
            <a:spLocks noGrp="1"/>
          </p:cNvSpPr>
          <p:nvPr>
            <p:ph type="title"/>
          </p:nvPr>
        </p:nvSpPr>
        <p:spPr>
          <a:xfrm flipH="1">
            <a:off x="6270171" y="1335314"/>
            <a:ext cx="2873829" cy="219165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Wat</a:t>
            </a:r>
            <a:endParaRPr dirty="0"/>
          </a:p>
        </p:txBody>
      </p:sp>
      <p:pic>
        <p:nvPicPr>
          <p:cNvPr id="2" name="Picture 1" descr="A screen shot of a computer program&#10;&#10;Description automatically generated with low confidence">
            <a:extLst>
              <a:ext uri="{FF2B5EF4-FFF2-40B4-BE49-F238E27FC236}">
                <a16:creationId xmlns:a16="http://schemas.microsoft.com/office/drawing/2014/main" id="{53D5EA5D-F41E-F953-1895-95D80B015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340" y="510361"/>
            <a:ext cx="4054191" cy="412277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0" y="2177700"/>
            <a:ext cx="9143999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line</a:t>
            </a:r>
            <a:r>
              <a:rPr lang="sk-SK" dirty="0"/>
              <a:t>árna pamäť </a:t>
            </a:r>
            <a:r>
              <a:rPr lang="en-US" dirty="0"/>
              <a:t>(s</a:t>
            </a:r>
            <a:r>
              <a:rPr lang="sk-SK" dirty="0"/>
              <a:t>úvislé, meniteľné pole neinterpretovaných bajtov</a:t>
            </a:r>
            <a:r>
              <a:rPr lang="en-US" dirty="0"/>
              <a:t>)</a:t>
            </a:r>
            <a:endParaRPr lang="sk-SK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  <a:p>
            <a:pPr marL="0" indent="0"/>
            <a:r>
              <a:rPr lang="en-US" dirty="0"/>
              <a:t>● </a:t>
            </a:r>
            <a:r>
              <a:rPr lang="sk-SK" dirty="0"/>
              <a:t>môže dynamicky rásť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● </a:t>
            </a:r>
            <a:r>
              <a:rPr lang="sk-SK" dirty="0"/>
              <a:t>stránk</a:t>
            </a:r>
            <a:r>
              <a:rPr lang="en-US" dirty="0"/>
              <a:t>a</a:t>
            </a:r>
            <a:r>
              <a:rPr lang="sk-SK" dirty="0"/>
              <a:t> </a:t>
            </a:r>
            <a:r>
              <a:rPr lang="en-US" dirty="0"/>
              <a:t>(64KB)</a:t>
            </a:r>
            <a:endParaRPr lang="sk-SK" dirty="0"/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● pr</a:t>
            </a:r>
            <a:r>
              <a:rPr lang="sk-SK" dirty="0"/>
              <a:t>ístup k pamäti má Wasm a môže mať aj hostiteľský runtime</a:t>
            </a:r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</a:t>
            </a:r>
            <a:r>
              <a:rPr lang="sk-SK" dirty="0"/>
              <a:t> pomoc pri výmene nefundamentálnych typov</a:t>
            </a:r>
            <a:endParaRPr lang="en-US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000" dirty="0"/>
              <a:t>Pamäť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1407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2534849" y="2177700"/>
            <a:ext cx="4293967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US" dirty="0"/>
              <a:t>● </a:t>
            </a:r>
            <a:r>
              <a:rPr lang="sk-SK" dirty="0"/>
              <a:t>priama interakcia nie je momentálne možná</a:t>
            </a:r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</a:t>
            </a:r>
            <a:r>
              <a:rPr lang="sk-SK" dirty="0"/>
              <a:t> nepriama</a:t>
            </a:r>
            <a:r>
              <a:rPr lang="en-US" dirty="0"/>
              <a:t>: </a:t>
            </a:r>
            <a:r>
              <a:rPr lang="en-US" dirty="0" err="1"/>
              <a:t>volanie</a:t>
            </a:r>
            <a:r>
              <a:rPr lang="en-US" dirty="0"/>
              <a:t> </a:t>
            </a:r>
            <a:r>
              <a:rPr lang="en-US" dirty="0" err="1"/>
              <a:t>js</a:t>
            </a:r>
            <a:r>
              <a:rPr lang="en-US" dirty="0"/>
              <a:t> </a:t>
            </a:r>
            <a:r>
              <a:rPr lang="en-US" dirty="0" err="1"/>
              <a:t>funkc</a:t>
            </a:r>
            <a:r>
              <a:rPr lang="sk-SK" dirty="0"/>
              <a:t>ií</a:t>
            </a:r>
            <a:r>
              <a:rPr lang="en-US" dirty="0"/>
              <a:t> </a:t>
            </a:r>
          </a:p>
          <a:p>
            <a:pPr marL="0" indent="0"/>
            <a:endParaRPr lang="en-US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dirty="0"/>
              <a:t>DOM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926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2534850" y="2177700"/>
            <a:ext cx="40743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US" dirty="0"/>
              <a:t>● </a:t>
            </a:r>
            <a:r>
              <a:rPr lang="sk-SK" dirty="0"/>
              <a:t>priama interakcia nie je momentálne možná</a:t>
            </a:r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 </a:t>
            </a:r>
            <a:r>
              <a:rPr lang="sk-SK" dirty="0"/>
              <a:t>nepriama</a:t>
            </a:r>
            <a:r>
              <a:rPr lang="en-US" dirty="0"/>
              <a:t>: </a:t>
            </a:r>
            <a:r>
              <a:rPr lang="en-US" dirty="0" err="1"/>
              <a:t>volanie</a:t>
            </a:r>
            <a:r>
              <a:rPr lang="en-US" dirty="0"/>
              <a:t> </a:t>
            </a:r>
            <a:r>
              <a:rPr lang="en-US" dirty="0" err="1"/>
              <a:t>js</a:t>
            </a:r>
            <a:r>
              <a:rPr lang="en-US" dirty="0"/>
              <a:t> </a:t>
            </a:r>
            <a:r>
              <a:rPr lang="en-US" dirty="0" err="1"/>
              <a:t>funkci</a:t>
            </a:r>
            <a:r>
              <a:rPr lang="sk-SK" dirty="0"/>
              <a:t>í</a:t>
            </a:r>
          </a:p>
          <a:p>
            <a:pPr marL="0" indent="0"/>
            <a:endParaRPr lang="sk-SK" dirty="0"/>
          </a:p>
          <a:p>
            <a:pPr marL="0" indent="0"/>
            <a:r>
              <a:rPr lang="en-US" dirty="0"/>
              <a:t>● </a:t>
            </a:r>
            <a:r>
              <a:rPr lang="sk-SK" dirty="0"/>
              <a:t>nepriama</a:t>
            </a:r>
            <a:r>
              <a:rPr lang="en-US" dirty="0"/>
              <a:t>:</a:t>
            </a:r>
            <a:r>
              <a:rPr lang="sk-SK" dirty="0"/>
              <a:t> manipulácia dát v lineárnej pamäti + renderovanie pomocou JavaScriptu</a:t>
            </a:r>
            <a:endParaRPr lang="en-US" dirty="0"/>
          </a:p>
          <a:p>
            <a:pPr marL="0" indent="0"/>
            <a:endParaRPr lang="en-US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000" dirty="0"/>
              <a:t>Canvas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18331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subTitle" idx="1"/>
          </p:nvPr>
        </p:nvSpPr>
        <p:spPr>
          <a:xfrm>
            <a:off x="2534850" y="2177700"/>
            <a:ext cx="4074300" cy="29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en-US" dirty="0" err="1"/>
              <a:t>podpora</a:t>
            </a:r>
            <a:r>
              <a:rPr lang="en-US" dirty="0"/>
              <a:t> pre</a:t>
            </a:r>
            <a:r>
              <a:rPr lang="sk-SK" dirty="0"/>
              <a:t> </a:t>
            </a:r>
            <a:r>
              <a:rPr lang="en-US" dirty="0"/>
              <a:t>thready</a:t>
            </a:r>
            <a:r>
              <a:rPr lang="sk-SK" dirty="0"/>
              <a:t> je v stave implementácie</a:t>
            </a: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●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webe</a:t>
            </a:r>
            <a:r>
              <a:rPr lang="en-US" dirty="0"/>
              <a:t> Web Workers</a:t>
            </a:r>
            <a:endParaRPr lang="sk-SK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sk-SK" dirty="0"/>
          </a:p>
          <a:p>
            <a:pPr marL="0" indent="0"/>
            <a:r>
              <a:rPr lang="en-US" dirty="0"/>
              <a:t>● </a:t>
            </a:r>
            <a:r>
              <a:rPr lang="sk-SK" dirty="0"/>
              <a:t>ukážka kódu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2150250" y="0"/>
            <a:ext cx="4843500" cy="21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000" dirty="0"/>
              <a:t>Paralelizmus</a:t>
            </a:r>
            <a:endParaRPr sz="5000" dirty="0"/>
          </a:p>
        </p:txBody>
      </p:sp>
      <p:sp>
        <p:nvSpPr>
          <p:cNvPr id="206" name="Google Shape;206;p32"/>
          <p:cNvSpPr/>
          <p:nvPr/>
        </p:nvSpPr>
        <p:spPr>
          <a:xfrm>
            <a:off x="3049500" y="2103175"/>
            <a:ext cx="3045000" cy="1485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9033823"/>
      </p:ext>
    </p:extLst>
  </p:cSld>
  <p:clrMapOvr>
    <a:masterClrMapping/>
  </p:clrMapOvr>
</p:sld>
</file>

<file path=ppt/theme/theme1.xml><?xml version="1.0" encoding="utf-8"?>
<a:theme xmlns:a="http://schemas.openxmlformats.org/drawingml/2006/main" name="Modern Annual Report by Slidesgo">
  <a:themeElements>
    <a:clrScheme name="Simple Light">
      <a:dk1>
        <a:srgbClr val="192E40"/>
      </a:dk1>
      <a:lt1>
        <a:srgbClr val="FCFCFC"/>
      </a:lt1>
      <a:dk2>
        <a:srgbClr val="192E40"/>
      </a:dk2>
      <a:lt2>
        <a:srgbClr val="EBF3F8"/>
      </a:lt2>
      <a:accent1>
        <a:srgbClr val="192E40"/>
      </a:accent1>
      <a:accent2>
        <a:srgbClr val="FFC479"/>
      </a:accent2>
      <a:accent3>
        <a:srgbClr val="FF9179"/>
      </a:accent3>
      <a:accent4>
        <a:srgbClr val="192E40"/>
      </a:accent4>
      <a:accent5>
        <a:srgbClr val="CBD9E2"/>
      </a:accent5>
      <a:accent6>
        <a:srgbClr val="FFC479"/>
      </a:accent6>
      <a:hlink>
        <a:srgbClr val="192E4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6847</TotalTime>
  <Words>739</Words>
  <Application>Microsoft Office PowerPoint</Application>
  <PresentationFormat>On-screen Show (16:9)</PresentationFormat>
  <Paragraphs>229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Encode Sans Semi Condensed</vt:lpstr>
      <vt:lpstr>Arial</vt:lpstr>
      <vt:lpstr>Calibri</vt:lpstr>
      <vt:lpstr>Söhne</vt:lpstr>
      <vt:lpstr>Modern Annual Report by Slidesgo</vt:lpstr>
      <vt:lpstr>WebAssembly</vt:lpstr>
      <vt:lpstr>Cieľ práce</vt:lpstr>
      <vt:lpstr>WebAssembly</vt:lpstr>
      <vt:lpstr>Dôvody prečo použiť Wasm na webe</vt:lpstr>
      <vt:lpstr>Wat</vt:lpstr>
      <vt:lpstr>Pamäť</vt:lpstr>
      <vt:lpstr>DOM</vt:lpstr>
      <vt:lpstr>Canvas</vt:lpstr>
      <vt:lpstr>Paralelizmus</vt:lpstr>
      <vt:lpstr>Príklad + porovnanie s JS</vt:lpstr>
      <vt:lpstr>Príklad optimalizovania + porovnanie s JS</vt:lpstr>
      <vt:lpstr>Príklad Fibonacci</vt:lpstr>
      <vt:lpstr>Java</vt:lpstr>
      <vt:lpstr>Python </vt:lpstr>
      <vt:lpstr>C, C++</vt:lpstr>
      <vt:lpstr>Go</vt:lpstr>
      <vt:lpstr>Jednoduchý jazyk</vt:lpstr>
      <vt:lpstr>Zdroje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WebAssembly</dc:title>
  <dc:creator>Klaudia Garajová</dc:creator>
  <cp:lastModifiedBy>Garajová Klaudia</cp:lastModifiedBy>
  <cp:revision>46</cp:revision>
  <dcterms:modified xsi:type="dcterms:W3CDTF">2023-12-08T02:00:59Z</dcterms:modified>
</cp:coreProperties>
</file>