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1"/>
  </p:notesMasterIdLst>
  <p:handoutMasterIdLst>
    <p:handoutMasterId r:id="rId22"/>
  </p:handoutMasterIdLst>
  <p:sldIdLst>
    <p:sldId id="256" r:id="rId5"/>
    <p:sldId id="294" r:id="rId6"/>
    <p:sldId id="297" r:id="rId7"/>
    <p:sldId id="305" r:id="rId8"/>
    <p:sldId id="306" r:id="rId9"/>
    <p:sldId id="296" r:id="rId10"/>
    <p:sldId id="300" r:id="rId11"/>
    <p:sldId id="301" r:id="rId12"/>
    <p:sldId id="308" r:id="rId13"/>
    <p:sldId id="309" r:id="rId14"/>
    <p:sldId id="307" r:id="rId15"/>
    <p:sldId id="304" r:id="rId16"/>
    <p:sldId id="302" r:id="rId17"/>
    <p:sldId id="303" r:id="rId18"/>
    <p:sldId id="270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07-Jun-23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07-Jun-23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9084"/>
            <a:ext cx="10515600" cy="3695338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852160" cy="1122202"/>
          </a:xfrm>
        </p:spPr>
        <p:txBody>
          <a:bodyPr/>
          <a:lstStyle/>
          <a:p>
            <a:r>
              <a:rPr lang="en-US" sz="4000" b="0" i="0" dirty="0" err="1">
                <a:solidFill>
                  <a:srgbClr val="4C5A6B"/>
                </a:solidFill>
                <a:effectLst/>
                <a:latin typeface="DM Sans" panose="020B0604020202020204" pitchFamily="2" charset="0"/>
              </a:rPr>
              <a:t>Systém</a:t>
            </a:r>
            <a:r>
              <a:rPr lang="en-US" sz="4000" b="0" i="0" dirty="0">
                <a:solidFill>
                  <a:srgbClr val="4C5A6B"/>
                </a:solidFill>
                <a:effectLst/>
                <a:latin typeface="DM Sans" panose="020B0604020202020204" pitchFamily="2" charset="0"/>
              </a:rPr>
              <a:t> pre </a:t>
            </a:r>
            <a:r>
              <a:rPr lang="en-US" sz="4000" b="0" i="0" dirty="0" err="1">
                <a:solidFill>
                  <a:srgbClr val="4C5A6B"/>
                </a:solidFill>
                <a:effectLst/>
                <a:latin typeface="DM Sans" panose="020B0604020202020204" pitchFamily="2" charset="0"/>
              </a:rPr>
              <a:t>dlhodobú</a:t>
            </a:r>
            <a:r>
              <a:rPr lang="en-US" sz="4000" b="0" i="0" dirty="0">
                <a:solidFill>
                  <a:srgbClr val="4C5A6B"/>
                </a:solidFill>
                <a:effectLst/>
                <a:latin typeface="DM Sans" panose="020B0604020202020204" pitchFamily="2" charset="0"/>
              </a:rPr>
              <a:t> </a:t>
            </a:r>
            <a:r>
              <a:rPr lang="en-US" sz="4000" b="0" i="0" dirty="0" err="1">
                <a:solidFill>
                  <a:srgbClr val="4C5A6B"/>
                </a:solidFill>
                <a:effectLst/>
                <a:latin typeface="DM Sans" panose="020B0604020202020204" pitchFamily="2" charset="0"/>
              </a:rPr>
              <a:t>správu</a:t>
            </a:r>
            <a:r>
              <a:rPr lang="en-US" sz="4000" b="0" i="0" dirty="0">
                <a:solidFill>
                  <a:srgbClr val="4C5A6B"/>
                </a:solidFill>
                <a:effectLst/>
                <a:latin typeface="DM Sans" panose="020B0604020202020204" pitchFamily="2" charset="0"/>
              </a:rPr>
              <a:t> </a:t>
            </a:r>
            <a:r>
              <a:rPr lang="en-US" sz="4000" b="0" i="0" dirty="0" err="1">
                <a:solidFill>
                  <a:srgbClr val="4C5A6B"/>
                </a:solidFill>
                <a:effectLst/>
                <a:latin typeface="DM Sans" panose="020B0604020202020204" pitchFamily="2" charset="0"/>
              </a:rPr>
              <a:t>zadaní</a:t>
            </a:r>
            <a:r>
              <a:rPr lang="en-US" sz="4000" b="0" i="0" dirty="0">
                <a:solidFill>
                  <a:srgbClr val="4C5A6B"/>
                </a:solidFill>
                <a:effectLst/>
                <a:latin typeface="DM Sans" panose="020B0604020202020204" pitchFamily="2" charset="0"/>
              </a:rPr>
              <a:t> </a:t>
            </a:r>
            <a:r>
              <a:rPr lang="en-US" sz="4000" b="0" i="0" dirty="0" err="1">
                <a:solidFill>
                  <a:srgbClr val="4C5A6B"/>
                </a:solidFill>
                <a:effectLst/>
                <a:latin typeface="DM Sans" panose="020B0604020202020204" pitchFamily="2" charset="0"/>
              </a:rPr>
              <a:t>úloh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Filip Pit</a:t>
            </a:r>
            <a:r>
              <a:rPr lang="sk-SK" sz="2400" dirty="0" err="1"/>
              <a:t>ák</a:t>
            </a:r>
            <a:r>
              <a:rPr lang="sk-SK" sz="2400" dirty="0"/>
              <a:t>, 3AIN 2022/2023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20">
            <a:extLst>
              <a:ext uri="{FF2B5EF4-FFF2-40B4-BE49-F238E27FC236}">
                <a16:creationId xmlns:a16="http://schemas.microsoft.com/office/drawing/2014/main" id="{D43186B4-0E4A-9EB6-FE0B-F50A985AE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6BA60479-5818-10BD-A44B-5422FEF3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236" y="278928"/>
            <a:ext cx="6337527" cy="973474"/>
          </a:xfrm>
        </p:spPr>
        <p:txBody>
          <a:bodyPr/>
          <a:lstStyle/>
          <a:p>
            <a:r>
              <a:rPr lang="en-US" dirty="0" err="1"/>
              <a:t>Implementacn</a:t>
            </a:r>
            <a:r>
              <a:rPr lang="sk-SK" dirty="0"/>
              <a:t>é Normy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9C57BC-84C4-7BC8-DEA3-A2EF241B1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741" y="1166955"/>
            <a:ext cx="5989718" cy="528587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658DCBD-4516-47E5-78EF-584180F34EF9}"/>
              </a:ext>
            </a:extLst>
          </p:cNvPr>
          <p:cNvSpPr txBox="1">
            <a:spLocks/>
          </p:cNvSpPr>
          <p:nvPr/>
        </p:nvSpPr>
        <p:spPr>
          <a:xfrm>
            <a:off x="3138343" y="234586"/>
            <a:ext cx="6337527" cy="97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ˇ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665133E-CB71-0081-1D78-232D64BC2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78" y="2566737"/>
            <a:ext cx="5091504" cy="249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53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20">
            <a:extLst>
              <a:ext uri="{FF2B5EF4-FFF2-40B4-BE49-F238E27FC236}">
                <a16:creationId xmlns:a16="http://schemas.microsoft.com/office/drawing/2014/main" id="{D43186B4-0E4A-9EB6-FE0B-F50A985AE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A9BC515-C8E2-8190-3C00-45ACF0004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68" y="710740"/>
            <a:ext cx="9908201" cy="564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58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20">
            <a:extLst>
              <a:ext uri="{FF2B5EF4-FFF2-40B4-BE49-F238E27FC236}">
                <a16:creationId xmlns:a16="http://schemas.microsoft.com/office/drawing/2014/main" id="{D43186B4-0E4A-9EB6-FE0B-F50A985AE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EDA3D02-EFEB-4841-ACE1-BA5ED1A8C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78" y="430552"/>
            <a:ext cx="6043851" cy="3436598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9152E30-7C5C-117D-CFE5-BDA10B32E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600" y="2876550"/>
            <a:ext cx="5888522" cy="32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03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20">
            <a:extLst>
              <a:ext uri="{FF2B5EF4-FFF2-40B4-BE49-F238E27FC236}">
                <a16:creationId xmlns:a16="http://schemas.microsoft.com/office/drawing/2014/main" id="{D43186B4-0E4A-9EB6-FE0B-F50A985AE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B42E0BE-1938-B886-BA0F-DC84CCB23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24" y="3139903"/>
            <a:ext cx="6371717" cy="3408375"/>
          </a:xfrm>
          <a:prstGeom prst="rect">
            <a:avLst/>
          </a:prstGeom>
        </p:spPr>
      </p:pic>
      <p:pic>
        <p:nvPicPr>
          <p:cNvPr id="3" name="Picture 2" descr="A picture containing text, cartoon, child, human face&#10;&#10;Description automatically generated">
            <a:extLst>
              <a:ext uri="{FF2B5EF4-FFF2-40B4-BE49-F238E27FC236}">
                <a16:creationId xmlns:a16="http://schemas.microsoft.com/office/drawing/2014/main" id="{ADD50950-2424-A913-6542-645FF78DB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58" y="552449"/>
            <a:ext cx="6003801" cy="3514725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B037F53E-85E3-51F1-4FFC-CB1C30C0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078" y="1236197"/>
            <a:ext cx="5055054" cy="973474"/>
          </a:xfrm>
        </p:spPr>
        <p:txBody>
          <a:bodyPr/>
          <a:lstStyle/>
          <a:p>
            <a:r>
              <a:rPr lang="sk-SK" dirty="0"/>
              <a:t>Spracovanie chýb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95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20">
            <a:extLst>
              <a:ext uri="{FF2B5EF4-FFF2-40B4-BE49-F238E27FC236}">
                <a16:creationId xmlns:a16="http://schemas.microsoft.com/office/drawing/2014/main" id="{D43186B4-0E4A-9EB6-FE0B-F50A985AE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 dirty="0"/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7A7509A-7C12-7DCF-BE12-2C374945B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881" y="1091985"/>
            <a:ext cx="7828238" cy="518910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ACC1E9-B972-75C2-78E4-ABDA7B9F8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473" y="136525"/>
            <a:ext cx="5055054" cy="973474"/>
          </a:xfrm>
        </p:spPr>
        <p:txBody>
          <a:bodyPr/>
          <a:lstStyle/>
          <a:p>
            <a:r>
              <a:rPr lang="sk-SK" dirty="0"/>
              <a:t>EMAIL s predlohou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99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6" y="380183"/>
            <a:ext cx="5431971" cy="846301"/>
          </a:xfrm>
        </p:spPr>
        <p:txBody>
          <a:bodyPr/>
          <a:lstStyle/>
          <a:p>
            <a:r>
              <a:rPr lang="sk-SK" dirty="0"/>
              <a:t>Prínosy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A712F-B86C-5156-207A-7F283976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D751226-6044-12C5-C50E-B273381225F9}"/>
              </a:ext>
            </a:extLst>
          </p:cNvPr>
          <p:cNvSpPr txBox="1">
            <a:spLocks/>
          </p:cNvSpPr>
          <p:nvPr/>
        </p:nvSpPr>
        <p:spPr>
          <a:xfrm>
            <a:off x="5246396" y="969810"/>
            <a:ext cx="6745078" cy="27359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Infraštruktúra systému</a:t>
            </a:r>
          </a:p>
          <a:p>
            <a:pPr>
              <a:lnSpc>
                <a:spcPct val="150000"/>
              </a:lnSpc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Ľahko rozšíriteľný projekt</a:t>
            </a:r>
          </a:p>
          <a:p>
            <a:pPr>
              <a:lnSpc>
                <a:spcPct val="150000"/>
              </a:lnSpc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Štruktúra a mechanizmy používateľského rozhrania</a:t>
            </a:r>
          </a:p>
          <a:p>
            <a:pPr>
              <a:lnSpc>
                <a:spcPct val="150000"/>
              </a:lnSpc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Správa používateľov, kurzov, období, miestností, skupín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7D77B21-72B8-7E97-A036-539988E117EC}"/>
              </a:ext>
            </a:extLst>
          </p:cNvPr>
          <p:cNvSpPr txBox="1">
            <a:spLocks/>
          </p:cNvSpPr>
          <p:nvPr/>
        </p:nvSpPr>
        <p:spPr>
          <a:xfrm>
            <a:off x="5920166" y="3696968"/>
            <a:ext cx="5975055" cy="27359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CC54463-45AC-B2FF-3C03-FA9B43D37F66}"/>
              </a:ext>
            </a:extLst>
          </p:cNvPr>
          <p:cNvSpPr txBox="1">
            <a:spLocks/>
          </p:cNvSpPr>
          <p:nvPr/>
        </p:nvSpPr>
        <p:spPr>
          <a:xfrm>
            <a:off x="6553199" y="3741901"/>
            <a:ext cx="5438275" cy="27359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Založenie,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návrhovanie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a práca na rozsiahlom systéme</a:t>
            </a:r>
          </a:p>
          <a:p>
            <a:pPr>
              <a:lnSpc>
                <a:spcPct val="150000"/>
              </a:lnSpc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Správa prostredia pre nasadenie</a:t>
            </a:r>
          </a:p>
          <a:p>
            <a:pPr>
              <a:lnSpc>
                <a:spcPct val="150000"/>
              </a:lnSpc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Vzorový projekt pre jednoduché zapojenie použitých technológií</a:t>
            </a:r>
          </a:p>
        </p:txBody>
      </p:sp>
    </p:spTree>
    <p:extLst>
      <p:ext uri="{BB962C8B-B14F-4D97-AF65-F5344CB8AC3E}">
        <p14:creationId xmlns:p14="http://schemas.microsoft.com/office/powerpoint/2010/main" val="1472106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4632" y="4434840"/>
            <a:ext cx="5783179" cy="1122202"/>
          </a:xfrm>
        </p:spPr>
        <p:txBody>
          <a:bodyPr anchor="b">
            <a:normAutofit/>
          </a:bodyPr>
          <a:lstStyle/>
          <a:p>
            <a:r>
              <a:rPr lang="sk-SK" dirty="0" err="1"/>
              <a:t>Dakujem</a:t>
            </a:r>
            <a:r>
              <a:rPr lang="sk-SK" dirty="0"/>
              <a:t> za </a:t>
            </a:r>
            <a:r>
              <a:rPr lang="sk-SK" dirty="0" err="1"/>
              <a:t>pozornost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73DD237-CAAF-B4B2-BC6A-DA06B60F7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2FB730-B19A-C54F-29EE-67F9F563BB69}"/>
              </a:ext>
            </a:extLst>
          </p:cNvPr>
          <p:cNvSpPr txBox="1">
            <a:spLocks/>
          </p:cNvSpPr>
          <p:nvPr/>
        </p:nvSpPr>
        <p:spPr>
          <a:xfrm>
            <a:off x="5606716" y="4370672"/>
            <a:ext cx="5783179" cy="1122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ˇ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2ADEE45-7F13-B512-D241-CF9DFA0FF090}"/>
              </a:ext>
            </a:extLst>
          </p:cNvPr>
          <p:cNvSpPr txBox="1">
            <a:spLocks/>
          </p:cNvSpPr>
          <p:nvPr/>
        </p:nvSpPr>
        <p:spPr>
          <a:xfrm>
            <a:off x="10828422" y="4370672"/>
            <a:ext cx="5783179" cy="1122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824" y="438293"/>
            <a:ext cx="3290351" cy="889915"/>
          </a:xfrm>
        </p:spPr>
        <p:txBody>
          <a:bodyPr>
            <a:normAutofit/>
          </a:bodyPr>
          <a:lstStyle/>
          <a:p>
            <a:pPr algn="ctr"/>
            <a:r>
              <a:rPr lang="sk-SK" sz="4000" dirty="0">
                <a:latin typeface="Arial" panose="020B0604020202020204" pitchFamily="34" charset="0"/>
                <a:cs typeface="Arial" panose="020B0604020202020204" pitchFamily="34" charset="0"/>
              </a:rPr>
              <a:t>Motivácia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87757FF-6ADB-97D2-2454-988401D5B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48" y="1682205"/>
            <a:ext cx="5258258" cy="2781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B83C08-D1C5-6CF1-D189-E7C0F946D6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5"/>
          <a:stretch/>
        </p:blipFill>
        <p:spPr>
          <a:xfrm>
            <a:off x="6095999" y="2662989"/>
            <a:ext cx="5450111" cy="347737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FE2871-D4B0-B732-42E5-0272BF4B2A6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5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824" y="438293"/>
            <a:ext cx="3290351" cy="889915"/>
          </a:xfrm>
        </p:spPr>
        <p:txBody>
          <a:bodyPr>
            <a:normAutofit/>
          </a:bodyPr>
          <a:lstStyle/>
          <a:p>
            <a:pPr algn="ctr"/>
            <a:r>
              <a:rPr lang="sk-SK" sz="4000" dirty="0">
                <a:latin typeface="Arial" panose="020B0604020202020204" pitchFamily="34" charset="0"/>
                <a:cs typeface="Arial" panose="020B0604020202020204" pitchFamily="34" charset="0"/>
              </a:rPr>
              <a:t>Cieľ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83500" y="2266753"/>
            <a:ext cx="5608500" cy="2324493"/>
          </a:xfrm>
        </p:spPr>
        <p:txBody>
          <a:bodyPr>
            <a:no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Návrh modulárnej architektúry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Ušiť na mieru riešenie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Zadefinovať štruktúru a základy systému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Pilotná verzia so základom architektúr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6FD5C22-D740-7D98-8743-E9FC26094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23" y="1604017"/>
            <a:ext cx="5945014" cy="454352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92FDC-AD32-EB9B-C67E-C5F1F74D3D6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67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130954"/>
            <a:ext cx="8421688" cy="1325563"/>
          </a:xfrm>
        </p:spPr>
        <p:txBody>
          <a:bodyPr/>
          <a:lstStyle/>
          <a:p>
            <a:r>
              <a:rPr lang="sk-SK" dirty="0"/>
              <a:t>Základ systému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6A4A3-79A8-B880-9668-38BE1EB0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937ED-9D0E-0542-6C4B-56A87E3E973C}"/>
              </a:ext>
            </a:extLst>
          </p:cNvPr>
          <p:cNvSpPr txBox="1">
            <a:spLocks/>
          </p:cNvSpPr>
          <p:nvPr/>
        </p:nvSpPr>
        <p:spPr>
          <a:xfrm>
            <a:off x="6857999" y="1766595"/>
            <a:ext cx="5053262" cy="1384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Tx/>
              <a:buChar char="-"/>
            </a:pPr>
            <a:r>
              <a:rPr lang="sk-SK" sz="1600" noProof="1"/>
              <a:t>Biznis logika a</a:t>
            </a:r>
            <a:r>
              <a:rPr lang="en-ZA" sz="1600" noProof="1"/>
              <a:t> model </a:t>
            </a:r>
            <a:r>
              <a:rPr lang="sk-SK" sz="1600" noProof="1"/>
              <a:t>systému zodpovedá doméne</a:t>
            </a:r>
            <a:endParaRPr lang="en-ZA" sz="1600" noProof="1"/>
          </a:p>
          <a:p>
            <a:pPr marL="285750" indent="-285750" algn="l">
              <a:buFontTx/>
              <a:buChar char="-"/>
            </a:pPr>
            <a:r>
              <a:rPr lang="sk-SK" sz="1600" noProof="1"/>
              <a:t>Architektúra systému s komunikáciou prostredníctvom portov</a:t>
            </a:r>
            <a:endParaRPr lang="en-ZA" sz="1600" noProof="1"/>
          </a:p>
          <a:p>
            <a:pPr marL="285750" indent="-285750" algn="l">
              <a:buFontTx/>
              <a:buChar char="-"/>
            </a:pPr>
            <a:endParaRPr lang="en-ZA" sz="1600" noProof="1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5782B0D-66C1-15D0-2E77-CB44E95A6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9" y="917865"/>
            <a:ext cx="5125453" cy="823912"/>
          </a:xfrm>
        </p:spPr>
        <p:txBody>
          <a:bodyPr/>
          <a:lstStyle/>
          <a:p>
            <a:pPr algn="l"/>
            <a:r>
              <a:rPr lang="sk-SK" sz="2000" b="1" dirty="0"/>
              <a:t>DDD </a:t>
            </a:r>
            <a:r>
              <a:rPr lang="en-US" sz="2000" b="1" dirty="0"/>
              <a:t>&amp; 	Hexagonal Architecture</a:t>
            </a:r>
            <a:endParaRPr lang="en-ZA" sz="2000" b="1" dirty="0"/>
          </a:p>
        </p:txBody>
      </p:sp>
      <p:pic>
        <p:nvPicPr>
          <p:cNvPr id="13" name="Picture 2" descr="DDD Part 3: Domain-Driven Design and the Hexagonal Architecture | Vaadin">
            <a:extLst>
              <a:ext uri="{FF2B5EF4-FFF2-40B4-BE49-F238E27FC236}">
                <a16:creationId xmlns:a16="http://schemas.microsoft.com/office/drawing/2014/main" id="{DF5AC7DD-CD72-548B-C9EF-D3CE538D9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47" y="1592460"/>
            <a:ext cx="5946106" cy="367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70EE048-AAB8-D8A9-68DA-DABC1B7B8E59}"/>
              </a:ext>
            </a:extLst>
          </p:cNvPr>
          <p:cNvSpPr txBox="1">
            <a:spLocks/>
          </p:cNvSpPr>
          <p:nvPr/>
        </p:nvSpPr>
        <p:spPr>
          <a:xfrm>
            <a:off x="6857999" y="2710592"/>
            <a:ext cx="5125453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 dirty="0" err="1"/>
              <a:t>SpringBoot</a:t>
            </a:r>
            <a:r>
              <a:rPr lang="sk-SK" b="1" dirty="0"/>
              <a:t> </a:t>
            </a:r>
            <a:r>
              <a:rPr lang="sk-SK" b="1" dirty="0" err="1"/>
              <a:t>Framework</a:t>
            </a:r>
            <a:endParaRPr lang="sk-SK" b="1" dirty="0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F7FD3368-6C47-6517-43C7-0A51BD38A344}"/>
              </a:ext>
            </a:extLst>
          </p:cNvPr>
          <p:cNvSpPr txBox="1">
            <a:spLocks/>
          </p:cNvSpPr>
          <p:nvPr/>
        </p:nvSpPr>
        <p:spPr>
          <a:xfrm>
            <a:off x="6857998" y="3530898"/>
            <a:ext cx="5053262" cy="1384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sk-SK" sz="1600" noProof="1"/>
              <a:t>Automatizovaný mechanizmus pre komunikáciu</a:t>
            </a:r>
          </a:p>
          <a:p>
            <a:pPr marL="285750" indent="-285750">
              <a:buFontTx/>
              <a:buChar char="-"/>
            </a:pPr>
            <a:r>
              <a:rPr lang="sk-SK" sz="1600" noProof="1"/>
              <a:t>Podpora pre podnikové aplikácie ako náhrada pre JavaEE</a:t>
            </a:r>
            <a:endParaRPr lang="en-ZA" sz="1600" noProof="1"/>
          </a:p>
          <a:p>
            <a:pPr marL="285750" indent="-285750">
              <a:buFontTx/>
              <a:buChar char="-"/>
            </a:pPr>
            <a:endParaRPr lang="en-ZA" sz="1600" noProof="1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91E42A8-D4A3-2E68-E8D6-E6FFA379F273}"/>
              </a:ext>
            </a:extLst>
          </p:cNvPr>
          <p:cNvSpPr txBox="1">
            <a:spLocks/>
          </p:cNvSpPr>
          <p:nvPr/>
        </p:nvSpPr>
        <p:spPr>
          <a:xfrm>
            <a:off x="6857999" y="4150501"/>
            <a:ext cx="5125453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 dirty="0" err="1"/>
              <a:t>Angular</a:t>
            </a:r>
            <a:r>
              <a:rPr lang="sk-SK" b="1" dirty="0"/>
              <a:t> </a:t>
            </a:r>
            <a:r>
              <a:rPr lang="sk-SK" b="1" dirty="0" err="1"/>
              <a:t>Framework</a:t>
            </a:r>
            <a:endParaRPr lang="sk-SK" b="1" dirty="0"/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5BBDA96C-DDB3-5A39-D83C-E6ED3440B593}"/>
              </a:ext>
            </a:extLst>
          </p:cNvPr>
          <p:cNvSpPr txBox="1">
            <a:spLocks/>
          </p:cNvSpPr>
          <p:nvPr/>
        </p:nvSpPr>
        <p:spPr>
          <a:xfrm>
            <a:off x="6857998" y="5026611"/>
            <a:ext cx="5053262" cy="1384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sk-SK" sz="1600" noProof="1"/>
              <a:t>Single-page webové aplikácie</a:t>
            </a:r>
          </a:p>
          <a:p>
            <a:pPr marL="285750" indent="-285750">
              <a:buFontTx/>
              <a:buChar char="-"/>
            </a:pPr>
            <a:endParaRPr lang="en-ZA" sz="1600" noProof="1"/>
          </a:p>
        </p:txBody>
      </p:sp>
    </p:spTree>
    <p:extLst>
      <p:ext uri="{BB962C8B-B14F-4D97-AF65-F5344CB8AC3E}">
        <p14:creationId xmlns:p14="http://schemas.microsoft.com/office/powerpoint/2010/main" val="33189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D8E6B1EE-D7F7-9551-C621-5532CC4F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775" y="137195"/>
            <a:ext cx="5055054" cy="1325563"/>
          </a:xfrm>
        </p:spPr>
        <p:txBody>
          <a:bodyPr/>
          <a:lstStyle/>
          <a:p>
            <a:r>
              <a:rPr lang="en-US" dirty="0" err="1"/>
              <a:t>Spracovanie</a:t>
            </a:r>
            <a:r>
              <a:rPr lang="en-US" dirty="0"/>
              <a:t> Modularity</a:t>
            </a:r>
          </a:p>
        </p:txBody>
      </p:sp>
      <p:pic>
        <p:nvPicPr>
          <p:cNvPr id="13" name="Picture 4" descr="A Transition From Monolith to Microservices - DZone">
            <a:extLst>
              <a:ext uri="{FF2B5EF4-FFF2-40B4-BE49-F238E27FC236}">
                <a16:creationId xmlns:a16="http://schemas.microsoft.com/office/drawing/2014/main" id="{3D6015C8-17DB-4E17-7FFA-F753F2882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1284268"/>
            <a:ext cx="8029575" cy="513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C40EF3A6-CB0B-B7C2-2554-6F9693066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3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130954"/>
            <a:ext cx="8421688" cy="1325563"/>
          </a:xfrm>
        </p:spPr>
        <p:txBody>
          <a:bodyPr/>
          <a:lstStyle/>
          <a:p>
            <a:r>
              <a:rPr lang="en-US" dirty="0" err="1"/>
              <a:t>Spracovanie</a:t>
            </a:r>
            <a:r>
              <a:rPr lang="en-US" dirty="0"/>
              <a:t> Modularity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4398466-943E-F004-AD1B-FA7413875271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30E412-38DF-E397-ED68-994711E59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471F2A-CE7F-0F42-40F3-9B1F79006681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2307488-46C4-2AF9-F25C-F23713B369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A3A23BA8-DA2C-2E2D-CEDF-043D02F3DBF2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8993FA-EF78-E247-1D75-8D4F6AA2A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D517310-6486-DCAA-2BF7-9305EB968C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B60D2CC-7F38-EC61-6293-35791CF2C9C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51F3D9-4918-660F-D290-266CE2D21CCE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6A4A3-79A8-B880-9668-38BE1EB0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2F03A4D-9642-0E66-707C-2C73E7612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87" y="1082841"/>
            <a:ext cx="6103725" cy="5554579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6703ECB-D322-8FDD-AB30-9AEF465B4FEE}"/>
              </a:ext>
            </a:extLst>
          </p:cNvPr>
          <p:cNvSpPr txBox="1">
            <a:spLocks/>
          </p:cNvSpPr>
          <p:nvPr/>
        </p:nvSpPr>
        <p:spPr>
          <a:xfrm>
            <a:off x="7248101" y="2173493"/>
            <a:ext cx="4751394" cy="33732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Moduly so stanoveným rozsahom zodpovedností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Skladba modulov na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podmoduly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API,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Ľahko rozšíriteľné</a:t>
            </a:r>
          </a:p>
        </p:txBody>
      </p:sp>
    </p:spTree>
    <p:extLst>
      <p:ext uri="{BB962C8B-B14F-4D97-AF65-F5344CB8AC3E}">
        <p14:creationId xmlns:p14="http://schemas.microsoft.com/office/powerpoint/2010/main" val="163513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diagram, font, document&#10;&#10;Description automatically generated">
            <a:extLst>
              <a:ext uri="{FF2B5EF4-FFF2-40B4-BE49-F238E27FC236}">
                <a16:creationId xmlns:a16="http://schemas.microsoft.com/office/drawing/2014/main" id="{CB4BF6FD-A333-1DC7-3FBA-336279C00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44" y="221127"/>
            <a:ext cx="3972555" cy="6135223"/>
          </a:xfrm>
          <a:prstGeom prst="rect">
            <a:avLst/>
          </a:prstGeom>
          <a:noFill/>
        </p:spPr>
      </p:pic>
      <p:pic>
        <p:nvPicPr>
          <p:cNvPr id="6" name="Picture 5" descr="A picture containing text, diagram, font, screenshot&#10;&#10;Description automatically generated">
            <a:extLst>
              <a:ext uri="{FF2B5EF4-FFF2-40B4-BE49-F238E27FC236}">
                <a16:creationId xmlns:a16="http://schemas.microsoft.com/office/drawing/2014/main" id="{E715A0CD-4841-82FB-8257-4B9F5B4DA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753" y="136525"/>
            <a:ext cx="4610821" cy="6168324"/>
          </a:xfrm>
          <a:prstGeom prst="rect">
            <a:avLst/>
          </a:prstGeom>
          <a:noFill/>
        </p:spPr>
      </p:pic>
      <p:sp>
        <p:nvSpPr>
          <p:cNvPr id="50" name="Slide Number Placeholder 20">
            <a:extLst>
              <a:ext uri="{FF2B5EF4-FFF2-40B4-BE49-F238E27FC236}">
                <a16:creationId xmlns:a16="http://schemas.microsoft.com/office/drawing/2014/main" id="{D43186B4-0E4A-9EB6-FE0B-F50A985AE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93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20">
            <a:extLst>
              <a:ext uri="{FF2B5EF4-FFF2-40B4-BE49-F238E27FC236}">
                <a16:creationId xmlns:a16="http://schemas.microsoft.com/office/drawing/2014/main" id="{D43186B4-0E4A-9EB6-FE0B-F50A985AE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6BA60479-5818-10BD-A44B-5422FEF3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236" y="278928"/>
            <a:ext cx="6337527" cy="973474"/>
          </a:xfrm>
        </p:spPr>
        <p:txBody>
          <a:bodyPr/>
          <a:lstStyle/>
          <a:p>
            <a:r>
              <a:rPr lang="sk-SK" dirty="0"/>
              <a:t>Komunikácia modulov</a:t>
            </a:r>
            <a:endParaRPr lang="en-US" dirty="0"/>
          </a:p>
        </p:txBody>
      </p:sp>
      <p:pic>
        <p:nvPicPr>
          <p:cNvPr id="1030" name="Picture 6" descr="Load Balancing with Consul">
            <a:extLst>
              <a:ext uri="{FF2B5EF4-FFF2-40B4-BE49-F238E27FC236}">
                <a16:creationId xmlns:a16="http://schemas.microsoft.com/office/drawing/2014/main" id="{D1374B10-9F06-523D-F6B6-875C9C9DA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20" y="966536"/>
            <a:ext cx="5097379" cy="509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281CCC-33F6-A14F-B385-F3DCB319CBCD}"/>
              </a:ext>
            </a:extLst>
          </p:cNvPr>
          <p:cNvSpPr txBox="1">
            <a:spLocks/>
          </p:cNvSpPr>
          <p:nvPr/>
        </p:nvSpPr>
        <p:spPr>
          <a:xfrm>
            <a:off x="6526206" y="1828588"/>
            <a:ext cx="4751394" cy="33732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Autodiscovery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služieb s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Consul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Load-balancing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Automatický mechanizmus</a:t>
            </a:r>
          </a:p>
        </p:txBody>
      </p:sp>
    </p:spTree>
    <p:extLst>
      <p:ext uri="{BB962C8B-B14F-4D97-AF65-F5344CB8AC3E}">
        <p14:creationId xmlns:p14="http://schemas.microsoft.com/office/powerpoint/2010/main" val="3755849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20">
            <a:extLst>
              <a:ext uri="{FF2B5EF4-FFF2-40B4-BE49-F238E27FC236}">
                <a16:creationId xmlns:a16="http://schemas.microsoft.com/office/drawing/2014/main" id="{D43186B4-0E4A-9EB6-FE0B-F50A985AE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146480-C3DE-8F15-CAE7-E129D2066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84" y="4233588"/>
            <a:ext cx="11670632" cy="1858747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6BA60479-5818-10BD-A44B-5422FEF3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236" y="278928"/>
            <a:ext cx="6337527" cy="973474"/>
          </a:xfrm>
        </p:spPr>
        <p:txBody>
          <a:bodyPr/>
          <a:lstStyle/>
          <a:p>
            <a:r>
              <a:rPr lang="sk-SK" dirty="0" err="1"/>
              <a:t>BezpeCNOST</a:t>
            </a:r>
            <a:r>
              <a:rPr lang="sk-SK" dirty="0"/>
              <a:t> a oprávnenia</a:t>
            </a:r>
            <a:endParaRPr lang="en-US" dirty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0D495F2C-1BF9-53E5-CDA2-A0EF9ECA6291}"/>
              </a:ext>
            </a:extLst>
          </p:cNvPr>
          <p:cNvSpPr txBox="1">
            <a:spLocks/>
          </p:cNvSpPr>
          <p:nvPr/>
        </p:nvSpPr>
        <p:spPr>
          <a:xfrm>
            <a:off x="1635846" y="217006"/>
            <a:ext cx="6337527" cy="97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ˇ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AC81F34A-91AA-0B85-9B9C-AF565F9C16D0}"/>
              </a:ext>
            </a:extLst>
          </p:cNvPr>
          <p:cNvSpPr txBox="1">
            <a:spLocks/>
          </p:cNvSpPr>
          <p:nvPr/>
        </p:nvSpPr>
        <p:spPr>
          <a:xfrm>
            <a:off x="2566288" y="217006"/>
            <a:ext cx="6337527" cy="97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ˇ</a:t>
            </a:r>
          </a:p>
        </p:txBody>
      </p:sp>
      <p:pic>
        <p:nvPicPr>
          <p:cNvPr id="1028" name="Picture 4" descr="Servlet - Cookies - GeeksforGeeks">
            <a:extLst>
              <a:ext uri="{FF2B5EF4-FFF2-40B4-BE49-F238E27FC236}">
                <a16:creationId xmlns:a16="http://schemas.microsoft.com/office/drawing/2014/main" id="{E5B555D4-D4D5-0F3A-0979-0C5D56D9A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296" y="1275643"/>
            <a:ext cx="5869405" cy="29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508349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dark sales pitch_tm22318419_Win32_LW__SL_v3" id="{25F84EBA-C1D2-4AFA-BE29-F69FFF8F2DC6}" vid="{6C5BA4FE-EBF3-4DA8-82DB-24F1AF7B6C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E84A1C-2814-43A7-9448-348326113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BA3906-9696-4247-AC0D-DD5C26B2A70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259</TotalTime>
  <Words>172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DM Sans</vt:lpstr>
      <vt:lpstr>Tenorite</vt:lpstr>
      <vt:lpstr>Monoline</vt:lpstr>
      <vt:lpstr>Systém pre dlhodobú správu zadaní úloh</vt:lpstr>
      <vt:lpstr>Motivácia</vt:lpstr>
      <vt:lpstr>Cieľ</vt:lpstr>
      <vt:lpstr>Základ systému</vt:lpstr>
      <vt:lpstr>Spracovanie Modularity</vt:lpstr>
      <vt:lpstr>Spracovanie Modularity</vt:lpstr>
      <vt:lpstr>PowerPoint Presentation</vt:lpstr>
      <vt:lpstr>Komunikácia modulov</vt:lpstr>
      <vt:lpstr>BezpeCNOST a oprávnenia</vt:lpstr>
      <vt:lpstr>Implementacné Normy</vt:lpstr>
      <vt:lpstr>PowerPoint Presentation</vt:lpstr>
      <vt:lpstr>PowerPoint Presentation</vt:lpstr>
      <vt:lpstr>Spracovanie chýb</vt:lpstr>
      <vt:lpstr>EMAIL s predlohou</vt:lpstr>
      <vt:lpstr>Prínosy</vt:lpstr>
      <vt:lpstr>Dakujem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 pre dlhodobú správu zadaní úloh</dc:title>
  <dc:creator>Piták Filip</dc:creator>
  <cp:lastModifiedBy>Piták Filip</cp:lastModifiedBy>
  <cp:revision>5</cp:revision>
  <dcterms:created xsi:type="dcterms:W3CDTF">2023-03-04T23:52:24Z</dcterms:created>
  <dcterms:modified xsi:type="dcterms:W3CDTF">2023-06-07T21:10:34Z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