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7" r:id="rId2"/>
    <p:sldId id="261" r:id="rId3"/>
    <p:sldId id="262" r:id="rId4"/>
    <p:sldId id="263" r:id="rId5"/>
    <p:sldId id="267" r:id="rId6"/>
    <p:sldId id="268" r:id="rId7"/>
    <p:sldId id="269" r:id="rId8"/>
    <p:sldId id="270" r:id="rId9"/>
    <p:sldId id="271" r:id="rId10"/>
    <p:sldId id="272" r:id="rId11"/>
    <p:sldId id="274" r:id="rId12"/>
    <p:sldId id="273" r:id="rId13"/>
    <p:sldId id="275" r:id="rId14"/>
    <p:sldId id="264" r:id="rId15"/>
    <p:sldId id="276" r:id="rId16"/>
    <p:sldId id="277" r:id="rId17"/>
    <p:sldId id="278" r:id="rId18"/>
    <p:sldId id="279" r:id="rId19"/>
    <p:sldId id="265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2" r:id="rId30"/>
    <p:sldId id="291" r:id="rId31"/>
    <p:sldId id="266" r:id="rId32"/>
    <p:sldId id="280" r:id="rId33"/>
    <p:sldId id="281" r:id="rId34"/>
    <p:sldId id="260" r:id="rId35"/>
    <p:sldId id="259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45F67995-0631-4480-AA94-21800B974907}">
          <p14:sldIdLst>
            <p14:sldId id="257"/>
            <p14:sldId id="261"/>
            <p14:sldId id="262"/>
          </p14:sldIdLst>
        </p14:section>
        <p14:section name="Glossary" id="{F4D3B265-1E90-436E-8415-CE28088062B6}">
          <p14:sldIdLst>
            <p14:sldId id="263"/>
            <p14:sldId id="267"/>
            <p14:sldId id="268"/>
            <p14:sldId id="269"/>
            <p14:sldId id="270"/>
            <p14:sldId id="271"/>
            <p14:sldId id="272"/>
            <p14:sldId id="274"/>
            <p14:sldId id="273"/>
            <p14:sldId id="275"/>
          </p14:sldIdLst>
        </p14:section>
        <p14:section name="Politics" id="{4CC031D3-C6F2-445A-BA8C-EDBC95D47978}">
          <p14:sldIdLst>
            <p14:sldId id="264"/>
            <p14:sldId id="276"/>
            <p14:sldId id="277"/>
            <p14:sldId id="278"/>
            <p14:sldId id="279"/>
          </p14:sldIdLst>
        </p14:section>
        <p14:section name="Services" id="{39FC382E-A8E4-4FC2-A31B-1EF90FA0B150}">
          <p14:sldIdLst>
            <p14:sldId id="265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2"/>
            <p14:sldId id="291"/>
          </p14:sldIdLst>
        </p14:section>
        <p14:section name="Other" id="{165EF55C-E3D4-4ECE-840F-9200AEC89649}">
          <p14:sldIdLst>
            <p14:sldId id="266"/>
            <p14:sldId id="280"/>
            <p14:sldId id="281"/>
          </p14:sldIdLst>
        </p14:section>
        <p14:section name="Closing" id="{47CD8C8E-99D2-4028-8E0C-7CAEDAEC88F3}">
          <p14:sldIdLst>
            <p14:sldId id="260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DF85"/>
    <a:srgbClr val="FFC82D"/>
    <a:srgbClr val="CC9900"/>
    <a:srgbClr val="996633"/>
    <a:srgbClr val="FFFF66"/>
    <a:srgbClr val="FFFF00"/>
    <a:srgbClr val="CC6600"/>
    <a:srgbClr val="7E0000"/>
    <a:srgbClr val="FF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Sheet1!$A$2:$A$12</c:f>
              <c:numCache>
                <c:formatCode>m/d/yyyy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10</c:v>
                </c:pt>
                <c:pt idx="1">
                  <c:v>15</c:v>
                </c:pt>
                <c:pt idx="2">
                  <c:v>18</c:v>
                </c:pt>
                <c:pt idx="3">
                  <c:v>35</c:v>
                </c:pt>
                <c:pt idx="4">
                  <c:v>18</c:v>
                </c:pt>
                <c:pt idx="5">
                  <c:v>15</c:v>
                </c:pt>
                <c:pt idx="6">
                  <c:v>10</c:v>
                </c:pt>
                <c:pt idx="7">
                  <c:v>8</c:v>
                </c:pt>
                <c:pt idx="8">
                  <c:v>28</c:v>
                </c:pt>
                <c:pt idx="9">
                  <c:v>38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35-4B79-BD8C-50506A342F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numRef>
              <c:f>Sheet1!$A$2:$A$12</c:f>
              <c:numCache>
                <c:formatCode>m/d/yyyy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35</c:v>
                </c:pt>
                <c:pt idx="1">
                  <c:v>20</c:v>
                </c:pt>
                <c:pt idx="2">
                  <c:v>17</c:v>
                </c:pt>
                <c:pt idx="3">
                  <c:v>10</c:v>
                </c:pt>
                <c:pt idx="4">
                  <c:v>37</c:v>
                </c:pt>
                <c:pt idx="5">
                  <c:v>30</c:v>
                </c:pt>
                <c:pt idx="6">
                  <c:v>25</c:v>
                </c:pt>
                <c:pt idx="7">
                  <c:v>12</c:v>
                </c:pt>
                <c:pt idx="8">
                  <c:v>27</c:v>
                </c:pt>
                <c:pt idx="9">
                  <c:v>17</c:v>
                </c:pt>
                <c:pt idx="10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35-4B79-BD8C-50506A342F8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numRef>
              <c:f>Sheet1!$A$2:$A$12</c:f>
              <c:numCache>
                <c:formatCode>m/d/yyyy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15</c:v>
                </c:pt>
                <c:pt idx="1">
                  <c:v>25</c:v>
                </c:pt>
                <c:pt idx="2">
                  <c:v>25</c:v>
                </c:pt>
                <c:pt idx="3">
                  <c:v>15</c:v>
                </c:pt>
                <c:pt idx="4">
                  <c:v>5</c:v>
                </c:pt>
                <c:pt idx="5">
                  <c:v>15</c:v>
                </c:pt>
                <c:pt idx="6">
                  <c:v>25</c:v>
                </c:pt>
                <c:pt idx="7">
                  <c:v>40</c:v>
                </c:pt>
                <c:pt idx="8">
                  <c:v>5</c:v>
                </c:pt>
                <c:pt idx="9">
                  <c:v>5</c:v>
                </c:pt>
                <c:pt idx="1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35-4B79-BD8C-50506A342F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03000096"/>
        <c:axId val="1703000576"/>
      </c:areaChart>
      <c:dateAx>
        <c:axId val="1703000096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6633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rgbClr val="663300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rgbClr val="6633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crossAx val="1703000576"/>
        <c:crosses val="autoZero"/>
        <c:auto val="1"/>
        <c:lblOffset val="100"/>
        <c:baseTimeUnit val="days"/>
      </c:dateAx>
      <c:valAx>
        <c:axId val="1703000576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rgbClr val="6633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800" dirty="0">
                    <a:solidFill>
                      <a:srgbClr val="663300"/>
                    </a:solidFill>
                  </a:rPr>
                  <a:t>resources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800" b="0" i="0" u="none" strike="noStrike" kern="1200" baseline="0">
                  <a:solidFill>
                    <a:srgbClr val="6633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crossAx val="1703000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663300"/>
                </a:solidFill>
              </a:rPr>
              <a:t>Monthly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6633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 Prem Operations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30</c:v>
                </c:pt>
                <c:pt idx="3">
                  <c:v>20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5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11-4A8D-956D-85641BCEDB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Prem Investments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5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11-4A8D-956D-85641BCEDB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Cloud Operations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10</c:v>
                </c:pt>
                <c:pt idx="2">
                  <c:v>5</c:v>
                </c:pt>
                <c:pt idx="3">
                  <c:v>25</c:v>
                </c:pt>
                <c:pt idx="4">
                  <c:v>30</c:v>
                </c:pt>
                <c:pt idx="5">
                  <c:v>20</c:v>
                </c:pt>
                <c:pt idx="6">
                  <c:v>26</c:v>
                </c:pt>
                <c:pt idx="7">
                  <c:v>32</c:v>
                </c:pt>
                <c:pt idx="8">
                  <c:v>18</c:v>
                </c:pt>
                <c:pt idx="9">
                  <c:v>16</c:v>
                </c:pt>
                <c:pt idx="10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11-4A8D-956D-85641BCEDB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Cloud Investments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11-4A8D-956D-85641BCED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354544"/>
        <c:axId val="1496363664"/>
      </c:lineChart>
      <c:dateAx>
        <c:axId val="14963545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6633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663300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6633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496363664"/>
        <c:crosses val="autoZero"/>
        <c:auto val="0"/>
        <c:lblOffset val="100"/>
        <c:baseTimeUnit val="days"/>
      </c:dateAx>
      <c:valAx>
        <c:axId val="1496363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6633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663300"/>
                    </a:solidFill>
                  </a:rPr>
                  <a:t>cost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6633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49635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6633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663300"/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>
                <a:solidFill>
                  <a:srgbClr val="663300"/>
                </a:solidFill>
              </a:rPr>
              <a:t>Cumulative costs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6633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On Prem Operations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</c:v>
                </c:pt>
                <c:pt idx="1">
                  <c:v>5</c:v>
                </c:pt>
                <c:pt idx="2">
                  <c:v>35</c:v>
                </c:pt>
                <c:pt idx="3">
                  <c:v>55</c:v>
                </c:pt>
                <c:pt idx="4">
                  <c:v>60</c:v>
                </c:pt>
                <c:pt idx="5">
                  <c:v>61</c:v>
                </c:pt>
                <c:pt idx="6">
                  <c:v>62</c:v>
                </c:pt>
                <c:pt idx="7">
                  <c:v>62</c:v>
                </c:pt>
                <c:pt idx="8">
                  <c:v>67</c:v>
                </c:pt>
                <c:pt idx="9">
                  <c:v>68</c:v>
                </c:pt>
                <c:pt idx="1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11-4A8D-956D-85641BCEDBE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 Prem Investments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101</c:v>
                </c:pt>
                <c:pt idx="6">
                  <c:v>102</c:v>
                </c:pt>
                <c:pt idx="7">
                  <c:v>107</c:v>
                </c:pt>
                <c:pt idx="8">
                  <c:v>108</c:v>
                </c:pt>
                <c:pt idx="9">
                  <c:v>108</c:v>
                </c:pt>
                <c:pt idx="10">
                  <c:v>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11-4A8D-956D-85641BCEDBE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Cloud Operations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5</c:v>
                </c:pt>
                <c:pt idx="1">
                  <c:v>15</c:v>
                </c:pt>
                <c:pt idx="2">
                  <c:v>20</c:v>
                </c:pt>
                <c:pt idx="3">
                  <c:v>45</c:v>
                </c:pt>
                <c:pt idx="4">
                  <c:v>75</c:v>
                </c:pt>
                <c:pt idx="5">
                  <c:v>95</c:v>
                </c:pt>
                <c:pt idx="6">
                  <c:v>121</c:v>
                </c:pt>
                <c:pt idx="7">
                  <c:v>143</c:v>
                </c:pt>
                <c:pt idx="8">
                  <c:v>161</c:v>
                </c:pt>
                <c:pt idx="9">
                  <c:v>177</c:v>
                </c:pt>
                <c:pt idx="10">
                  <c:v>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11-4A8D-956D-85641BCEDBE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Cloud Investments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Sheet1!$A$2:$A$12</c:f>
              <c:strCache>
                <c:ptCount val="11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4</c:v>
                </c:pt>
                <c:pt idx="5">
                  <c:v>Category 4</c:v>
                </c:pt>
                <c:pt idx="6">
                  <c:v>Category 4</c:v>
                </c:pt>
                <c:pt idx="7">
                  <c:v>Category 4</c:v>
                </c:pt>
                <c:pt idx="8">
                  <c:v>Category 4</c:v>
                </c:pt>
                <c:pt idx="9">
                  <c:v>Category 4</c:v>
                </c:pt>
                <c:pt idx="10">
                  <c:v>Category 4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11-4A8D-956D-85641BCEDB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6354544"/>
        <c:axId val="1496363664"/>
      </c:lineChart>
      <c:dateAx>
        <c:axId val="1496354544"/>
        <c:scaling>
          <c:orientation val="minMax"/>
        </c:scaling>
        <c:delete val="1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6633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663300"/>
                    </a:solidFill>
                  </a:rPr>
                  <a:t>time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6633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496363664"/>
        <c:crosses val="autoZero"/>
        <c:auto val="0"/>
        <c:lblOffset val="100"/>
        <c:baseTimeUnit val="days"/>
      </c:dateAx>
      <c:valAx>
        <c:axId val="149636366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rgbClr val="6633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 dirty="0">
                    <a:solidFill>
                      <a:srgbClr val="663300"/>
                    </a:solidFill>
                  </a:rPr>
                  <a:t>cost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rgbClr val="6633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496354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6633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2E115-99E4-46B2-A899-AFD3A49F64E7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39C043-EBB4-447E-83C9-E22EE520AB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33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39C043-EBB4-447E-83C9-E22EE520AB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5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79E50-AB0E-1085-9261-672B3086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2298BB-CEAF-817A-D00D-1EB22FA16B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C2DF5-954A-5D1A-7085-9610DDC7A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670D1-7F2A-0E2E-0449-0E06FF6F6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36D1B-593B-641E-7F65-39E5CF4EF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25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C5516-EDD1-4B51-C1B7-DBC07E18D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FA4305-4CF4-3CAE-B825-8FDED6F80A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AF1F4-A84B-FE51-D287-74DDD8C50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4B3931-6D67-D56A-165E-A6555C7C0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AF5F3-0D59-D282-446F-2F90458D3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6D7B9D-48E9-1FD7-9C86-82B25AFB0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066BAF-0586-782B-63D8-6262AD5F2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9BE87-F733-190E-29D3-15546E9D7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88E9-09A9-7995-A28F-ED16DB07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206FEA-C9AE-13ED-802F-30D08255E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71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F743-EBCD-7E9E-13A4-FE8E3E199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98F3B8-6D4C-2025-D3EF-0484275E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8D7FB3-D9DE-A616-9629-F32C07CAB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CF565-5047-2A32-6848-CB58A8DEF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4AFBEB-E16E-A5E1-60AE-4489B545A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399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D7DAD-517C-B0DA-4081-E544B3A4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96E9-3536-6AAD-736A-1BB337B1C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6F380-D672-ED64-F4AE-D22C712C2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BBD4CA-B1EB-FBF9-6E51-213EBA11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4802B4-383C-3181-0C0D-609EA1317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20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AD8F-BFCD-CA8D-244D-7CA37C760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7986A-D22C-42A5-F3B8-ED42317D76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E5E40-8E4F-25DD-6F92-C859E42DC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487FDE-2F6C-BDD9-68BF-E81867AE5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A90A3-8730-F623-136F-0BA4FD5B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4D79-C6CC-0DE8-50D9-0B6F4885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7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17CD9-DCB2-2278-902E-A448EAE81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4F57C1-E580-5845-69B7-77A3FB48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A36CD6-F542-E3B1-D897-D645563174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005F7B-D24C-D759-DC2A-553D232AC2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1A3771-64CB-47E9-91B0-2B61269F6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AC83AE-9C34-1AB3-957D-43992D488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D3BECF-BA34-D080-817D-B190AA2F8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ADE4C6-A8EB-61FB-B9D7-77BE1B61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3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07411-3F0A-EC83-438F-526D72BD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58AB6D-0667-5333-129D-9F6A160BF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9E082-AE1F-D028-A23D-F5364F7CA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F4F532-C911-DEF3-413A-DDB72558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18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9A847C-04F7-3976-C8AB-7244BB5EE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C3C83-D217-1F80-B71E-D463F02DD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A3230-2414-DB38-5F62-D33D80E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0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949B0-1275-3345-8DE4-F66695F08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65C6C-2353-2808-4BA5-DEC1D2B147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C1A4A0-CD9F-5AF8-6C9F-927043FC0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320EA5-5157-3D34-B5F6-542D7C7F6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92351-A2B4-D90C-1B92-CC53F5994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28F0D9-72F5-B32D-D8BD-508E43A03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0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F84C0-F912-33E0-6087-91B02ADAA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185A0F-8BE1-997E-6973-99222450D7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1278C-BF8B-8C0C-2A39-0ED19F596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880B5D-E39C-B926-18F3-2E7DBA882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5973D-5B30-A6D9-3FD9-A5D525B48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632EF-7AF3-6191-330A-2A7B3782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D73851-D27E-FAAF-18F5-219BB898E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CB048A-05BE-C343-49E1-3CFB9FF5B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AD2B3-940A-5E50-A074-0FF0ECD0A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F8DEEE8-F3EF-42B7-B323-F39A9C40E29E}" type="datetimeFigureOut">
              <a:rPr lang="en-US" smtClean="0"/>
              <a:t>12/1/2024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D7226E-B95F-0839-D4F9-5A0630766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78456-B453-DF74-C157-3406B0989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8BFFC-7CEC-4521-8404-1681F2B19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.svg"/><Relationship Id="rId7" Type="http://schemas.openxmlformats.org/officeDocument/2006/relationships/image" Target="../media/image3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9.svg"/><Relationship Id="rId10" Type="http://schemas.openxmlformats.org/officeDocument/2006/relationships/image" Target="../media/image41.svg"/><Relationship Id="rId4" Type="http://schemas.openxmlformats.org/officeDocument/2006/relationships/image" Target="../media/image8.png"/><Relationship Id="rId9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flickr.com/photos/marandre/528174294/" TargetMode="External"/><Relationship Id="rId18" Type="http://schemas.openxmlformats.org/officeDocument/2006/relationships/hyperlink" Target="https://www.flaticon.com/free-icon/cloud_1905700?related_id=1905464&amp;origin=search" TargetMode="External"/><Relationship Id="rId26" Type="http://schemas.openxmlformats.org/officeDocument/2006/relationships/hyperlink" Target="https://www.flaticon.com/free-icon/computer-case_11152835" TargetMode="External"/><Relationship Id="rId3" Type="http://schemas.openxmlformats.org/officeDocument/2006/relationships/hyperlink" Target="https://www.flickr.com/photos/wyncliffe/26659134101/in/photostream/" TargetMode="External"/><Relationship Id="rId21" Type="http://schemas.openxmlformats.org/officeDocument/2006/relationships/hyperlink" Target="https://www.flaticon.com/free-icon/coding_1149168" TargetMode="External"/><Relationship Id="rId34" Type="http://schemas.openxmlformats.org/officeDocument/2006/relationships/hyperlink" Target="https://www.oracle.com/cloud/" TargetMode="External"/><Relationship Id="rId7" Type="http://schemas.openxmlformats.org/officeDocument/2006/relationships/hyperlink" Target="https://www.flickr.com/photos/midom/423471686/" TargetMode="External"/><Relationship Id="rId12" Type="http://schemas.openxmlformats.org/officeDocument/2006/relationships/hyperlink" Target="https://www.flickr.com/photos/jaclerigo/26470922532/" TargetMode="External"/><Relationship Id="rId17" Type="http://schemas.openxmlformats.org/officeDocument/2006/relationships/hyperlink" Target="https://www.flaticon.com/free-icon/search_281764" TargetMode="External"/><Relationship Id="rId25" Type="http://schemas.openxmlformats.org/officeDocument/2006/relationships/hyperlink" Target="https://www.flaticon.com/free-icon/desktop-computer_2704333" TargetMode="External"/><Relationship Id="rId33" Type="http://schemas.openxmlformats.org/officeDocument/2006/relationships/hyperlink" Target="https://www.alibabacloud.com/en?_p_lc=7" TargetMode="External"/><Relationship Id="rId2" Type="http://schemas.openxmlformats.org/officeDocument/2006/relationships/hyperlink" Target="https://www.flickr.com/photos/wwarby/16413984940" TargetMode="External"/><Relationship Id="rId16" Type="http://schemas.openxmlformats.org/officeDocument/2006/relationships/hyperlink" Target="https://www.flaticon.com/free-icon/identity-card_3932957?related_id=3934945&amp;origin=search" TargetMode="External"/><Relationship Id="rId20" Type="http://schemas.openxmlformats.org/officeDocument/2006/relationships/hyperlink" Target="https://www.flaticon.com/free-icon/computer_2972316?related_id=2972130&amp;origin=search" TargetMode="External"/><Relationship Id="rId29" Type="http://schemas.openxmlformats.org/officeDocument/2006/relationships/hyperlink" Target="https://aws.amazon.com/free/?gclid=EAIaIQobChMI25TH2qSXiAMVUppQBh1zSACaEAAYASAAEgJgIPD_BwE&amp;trk=f17b4b4e-aa1b-4189-b0c4-81a19b53f625&amp;sc_channel=ps&amp;ef_id=EAIaIQobChMI25TH2qSXiAMVUppQBh1zSACaEAAYASAAEgJgIPD_BwE:G:s&amp;s_kwcid=AL!4422!3!645186168172!e!!g!!amazon%20aws!19579892551!148838343521&amp;all-free-tier.sort-by=item.additionalFields.SortRank&amp;all-free-tier.sort-order=asc&amp;awsf.Free%20Tier%20Types=*all&amp;awsf.Free%20Tier%20Categories=*all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lickr.com/photos/stockcatalog/42339681295/in/photostream/" TargetMode="External"/><Relationship Id="rId11" Type="http://schemas.openxmlformats.org/officeDocument/2006/relationships/hyperlink" Target="https://www.flickr.com/photos/bluesmuse/94398802/" TargetMode="External"/><Relationship Id="rId24" Type="http://schemas.openxmlformats.org/officeDocument/2006/relationships/hyperlink" Target="https://www.flaticon.com/free-icon/plus_4315609" TargetMode="External"/><Relationship Id="rId32" Type="http://schemas.openxmlformats.org/officeDocument/2006/relationships/hyperlink" Target="https://www.ibm.com/cloud" TargetMode="External"/><Relationship Id="rId5" Type="http://schemas.openxmlformats.org/officeDocument/2006/relationships/hyperlink" Target="https://www.flickr.com/photos/jollyuk/1989719848/" TargetMode="External"/><Relationship Id="rId15" Type="http://schemas.openxmlformats.org/officeDocument/2006/relationships/hyperlink" Target="https://www.flickr.com/photos/day_zi/3917236857/" TargetMode="External"/><Relationship Id="rId23" Type="http://schemas.openxmlformats.org/officeDocument/2006/relationships/hyperlink" Target="https://www.flaticon.com/free-icon/minus_10308996?k=1725028534735&amp;log-in=email" TargetMode="External"/><Relationship Id="rId28" Type="http://schemas.openxmlformats.org/officeDocument/2006/relationships/hyperlink" Target="https://www.flickr.com/photos/elsamuko/3020130132/" TargetMode="External"/><Relationship Id="rId10" Type="http://schemas.openxmlformats.org/officeDocument/2006/relationships/hyperlink" Target="https://www.flaticon.com/free-icon/arrows_12872094" TargetMode="External"/><Relationship Id="rId19" Type="http://schemas.openxmlformats.org/officeDocument/2006/relationships/hyperlink" Target="https://www.flaticon.com/free-icon/website_977479" TargetMode="External"/><Relationship Id="rId31" Type="http://schemas.openxmlformats.org/officeDocument/2006/relationships/hyperlink" Target="https://cloud.google.com/?hl=en" TargetMode="External"/><Relationship Id="rId4" Type="http://schemas.openxmlformats.org/officeDocument/2006/relationships/hyperlink" Target="https://www.flickr.com/photos/aloha75/16624308996/" TargetMode="External"/><Relationship Id="rId9" Type="http://schemas.openxmlformats.org/officeDocument/2006/relationships/hyperlink" Target="https://www.flaticon.com/free-icon/consistency_11670154" TargetMode="External"/><Relationship Id="rId14" Type="http://schemas.openxmlformats.org/officeDocument/2006/relationships/hyperlink" Target="https://www.flickr.com/photos/142778246@N07/36579799815/" TargetMode="External"/><Relationship Id="rId22" Type="http://schemas.openxmlformats.org/officeDocument/2006/relationships/hyperlink" Target="https://www.flaticon.com/free-icon/programmer_560216" TargetMode="External"/><Relationship Id="rId27" Type="http://schemas.openxmlformats.org/officeDocument/2006/relationships/hyperlink" Target="https://www.flaticon.com/free-icon/source-code_6214123" TargetMode="External"/><Relationship Id="rId30" Type="http://schemas.openxmlformats.org/officeDocument/2006/relationships/hyperlink" Target="https://azure.microsoft.com/en-us" TargetMode="External"/><Relationship Id="rId35" Type="http://schemas.openxmlformats.org/officeDocument/2006/relationships/image" Target="../media/image47.jpg"/><Relationship Id="rId8" Type="http://schemas.openxmlformats.org/officeDocument/2006/relationships/hyperlink" Target="https://www.flickr.com/photos/takapprs_flickr/4759286739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6016528-CFAF-4813-6FF8-A8542E650796}"/>
              </a:ext>
            </a:extLst>
          </p:cNvPr>
          <p:cNvSpPr/>
          <p:nvPr/>
        </p:nvSpPr>
        <p:spPr>
          <a:xfrm>
            <a:off x="1071716" y="1661652"/>
            <a:ext cx="10038736" cy="1940386"/>
          </a:xfrm>
          <a:prstGeom prst="roundRect">
            <a:avLst/>
          </a:prstGeom>
          <a:gradFill flip="none" rotWithShape="1">
            <a:gsLst>
              <a:gs pos="0">
                <a:srgbClr val="FFDF85"/>
              </a:gs>
              <a:gs pos="36000">
                <a:srgbClr val="FFC82D"/>
              </a:gs>
              <a:gs pos="65000">
                <a:srgbClr val="CC9900"/>
              </a:gs>
              <a:gs pos="90000">
                <a:srgbClr val="996633"/>
              </a:gs>
              <a:gs pos="100000">
                <a:srgbClr val="663300"/>
              </a:gs>
            </a:gsLst>
            <a:lin ang="5400000" scaled="0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E32EC-309B-DF12-6CC6-A91054B24C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084" y="984707"/>
            <a:ext cx="9144000" cy="2387600"/>
          </a:xfrm>
        </p:spPr>
        <p:txBody>
          <a:bodyPr/>
          <a:lstStyle/>
          <a:p>
            <a:r>
              <a:rPr lang="en-US" dirty="0"/>
              <a:t>Cloud</a:t>
            </a:r>
            <a:br>
              <a:rPr lang="en-US" dirty="0"/>
            </a:br>
            <a:r>
              <a:rPr lang="en-US" sz="4600" dirty="0"/>
              <a:t>(Concepts and Services 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F69D36-34F0-576F-0580-6437A9201C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5664"/>
            <a:ext cx="9144000" cy="1655762"/>
          </a:xfrm>
        </p:spPr>
        <p:txBody>
          <a:bodyPr/>
          <a:lstStyle/>
          <a:p>
            <a:r>
              <a:rPr lang="en-US" sz="2800" dirty="0"/>
              <a:t>Andr</a:t>
            </a:r>
            <a:r>
              <a:rPr lang="sk-SK" sz="2800" dirty="0"/>
              <a:t>ás Varga</a:t>
            </a:r>
            <a:endParaRPr lang="en-US" sz="2800" dirty="0"/>
          </a:p>
          <a:p>
            <a:r>
              <a:rPr lang="en-US" i="1" dirty="0"/>
              <a:t>IBM Consulting</a:t>
            </a:r>
          </a:p>
        </p:txBody>
      </p:sp>
    </p:spTree>
    <p:extLst>
      <p:ext uri="{BB962C8B-B14F-4D97-AF65-F5344CB8AC3E}">
        <p14:creationId xmlns:p14="http://schemas.microsoft.com/office/powerpoint/2010/main" val="1309148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CF683CD-51EF-1AA5-AAD1-AAD2FF77CD47}"/>
              </a:ext>
            </a:extLst>
          </p:cNvPr>
          <p:cNvSpPr/>
          <p:nvPr/>
        </p:nvSpPr>
        <p:spPr>
          <a:xfrm>
            <a:off x="5970745" y="4049830"/>
            <a:ext cx="2003216" cy="387626"/>
          </a:xfrm>
          <a:prstGeom prst="rect">
            <a:avLst/>
          </a:prstGeom>
          <a:solidFill>
            <a:srgbClr val="FFD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849D71-1DED-E723-2535-98292AA93F9C}"/>
              </a:ext>
            </a:extLst>
          </p:cNvPr>
          <p:cNvSpPr/>
          <p:nvPr/>
        </p:nvSpPr>
        <p:spPr>
          <a:xfrm>
            <a:off x="4385187" y="1746187"/>
            <a:ext cx="2290916" cy="387626"/>
          </a:xfrm>
          <a:prstGeom prst="rect">
            <a:avLst/>
          </a:prstGeom>
          <a:solidFill>
            <a:srgbClr val="FFD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4A52F7-76EB-3651-B945-420145E9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Scalability vs Elasticity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DBF8323-210F-0C9E-A63E-C65C6FD81BA3}"/>
              </a:ext>
            </a:extLst>
          </p:cNvPr>
          <p:cNvSpPr txBox="1"/>
          <p:nvPr/>
        </p:nvSpPr>
        <p:spPr>
          <a:xfrm>
            <a:off x="1600841" y="1667049"/>
            <a:ext cx="9733755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The measure of a system’s ability to increase or decrease in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performance in response to changes in application and processing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demands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.”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Scalability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414DE594-DC99-41B6-0453-956D1D91161A}"/>
              </a:ext>
            </a:extLst>
          </p:cNvPr>
          <p:cNvSpPr txBox="1"/>
          <p:nvPr/>
        </p:nvSpPr>
        <p:spPr>
          <a:xfrm>
            <a:off x="1600841" y="3990623"/>
            <a:ext cx="10038325" cy="1631216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The ability to grow or shrink infrastructure resources dynamically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as needed to adapt to workload changes in an autonomic manner,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maximizing the use of resources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.”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Elasticity</a:t>
            </a:r>
          </a:p>
        </p:txBody>
      </p:sp>
    </p:spTree>
    <p:extLst>
      <p:ext uri="{BB962C8B-B14F-4D97-AF65-F5344CB8AC3E}">
        <p14:creationId xmlns:p14="http://schemas.microsoft.com/office/powerpoint/2010/main" val="418926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4A52F7-76EB-3651-B945-420145E9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Scalability vs Elasticity</a:t>
            </a:r>
          </a:p>
        </p:txBody>
      </p:sp>
      <p:pic>
        <p:nvPicPr>
          <p:cNvPr id="3" name="Picture 2" descr="A close-up of a cash register&#10;&#10;Description automatically generated">
            <a:extLst>
              <a:ext uri="{FF2B5EF4-FFF2-40B4-BE49-F238E27FC236}">
                <a16:creationId xmlns:a16="http://schemas.microsoft.com/office/drawing/2014/main" id="{3BC217B3-4E37-D3BE-F84D-AD9D5135ED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349487"/>
            <a:ext cx="4572000" cy="342900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Picture 7" descr="A close-up of a cash register&#10;&#10;Description automatically generated">
            <a:extLst>
              <a:ext uri="{FF2B5EF4-FFF2-40B4-BE49-F238E27FC236}">
                <a16:creationId xmlns:a16="http://schemas.microsoft.com/office/drawing/2014/main" id="{E4A49462-4345-DA91-51C0-D86C667C53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173" y="1670315"/>
            <a:ext cx="5006209" cy="351736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 descr="A close-up of a cash register&#10;&#10;Description automatically generated">
            <a:extLst>
              <a:ext uri="{FF2B5EF4-FFF2-40B4-BE49-F238E27FC236}">
                <a16:creationId xmlns:a16="http://schemas.microsoft.com/office/drawing/2014/main" id="{DFDE83AA-E7E3-79A8-2EE5-FD6B2FCBD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815" y="79513"/>
            <a:ext cx="4465983" cy="33494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91569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4A52F7-76EB-3651-B945-420145E9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Scalability vs Elasticity</a:t>
            </a:r>
          </a:p>
        </p:txBody>
      </p:sp>
      <p:pic>
        <p:nvPicPr>
          <p:cNvPr id="3" name="Picture 2" descr="A sidewalk with a street light and a street lamp&#10;&#10;Description automatically generated with medium confidence">
            <a:extLst>
              <a:ext uri="{FF2B5EF4-FFF2-40B4-BE49-F238E27FC236}">
                <a16:creationId xmlns:a16="http://schemas.microsoft.com/office/drawing/2014/main" id="{9984B53E-6ACD-70A4-4F03-E9301F4DF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05" y="3175820"/>
            <a:ext cx="3834579" cy="2721077"/>
          </a:xfrm>
          <a:prstGeom prst="ellipse">
            <a:avLst/>
          </a:prstGeom>
          <a:ln w="63500" cap="rnd">
            <a:solidFill>
              <a:srgbClr val="66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 descr="A large cloud in the sky&#10;&#10;Description automatically generated">
            <a:extLst>
              <a:ext uri="{FF2B5EF4-FFF2-40B4-BE49-F238E27FC236}">
                <a16:creationId xmlns:a16="http://schemas.microsoft.com/office/drawing/2014/main" id="{28EB772C-F926-3AB2-C39B-A32B0524F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16" y="3266768"/>
            <a:ext cx="3951947" cy="2630129"/>
          </a:xfrm>
          <a:prstGeom prst="ellipse">
            <a:avLst/>
          </a:prstGeom>
          <a:ln w="63500" cap="rnd">
            <a:solidFill>
              <a:srgbClr val="6633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7AF6D-57E6-0936-A763-3AA315945C25}"/>
              </a:ext>
            </a:extLst>
          </p:cNvPr>
          <p:cNvSpPr txBox="1"/>
          <p:nvPr/>
        </p:nvSpPr>
        <p:spPr>
          <a:xfrm>
            <a:off x="554405" y="1680168"/>
            <a:ext cx="5341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Elastic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Scalability relies on architecture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B49E98-7F24-3BBD-7E27-0AE0188739DE}"/>
              </a:ext>
            </a:extLst>
          </p:cNvPr>
          <p:cNvSpPr txBox="1"/>
          <p:nvPr/>
        </p:nvSpPr>
        <p:spPr>
          <a:xfrm>
            <a:off x="6354510" y="1679020"/>
            <a:ext cx="5341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Hardware support for scaling might take additional planning</a:t>
            </a:r>
          </a:p>
        </p:txBody>
      </p:sp>
    </p:spTree>
    <p:extLst>
      <p:ext uri="{BB962C8B-B14F-4D97-AF65-F5344CB8AC3E}">
        <p14:creationId xmlns:p14="http://schemas.microsoft.com/office/powerpoint/2010/main" val="77032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24A52F7-76EB-3651-B945-420145E9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048000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Elasticity of Cloud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71686747-A593-F9C6-C084-5EEB0F1262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465554"/>
              </p:ext>
            </p:extLst>
          </p:nvPr>
        </p:nvGraphicFramePr>
        <p:xfrm>
          <a:off x="967408" y="198783"/>
          <a:ext cx="11128513" cy="6659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5354BBCE-B5DB-EF92-7E35-DC9C5274B0C6}"/>
              </a:ext>
            </a:extLst>
          </p:cNvPr>
          <p:cNvSpPr txBox="1"/>
          <p:nvPr/>
        </p:nvSpPr>
        <p:spPr>
          <a:xfrm>
            <a:off x="4139996" y="5629340"/>
            <a:ext cx="281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10498-E74C-B74E-AAF4-D5CA65E80F83}"/>
              </a:ext>
            </a:extLst>
          </p:cNvPr>
          <p:cNvSpPr txBox="1"/>
          <p:nvPr/>
        </p:nvSpPr>
        <p:spPr>
          <a:xfrm>
            <a:off x="7871337" y="1307690"/>
            <a:ext cx="281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App2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93598C-8948-83A0-28BE-58869A80CA73}"/>
              </a:ext>
            </a:extLst>
          </p:cNvPr>
          <p:cNvSpPr txBox="1"/>
          <p:nvPr/>
        </p:nvSpPr>
        <p:spPr>
          <a:xfrm>
            <a:off x="1640051" y="3711677"/>
            <a:ext cx="281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Free</a:t>
            </a:r>
          </a:p>
        </p:txBody>
      </p:sp>
    </p:spTree>
    <p:extLst>
      <p:ext uri="{BB962C8B-B14F-4D97-AF65-F5344CB8AC3E}">
        <p14:creationId xmlns:p14="http://schemas.microsoft.com/office/powerpoint/2010/main" val="982190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6E61B6-E8AE-FA1F-FE10-F503AC5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Outline</a:t>
            </a:r>
          </a:p>
        </p:txBody>
      </p:sp>
      <p:pic>
        <p:nvPicPr>
          <p:cNvPr id="6" name="Picture 5" descr="An open book with text on it&#10;&#10;Description automatically generated">
            <a:extLst>
              <a:ext uri="{FF2B5EF4-FFF2-40B4-BE49-F238E27FC236}">
                <a16:creationId xmlns:a16="http://schemas.microsoft.com/office/drawing/2014/main" id="{4369E1F1-C918-46A9-3E7E-A8F5ED99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1013614"/>
            <a:ext cx="2608107" cy="1951790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silhouette of cranes at sunset&#10;&#10;Description automatically generated">
            <a:extLst>
              <a:ext uri="{FF2B5EF4-FFF2-40B4-BE49-F238E27FC236}">
                <a16:creationId xmlns:a16="http://schemas.microsoft.com/office/drawing/2014/main" id="{C3F06FC0-3BD0-0B51-A01F-DD6F146B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19" y="4183713"/>
            <a:ext cx="2608107" cy="1912501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C5630272-9E5A-A0ED-8320-EA03E4D7D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4159783"/>
            <a:ext cx="2599390" cy="1960359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A stack of money on a table&#10;&#10;Description automatically generated">
            <a:extLst>
              <a:ext uri="{FF2B5EF4-FFF2-40B4-BE49-F238E27FC236}">
                <a16:creationId xmlns:a16="http://schemas.microsoft.com/office/drawing/2014/main" id="{43C85CFF-3925-2994-0B88-5E18D48D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20" y="1044176"/>
            <a:ext cx="2608107" cy="1890667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D30D75-8716-3B47-3D3B-C63E9E8B96EB}"/>
              </a:ext>
            </a:extLst>
          </p:cNvPr>
          <p:cNvSpPr txBox="1"/>
          <p:nvPr/>
        </p:nvSpPr>
        <p:spPr>
          <a:xfrm>
            <a:off x="3490037" y="1512455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Basics</a:t>
            </a:r>
          </a:p>
          <a:p>
            <a:r>
              <a:rPr lang="en-US" sz="2800" dirty="0"/>
              <a:t>Glossary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9B426-36A9-D801-04C9-9C4D383581BE}"/>
              </a:ext>
            </a:extLst>
          </p:cNvPr>
          <p:cNvSpPr txBox="1"/>
          <p:nvPr/>
        </p:nvSpPr>
        <p:spPr>
          <a:xfrm>
            <a:off x="3490037" y="4662908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Services</a:t>
            </a:r>
          </a:p>
          <a:p>
            <a:r>
              <a:rPr lang="en-US" sz="2800" dirty="0"/>
              <a:t>Data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E048D-8408-94DB-0AAB-58996324C71F}"/>
              </a:ext>
            </a:extLst>
          </p:cNvPr>
          <p:cNvSpPr txBox="1"/>
          <p:nvPr/>
        </p:nvSpPr>
        <p:spPr>
          <a:xfrm>
            <a:off x="9276322" y="1512455"/>
            <a:ext cx="273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Money</a:t>
            </a:r>
          </a:p>
          <a:p>
            <a:r>
              <a:rPr lang="en-US" sz="2800" dirty="0"/>
              <a:t>Decision Making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99DAB-8368-FBC8-FFF8-9D0DA46F513C}"/>
              </a:ext>
            </a:extLst>
          </p:cNvPr>
          <p:cNvSpPr txBox="1"/>
          <p:nvPr/>
        </p:nvSpPr>
        <p:spPr>
          <a:xfrm>
            <a:off x="9276322" y="4662908"/>
            <a:ext cx="286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  <a:p>
            <a:r>
              <a:rPr lang="en-US" sz="2800" dirty="0"/>
              <a:t>Self-Development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73C7CB-4EEB-65B9-4C1A-2E07D3047F9B}"/>
              </a:ext>
            </a:extLst>
          </p:cNvPr>
          <p:cNvSpPr/>
          <p:nvPr/>
        </p:nvSpPr>
        <p:spPr>
          <a:xfrm>
            <a:off x="54074" y="874040"/>
            <a:ext cx="5618054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5F3FA2-80B7-42AD-CEE2-FBE2F8BF5F30}"/>
              </a:ext>
            </a:extLst>
          </p:cNvPr>
          <p:cNvSpPr/>
          <p:nvPr/>
        </p:nvSpPr>
        <p:spPr>
          <a:xfrm>
            <a:off x="5816061" y="4039083"/>
            <a:ext cx="6361471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CE414-91CC-0FF2-2BB5-E677D81147EA}"/>
              </a:ext>
            </a:extLst>
          </p:cNvPr>
          <p:cNvSpPr/>
          <p:nvPr/>
        </p:nvSpPr>
        <p:spPr>
          <a:xfrm>
            <a:off x="0" y="3892597"/>
            <a:ext cx="5618054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62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BA4D3E2-2791-E77E-21E1-F4A7B5C26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116826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Cloud Costs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5F65C-E57A-9E01-4F9D-5B497B8BF012}"/>
              </a:ext>
            </a:extLst>
          </p:cNvPr>
          <p:cNvSpPr txBox="1"/>
          <p:nvPr/>
        </p:nvSpPr>
        <p:spPr>
          <a:xfrm>
            <a:off x="1749227" y="3188786"/>
            <a:ext cx="3481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Cheap to onboard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Readily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BA100-2DA0-5A12-FD99-612D78F7981B}"/>
              </a:ext>
            </a:extLst>
          </p:cNvPr>
          <p:cNvSpPr txBox="1"/>
          <p:nvPr/>
        </p:nvSpPr>
        <p:spPr>
          <a:xfrm>
            <a:off x="6326144" y="3188785"/>
            <a:ext cx="34815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Mistakes can cost money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Uncontrolled usage is expensive</a:t>
            </a:r>
          </a:p>
        </p:txBody>
      </p:sp>
      <p:pic>
        <p:nvPicPr>
          <p:cNvPr id="10" name="Picture 9" descr="A green circle with a white cross in it&#10;&#10;Description automatically generated">
            <a:extLst>
              <a:ext uri="{FF2B5EF4-FFF2-40B4-BE49-F238E27FC236}">
                <a16:creationId xmlns:a16="http://schemas.microsoft.com/office/drawing/2014/main" id="{08455240-4ACF-872F-476F-12D46F417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47" y="1897960"/>
            <a:ext cx="1256411" cy="1256411"/>
          </a:xfrm>
          <a:prstGeom prst="rect">
            <a:avLst/>
          </a:prstGeom>
        </p:spPr>
      </p:pic>
      <p:pic>
        <p:nvPicPr>
          <p:cNvPr id="12" name="Picture 11" descr="A red circle with a white line in it&#10;&#10;Description automatically generated">
            <a:extLst>
              <a:ext uri="{FF2B5EF4-FFF2-40B4-BE49-F238E27FC236}">
                <a16:creationId xmlns:a16="http://schemas.microsoft.com/office/drawing/2014/main" id="{AB08676E-60C7-CAE1-0E68-36E30BA91E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014" y="1897961"/>
            <a:ext cx="1256411" cy="125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7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B21A00-2C6F-6C89-C5C1-9CBE9691A86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283975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Investment &amp; Operations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D5E89D-0617-0D54-9884-38EAE23BB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4725780"/>
              </p:ext>
            </p:extLst>
          </p:nvPr>
        </p:nvGraphicFramePr>
        <p:xfrm>
          <a:off x="786581" y="167148"/>
          <a:ext cx="10628671" cy="655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8729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6B21A00-2C6F-6C89-C5C1-9CBE9691A86C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283975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Investment &amp; Operations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CED5E89D-0617-0D54-9884-38EAE23BBB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9843067"/>
              </p:ext>
            </p:extLst>
          </p:nvPr>
        </p:nvGraphicFramePr>
        <p:xfrm>
          <a:off x="786581" y="167148"/>
          <a:ext cx="10628671" cy="655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6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2E5E735F-6000-128C-6665-6EDE71502212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64776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Performance &amp; Expenditure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B8EF95-5A30-EAE5-CFCD-7BC3E5D41E43}"/>
              </a:ext>
            </a:extLst>
          </p:cNvPr>
          <p:cNvSpPr txBox="1"/>
          <p:nvPr/>
        </p:nvSpPr>
        <p:spPr>
          <a:xfrm>
            <a:off x="8238517" y="1418979"/>
            <a:ext cx="3481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Cloud and properly scalable/distributed application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67C970-9D57-E59F-7598-A430D2A29CA2}"/>
              </a:ext>
            </a:extLst>
          </p:cNvPr>
          <p:cNvSpPr txBox="1"/>
          <p:nvPr/>
        </p:nvSpPr>
        <p:spPr>
          <a:xfrm>
            <a:off x="1056052" y="3341186"/>
            <a:ext cx="7085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Want to double the performance?</a:t>
            </a:r>
          </a:p>
          <a:p>
            <a:endParaRPr lang="en-US" sz="2800" dirty="0"/>
          </a:p>
          <a:p>
            <a:r>
              <a:rPr lang="en-US" sz="2800" dirty="0"/>
              <a:t>It will approximately double to cost as well…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8D0AA8-9FA7-FFD5-3688-0850BDC248F0}"/>
              </a:ext>
            </a:extLst>
          </p:cNvPr>
          <p:cNvSpPr/>
          <p:nvPr/>
        </p:nvSpPr>
        <p:spPr>
          <a:xfrm>
            <a:off x="1056052" y="3224981"/>
            <a:ext cx="5875690" cy="76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4750B2-7FDA-7439-1D0A-0B7790DD1380}"/>
              </a:ext>
            </a:extLst>
          </p:cNvPr>
          <p:cNvSpPr/>
          <p:nvPr/>
        </p:nvSpPr>
        <p:spPr>
          <a:xfrm>
            <a:off x="1056051" y="4075470"/>
            <a:ext cx="6839251" cy="7669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26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6E61B6-E8AE-FA1F-FE10-F503AC5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Outline</a:t>
            </a:r>
          </a:p>
        </p:txBody>
      </p:sp>
      <p:pic>
        <p:nvPicPr>
          <p:cNvPr id="6" name="Picture 5" descr="An open book with text on it&#10;&#10;Description automatically generated">
            <a:extLst>
              <a:ext uri="{FF2B5EF4-FFF2-40B4-BE49-F238E27FC236}">
                <a16:creationId xmlns:a16="http://schemas.microsoft.com/office/drawing/2014/main" id="{4369E1F1-C918-46A9-3E7E-A8F5ED99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1013614"/>
            <a:ext cx="2608107" cy="1951790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silhouette of cranes at sunset&#10;&#10;Description automatically generated">
            <a:extLst>
              <a:ext uri="{FF2B5EF4-FFF2-40B4-BE49-F238E27FC236}">
                <a16:creationId xmlns:a16="http://schemas.microsoft.com/office/drawing/2014/main" id="{C3F06FC0-3BD0-0B51-A01F-DD6F146B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19" y="4183713"/>
            <a:ext cx="2608107" cy="1912501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C5630272-9E5A-A0ED-8320-EA03E4D7D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4159783"/>
            <a:ext cx="2599390" cy="1960359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A stack of money on a table&#10;&#10;Description automatically generated">
            <a:extLst>
              <a:ext uri="{FF2B5EF4-FFF2-40B4-BE49-F238E27FC236}">
                <a16:creationId xmlns:a16="http://schemas.microsoft.com/office/drawing/2014/main" id="{43C85CFF-3925-2994-0B88-5E18D48D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20" y="1044176"/>
            <a:ext cx="2608107" cy="1890667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D30D75-8716-3B47-3D3B-C63E9E8B96EB}"/>
              </a:ext>
            </a:extLst>
          </p:cNvPr>
          <p:cNvSpPr txBox="1"/>
          <p:nvPr/>
        </p:nvSpPr>
        <p:spPr>
          <a:xfrm>
            <a:off x="3490037" y="1512455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Basics</a:t>
            </a:r>
          </a:p>
          <a:p>
            <a:r>
              <a:rPr lang="en-US" sz="2800" dirty="0"/>
              <a:t>Glossary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9B426-36A9-D801-04C9-9C4D383581BE}"/>
              </a:ext>
            </a:extLst>
          </p:cNvPr>
          <p:cNvSpPr txBox="1"/>
          <p:nvPr/>
        </p:nvSpPr>
        <p:spPr>
          <a:xfrm>
            <a:off x="3490037" y="4662908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Services</a:t>
            </a:r>
          </a:p>
          <a:p>
            <a:r>
              <a:rPr lang="en-US" sz="2800" dirty="0"/>
              <a:t>Data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E048D-8408-94DB-0AAB-58996324C71F}"/>
              </a:ext>
            </a:extLst>
          </p:cNvPr>
          <p:cNvSpPr txBox="1"/>
          <p:nvPr/>
        </p:nvSpPr>
        <p:spPr>
          <a:xfrm>
            <a:off x="9276322" y="1512455"/>
            <a:ext cx="273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Money</a:t>
            </a:r>
          </a:p>
          <a:p>
            <a:r>
              <a:rPr lang="en-US" sz="2800" dirty="0"/>
              <a:t>Decision Making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99DAB-8368-FBC8-FFF8-9D0DA46F513C}"/>
              </a:ext>
            </a:extLst>
          </p:cNvPr>
          <p:cNvSpPr txBox="1"/>
          <p:nvPr/>
        </p:nvSpPr>
        <p:spPr>
          <a:xfrm>
            <a:off x="9276322" y="4662908"/>
            <a:ext cx="286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  <a:p>
            <a:r>
              <a:rPr lang="en-US" sz="2800" dirty="0"/>
              <a:t>Self-Development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73C7CB-4EEB-65B9-4C1A-2E07D3047F9B}"/>
              </a:ext>
            </a:extLst>
          </p:cNvPr>
          <p:cNvSpPr/>
          <p:nvPr/>
        </p:nvSpPr>
        <p:spPr>
          <a:xfrm>
            <a:off x="54074" y="874040"/>
            <a:ext cx="5618054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5F3FA2-80B7-42AD-CEE2-FBE2F8BF5F30}"/>
              </a:ext>
            </a:extLst>
          </p:cNvPr>
          <p:cNvSpPr/>
          <p:nvPr/>
        </p:nvSpPr>
        <p:spPr>
          <a:xfrm>
            <a:off x="5816061" y="4039083"/>
            <a:ext cx="6361471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CE414-91CC-0FF2-2BB5-E677D81147EA}"/>
              </a:ext>
            </a:extLst>
          </p:cNvPr>
          <p:cNvSpPr/>
          <p:nvPr/>
        </p:nvSpPr>
        <p:spPr>
          <a:xfrm>
            <a:off x="5816061" y="639899"/>
            <a:ext cx="6198959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02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839A0C9-63CA-1CC7-E2B8-54D72CE80B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94857" y="5146768"/>
            <a:ext cx="4842253" cy="61036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3B5A9C2-9784-9A35-A064-D20A8BB3E9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19948" y="5065295"/>
            <a:ext cx="1888823" cy="116927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B27949C0-9F9F-19EC-85EB-20C6B46660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0202" y="3362435"/>
            <a:ext cx="4510630" cy="697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82451BC-96A9-1BC7-88EA-837A437CE1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74" y="3146677"/>
            <a:ext cx="1481162" cy="1309433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31750"/>
          </a:effectLst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21A2992B-987C-F7F9-E842-1F3AD6DBBE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60126" y="972712"/>
            <a:ext cx="2827566" cy="8199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E922DF0-B80D-F0B6-48C8-5CEFCA3C82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627" y="438735"/>
            <a:ext cx="3607812" cy="270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131932-0AE9-F02B-5E39-5CBDFE2768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1347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Simple Infrastructure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805717-34A1-83E3-F38C-DCF379A27AC2}"/>
              </a:ext>
            </a:extLst>
          </p:cNvPr>
          <p:cNvSpPr txBox="1"/>
          <p:nvPr/>
        </p:nvSpPr>
        <p:spPr>
          <a:xfrm>
            <a:off x="982312" y="1518706"/>
            <a:ext cx="38551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VPC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VPN Gateway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Route 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82F8E-524A-EAAE-BEE0-A7567515D46D}"/>
              </a:ext>
            </a:extLst>
          </p:cNvPr>
          <p:cNvSpPr txBox="1"/>
          <p:nvPr/>
        </p:nvSpPr>
        <p:spPr>
          <a:xfrm>
            <a:off x="6453964" y="1518706"/>
            <a:ext cx="408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Virtual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VPN Gateway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DNS, Traffic Manager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0B8BE-A461-0005-0D57-C15B2DABFF55}"/>
              </a:ext>
            </a:extLst>
          </p:cNvPr>
          <p:cNvSpPr txBox="1"/>
          <p:nvPr/>
        </p:nvSpPr>
        <p:spPr>
          <a:xfrm>
            <a:off x="982312" y="3269400"/>
            <a:ext cx="3855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EC2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Elastic Block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3FE84-BFFF-3D0A-0E2F-B10DA35F6E2E}"/>
              </a:ext>
            </a:extLst>
          </p:cNvPr>
          <p:cNvSpPr txBox="1"/>
          <p:nvPr/>
        </p:nvSpPr>
        <p:spPr>
          <a:xfrm>
            <a:off x="6453964" y="3271669"/>
            <a:ext cx="4472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Virtual Machine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disk on Blob Storage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82D62-F697-6FBB-D689-B76169B63920}"/>
              </a:ext>
            </a:extLst>
          </p:cNvPr>
          <p:cNvSpPr txBox="1"/>
          <p:nvPr/>
        </p:nvSpPr>
        <p:spPr>
          <a:xfrm>
            <a:off x="982312" y="4589206"/>
            <a:ext cx="4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Elastic Container Registry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Elastic Kubernetes Service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2C3A8-A506-201F-734A-D82AE7691AAA}"/>
              </a:ext>
            </a:extLst>
          </p:cNvPr>
          <p:cNvSpPr txBox="1"/>
          <p:nvPr/>
        </p:nvSpPr>
        <p:spPr>
          <a:xfrm>
            <a:off x="6453964" y="4589205"/>
            <a:ext cx="4727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Azure Container Registry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Azure Kubernetes Service</a:t>
            </a:r>
          </a:p>
        </p:txBody>
      </p:sp>
    </p:spTree>
    <p:extLst>
      <p:ext uri="{BB962C8B-B14F-4D97-AF65-F5344CB8AC3E}">
        <p14:creationId xmlns:p14="http://schemas.microsoft.com/office/powerpoint/2010/main" val="10233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131932-0AE9-F02B-5E39-5CBDFE2768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1347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Object Storage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E82D62-F697-6FBB-D689-B76169B63920}"/>
              </a:ext>
            </a:extLst>
          </p:cNvPr>
          <p:cNvSpPr txBox="1"/>
          <p:nvPr/>
        </p:nvSpPr>
        <p:spPr>
          <a:xfrm>
            <a:off x="982312" y="5552770"/>
            <a:ext cx="481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S3, Glacier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2C3A8-A506-201F-734A-D82AE7691AAA}"/>
              </a:ext>
            </a:extLst>
          </p:cNvPr>
          <p:cNvSpPr txBox="1"/>
          <p:nvPr/>
        </p:nvSpPr>
        <p:spPr>
          <a:xfrm>
            <a:off x="6453964" y="5552769"/>
            <a:ext cx="4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Blob Storage, Cool Tiers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52E6B-9931-2D1B-3C0B-0D7E5398EEB8}"/>
              </a:ext>
            </a:extLst>
          </p:cNvPr>
          <p:cNvSpPr txBox="1"/>
          <p:nvPr/>
        </p:nvSpPr>
        <p:spPr>
          <a:xfrm>
            <a:off x="5594555" y="653845"/>
            <a:ext cx="6351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Key-Value store mimicking a “filesystem”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2CC5CC-2157-A553-820E-ED180788853C}"/>
              </a:ext>
            </a:extLst>
          </p:cNvPr>
          <p:cNvSpPr txBox="1"/>
          <p:nvPr/>
        </p:nvSpPr>
        <p:spPr>
          <a:xfrm>
            <a:off x="589022" y="2035277"/>
            <a:ext cx="7011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mybucket</a:t>
            </a:r>
            <a:r>
              <a:rPr lang="en-US" sz="2800" i="1" dirty="0"/>
              <a:t>/vdirectory1/</a:t>
            </a:r>
            <a:r>
              <a:rPr lang="en-US" sz="2800" i="1" dirty="0" err="1"/>
              <a:t>another_dir</a:t>
            </a:r>
            <a:r>
              <a:rPr lang="en-US" sz="2800" i="1" dirty="0"/>
              <a:t>/my_file.txt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7A2872-80AF-F1A6-47DA-C84C7F892C89}"/>
              </a:ext>
            </a:extLst>
          </p:cNvPr>
          <p:cNvSpPr txBox="1"/>
          <p:nvPr/>
        </p:nvSpPr>
        <p:spPr>
          <a:xfrm>
            <a:off x="2289378" y="3267177"/>
            <a:ext cx="4445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/</a:t>
            </a:r>
            <a:r>
              <a:rPr lang="en-US" sz="2800" dirty="0"/>
              <a:t> is a valid character in keys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BCED83-0D2E-4CD5-0550-9722734A0C2C}"/>
              </a:ext>
            </a:extLst>
          </p:cNvPr>
          <p:cNvSpPr txBox="1"/>
          <p:nvPr/>
        </p:nvSpPr>
        <p:spPr>
          <a:xfrm>
            <a:off x="7491871" y="3190914"/>
            <a:ext cx="3991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Accessible via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web requests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mounting as filesystem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A822E0-6247-9937-1FF8-95CFBA89E31E}"/>
              </a:ext>
            </a:extLst>
          </p:cNvPr>
          <p:cNvSpPr txBox="1"/>
          <p:nvPr/>
        </p:nvSpPr>
        <p:spPr>
          <a:xfrm>
            <a:off x="9271820" y="1809482"/>
            <a:ext cx="2455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Supports ACL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C0E184-09A2-0E1B-8CC8-8E0B1D6015A0}"/>
              </a:ext>
            </a:extLst>
          </p:cNvPr>
          <p:cNvCxnSpPr>
            <a:cxnSpLocks/>
          </p:cNvCxnSpPr>
          <p:nvPr/>
        </p:nvCxnSpPr>
        <p:spPr>
          <a:xfrm flipH="1" flipV="1">
            <a:off x="2113935" y="2558497"/>
            <a:ext cx="1563328" cy="70868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955DFF1-DC25-236B-29C9-995E39CB0F71}"/>
              </a:ext>
            </a:extLst>
          </p:cNvPr>
          <p:cNvCxnSpPr>
            <a:cxnSpLocks/>
          </p:cNvCxnSpPr>
          <p:nvPr/>
        </p:nvCxnSpPr>
        <p:spPr>
          <a:xfrm flipH="1" flipV="1">
            <a:off x="3731342" y="2558497"/>
            <a:ext cx="506361" cy="70868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7917F0D-A2B1-9C66-0843-F3BDD86C1755}"/>
              </a:ext>
            </a:extLst>
          </p:cNvPr>
          <p:cNvCxnSpPr>
            <a:cxnSpLocks/>
          </p:cNvCxnSpPr>
          <p:nvPr/>
        </p:nvCxnSpPr>
        <p:spPr>
          <a:xfrm flipV="1">
            <a:off x="4886632" y="2558497"/>
            <a:ext cx="639097" cy="70868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68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805717-34A1-83E3-F38C-DCF379A27AC2}"/>
              </a:ext>
            </a:extLst>
          </p:cNvPr>
          <p:cNvSpPr txBox="1"/>
          <p:nvPr/>
        </p:nvSpPr>
        <p:spPr>
          <a:xfrm>
            <a:off x="982311" y="1255729"/>
            <a:ext cx="466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RDS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SQL Server included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82F8E-524A-EAAE-BEE0-A7567515D46D}"/>
              </a:ext>
            </a:extLst>
          </p:cNvPr>
          <p:cNvSpPr txBox="1"/>
          <p:nvPr/>
        </p:nvSpPr>
        <p:spPr>
          <a:xfrm>
            <a:off x="6453964" y="1255729"/>
            <a:ext cx="408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Database for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SQL Database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0B8BE-A461-0005-0D57-C15B2DABFF55}"/>
              </a:ext>
            </a:extLst>
          </p:cNvPr>
          <p:cNvSpPr txBox="1"/>
          <p:nvPr/>
        </p:nvSpPr>
        <p:spPr>
          <a:xfrm>
            <a:off x="982311" y="2617518"/>
            <a:ext cx="4755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Aurora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Athena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en-US" sz="2800" dirty="0"/>
              <a:t>SQL query over DBs and S3 storage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3FE84-BFFF-3D0A-0E2F-B10DA35F6E2E}"/>
              </a:ext>
            </a:extLst>
          </p:cNvPr>
          <p:cNvSpPr txBox="1"/>
          <p:nvPr/>
        </p:nvSpPr>
        <p:spPr>
          <a:xfrm>
            <a:off x="6453964" y="2617518"/>
            <a:ext cx="44721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SQL Database serverless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Lake Analytics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Provides more services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82D62-F697-6FBB-D689-B76169B63920}"/>
              </a:ext>
            </a:extLst>
          </p:cNvPr>
          <p:cNvSpPr txBox="1"/>
          <p:nvPr/>
        </p:nvSpPr>
        <p:spPr>
          <a:xfrm>
            <a:off x="982311" y="4930152"/>
            <a:ext cx="481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ElastiCache</a:t>
            </a:r>
            <a:endParaRPr lang="en-US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2C3A8-A506-201F-734A-D82AE7691AAA}"/>
              </a:ext>
            </a:extLst>
          </p:cNvPr>
          <p:cNvSpPr txBox="1"/>
          <p:nvPr/>
        </p:nvSpPr>
        <p:spPr>
          <a:xfrm>
            <a:off x="6453964" y="4930152"/>
            <a:ext cx="4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Cache for Redis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0A49A-60B3-7A2E-4AA1-D1E60C57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Databases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05D64-31A9-E7C0-4EA4-4680A92A451D}"/>
              </a:ext>
            </a:extLst>
          </p:cNvPr>
          <p:cNvSpPr txBox="1"/>
          <p:nvPr/>
        </p:nvSpPr>
        <p:spPr>
          <a:xfrm rot="5400000">
            <a:off x="10799453" y="3048405"/>
            <a:ext cx="1685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3300"/>
                </a:solidFill>
              </a:rPr>
              <a:t>Serverless</a:t>
            </a:r>
          </a:p>
        </p:txBody>
      </p:sp>
    </p:spTree>
    <p:extLst>
      <p:ext uri="{BB962C8B-B14F-4D97-AF65-F5344CB8AC3E}">
        <p14:creationId xmlns:p14="http://schemas.microsoft.com/office/powerpoint/2010/main" val="348748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90A49A-60B3-7A2E-4AA1-D1E60C57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Databases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3EF5F5-854D-3E82-AEE2-2D749CBA7EB8}"/>
              </a:ext>
            </a:extLst>
          </p:cNvPr>
          <p:cNvSpPr txBox="1"/>
          <p:nvPr/>
        </p:nvSpPr>
        <p:spPr>
          <a:xfrm>
            <a:off x="982312" y="5552770"/>
            <a:ext cx="481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DynamoDB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F4F26-B6F2-E65F-6D3D-398AB6122CEB}"/>
              </a:ext>
            </a:extLst>
          </p:cNvPr>
          <p:cNvSpPr txBox="1"/>
          <p:nvPr/>
        </p:nvSpPr>
        <p:spPr>
          <a:xfrm>
            <a:off x="6453964" y="5552769"/>
            <a:ext cx="4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Cosmos DB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6BF1F-AC15-055B-B2FE-9AB66B03D52B}"/>
              </a:ext>
            </a:extLst>
          </p:cNvPr>
          <p:cNvSpPr txBox="1"/>
          <p:nvPr/>
        </p:nvSpPr>
        <p:spPr>
          <a:xfrm>
            <a:off x="3956570" y="634180"/>
            <a:ext cx="49947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Fully managed</a:t>
            </a:r>
          </a:p>
          <a:p>
            <a:r>
              <a:rPr lang="en-US" sz="2800" dirty="0"/>
              <a:t>Fast, often included in streaming architectures</a:t>
            </a:r>
          </a:p>
          <a:p>
            <a:r>
              <a:rPr lang="en-US" sz="2800" dirty="0"/>
              <a:t>NoSQL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5AC49D-01CE-32F4-7344-1358329BF771}"/>
              </a:ext>
            </a:extLst>
          </p:cNvPr>
          <p:cNvSpPr txBox="1"/>
          <p:nvPr/>
        </p:nvSpPr>
        <p:spPr>
          <a:xfrm>
            <a:off x="806245" y="3076629"/>
            <a:ext cx="31503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Shards</a:t>
            </a:r>
          </a:p>
          <a:p>
            <a:r>
              <a:rPr lang="en-US" sz="2800" dirty="0"/>
              <a:t>400 kB limit</a:t>
            </a:r>
          </a:p>
          <a:p>
            <a:r>
              <a:rPr lang="en-US" sz="2800" dirty="0"/>
              <a:t>Indices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47551E-9202-E8BE-E5B7-70F2CA220CAF}"/>
              </a:ext>
            </a:extLst>
          </p:cNvPr>
          <p:cNvSpPr txBox="1"/>
          <p:nvPr/>
        </p:nvSpPr>
        <p:spPr>
          <a:xfrm>
            <a:off x="7413819" y="2861186"/>
            <a:ext cx="45317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Can support columnar or graph formats</a:t>
            </a:r>
          </a:p>
          <a:p>
            <a:r>
              <a:rPr lang="en-US" sz="2800" dirty="0"/>
              <a:t>Supported by containers</a:t>
            </a:r>
          </a:p>
          <a:p>
            <a:r>
              <a:rPr lang="en-US" sz="2800" dirty="0"/>
              <a:t>Xbox Live</a:t>
            </a:r>
          </a:p>
        </p:txBody>
      </p:sp>
    </p:spTree>
    <p:extLst>
      <p:ext uri="{BB962C8B-B14F-4D97-AF65-F5344CB8AC3E}">
        <p14:creationId xmlns:p14="http://schemas.microsoft.com/office/powerpoint/2010/main" val="284834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EF5F5-854D-3E82-AEE2-2D749CBA7EB8}"/>
              </a:ext>
            </a:extLst>
          </p:cNvPr>
          <p:cNvSpPr txBox="1"/>
          <p:nvPr/>
        </p:nvSpPr>
        <p:spPr>
          <a:xfrm>
            <a:off x="982312" y="5552770"/>
            <a:ext cx="481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Redshift, Redshift Spectrum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8F4F26-B6F2-E65F-6D3D-398AB6122CEB}"/>
              </a:ext>
            </a:extLst>
          </p:cNvPr>
          <p:cNvSpPr txBox="1"/>
          <p:nvPr/>
        </p:nvSpPr>
        <p:spPr>
          <a:xfrm>
            <a:off x="6453964" y="5552769"/>
            <a:ext cx="4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Synapse Analytics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3285DB7-CCA4-7593-6AFC-AE99035ECC2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1347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Data Warehouse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9906EF-5EBC-A5E0-2701-D72A2C9F2F6F}"/>
              </a:ext>
            </a:extLst>
          </p:cNvPr>
          <p:cNvSpPr txBox="1"/>
          <p:nvPr/>
        </p:nvSpPr>
        <p:spPr>
          <a:xfrm>
            <a:off x="3229983" y="2387632"/>
            <a:ext cx="644796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Scales linearly with data volume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Deployed over a cluster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Massively Parallel Processing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Spectrum enables reading data from S3</a:t>
            </a:r>
          </a:p>
        </p:txBody>
      </p:sp>
    </p:spTree>
    <p:extLst>
      <p:ext uri="{BB962C8B-B14F-4D97-AF65-F5344CB8AC3E}">
        <p14:creationId xmlns:p14="http://schemas.microsoft.com/office/powerpoint/2010/main" val="46729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805717-34A1-83E3-F38C-DCF379A27AC2}"/>
              </a:ext>
            </a:extLst>
          </p:cNvPr>
          <p:cNvSpPr txBox="1"/>
          <p:nvPr/>
        </p:nvSpPr>
        <p:spPr>
          <a:xfrm>
            <a:off x="982311" y="1255729"/>
            <a:ext cx="466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Databricks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82F8E-524A-EAAE-BEE0-A7567515D46D}"/>
              </a:ext>
            </a:extLst>
          </p:cNvPr>
          <p:cNvSpPr txBox="1"/>
          <p:nvPr/>
        </p:nvSpPr>
        <p:spPr>
          <a:xfrm>
            <a:off x="6453964" y="1255729"/>
            <a:ext cx="4086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Databricks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0B8BE-A461-0005-0D57-C15B2DABFF55}"/>
              </a:ext>
            </a:extLst>
          </p:cNvPr>
          <p:cNvSpPr txBox="1"/>
          <p:nvPr/>
        </p:nvSpPr>
        <p:spPr>
          <a:xfrm>
            <a:off x="982311" y="2231165"/>
            <a:ext cx="47557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EMR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Hive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Spark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Lake Formation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3FE84-BFFF-3D0A-0E2F-B10DA35F6E2E}"/>
              </a:ext>
            </a:extLst>
          </p:cNvPr>
          <p:cNvSpPr txBox="1"/>
          <p:nvPr/>
        </p:nvSpPr>
        <p:spPr>
          <a:xfrm>
            <a:off x="6453964" y="2231165"/>
            <a:ext cx="44721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HDInsight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Hadoop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Spark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Share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82D62-F697-6FBB-D689-B76169B63920}"/>
              </a:ext>
            </a:extLst>
          </p:cNvPr>
          <p:cNvSpPr txBox="1"/>
          <p:nvPr/>
        </p:nvSpPr>
        <p:spPr>
          <a:xfrm>
            <a:off x="982311" y="4648164"/>
            <a:ext cx="4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Glue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Pipelines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2C3A8-A506-201F-734A-D82AE7691AAA}"/>
              </a:ext>
            </a:extLst>
          </p:cNvPr>
          <p:cNvSpPr txBox="1"/>
          <p:nvPr/>
        </p:nvSpPr>
        <p:spPr>
          <a:xfrm>
            <a:off x="6453964" y="4648164"/>
            <a:ext cx="47277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Data Factory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0A49A-60B3-7A2E-4AA1-D1E60C57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Big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05D64-31A9-E7C0-4EA4-4680A92A451D}"/>
              </a:ext>
            </a:extLst>
          </p:cNvPr>
          <p:cNvSpPr txBox="1"/>
          <p:nvPr/>
        </p:nvSpPr>
        <p:spPr>
          <a:xfrm>
            <a:off x="0" y="4217276"/>
            <a:ext cx="1685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3300"/>
                </a:solidFill>
              </a:rPr>
              <a:t>Can act as a Hive </a:t>
            </a:r>
            <a:r>
              <a:rPr lang="en-US" sz="2800" dirty="0" err="1">
                <a:solidFill>
                  <a:srgbClr val="663300"/>
                </a:solidFill>
              </a:rPr>
              <a:t>metastore</a:t>
            </a:r>
            <a:endParaRPr lang="en-US" sz="2800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6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805717-34A1-83E3-F38C-DCF379A27AC2}"/>
              </a:ext>
            </a:extLst>
          </p:cNvPr>
          <p:cNvSpPr txBox="1"/>
          <p:nvPr/>
        </p:nvSpPr>
        <p:spPr>
          <a:xfrm>
            <a:off x="982311" y="1255729"/>
            <a:ext cx="466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Kinesis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Analytics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82F8E-524A-EAAE-BEE0-A7567515D46D}"/>
              </a:ext>
            </a:extLst>
          </p:cNvPr>
          <p:cNvSpPr txBox="1"/>
          <p:nvPr/>
        </p:nvSpPr>
        <p:spPr>
          <a:xfrm>
            <a:off x="6453964" y="1255729"/>
            <a:ext cx="4086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Event Hubs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Stream Analytics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0B8BE-A461-0005-0D57-C15B2DABFF55}"/>
              </a:ext>
            </a:extLst>
          </p:cNvPr>
          <p:cNvSpPr txBox="1"/>
          <p:nvPr/>
        </p:nvSpPr>
        <p:spPr>
          <a:xfrm>
            <a:off x="935150" y="3251983"/>
            <a:ext cx="4755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Kinesis Data Firehose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E82D62-F697-6FBB-D689-B76169B63920}"/>
              </a:ext>
            </a:extLst>
          </p:cNvPr>
          <p:cNvSpPr txBox="1"/>
          <p:nvPr/>
        </p:nvSpPr>
        <p:spPr>
          <a:xfrm>
            <a:off x="982311" y="4648164"/>
            <a:ext cx="4818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Managed Streaming for Apache Kafka (MSK)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2C3A8-A506-201F-734A-D82AE7691AAA}"/>
              </a:ext>
            </a:extLst>
          </p:cNvPr>
          <p:cNvSpPr txBox="1"/>
          <p:nvPr/>
        </p:nvSpPr>
        <p:spPr>
          <a:xfrm>
            <a:off x="6453964" y="4648164"/>
            <a:ext cx="4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Kafka in HDInsight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0A49A-60B3-7A2E-4AA1-D1E60C57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Streaming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8D9C1-319D-0DF6-9617-982292A9EC46}"/>
              </a:ext>
            </a:extLst>
          </p:cNvPr>
          <p:cNvSpPr txBox="1"/>
          <p:nvPr/>
        </p:nvSpPr>
        <p:spPr>
          <a:xfrm>
            <a:off x="610772" y="1732782"/>
            <a:ext cx="1685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663300"/>
                </a:solidFill>
              </a:rPr>
              <a:t>SQL support</a:t>
            </a:r>
          </a:p>
        </p:txBody>
      </p:sp>
    </p:spTree>
    <p:extLst>
      <p:ext uri="{BB962C8B-B14F-4D97-AF65-F5344CB8AC3E}">
        <p14:creationId xmlns:p14="http://schemas.microsoft.com/office/powerpoint/2010/main" val="3453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16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805717-34A1-83E3-F38C-DCF379A27AC2}"/>
              </a:ext>
            </a:extLst>
          </p:cNvPr>
          <p:cNvSpPr txBox="1"/>
          <p:nvPr/>
        </p:nvSpPr>
        <p:spPr>
          <a:xfrm>
            <a:off x="982311" y="1255729"/>
            <a:ext cx="46614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SageMaker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Comprehend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C82F8E-524A-EAAE-BEE0-A7567515D46D}"/>
              </a:ext>
            </a:extLst>
          </p:cNvPr>
          <p:cNvSpPr txBox="1"/>
          <p:nvPr/>
        </p:nvSpPr>
        <p:spPr>
          <a:xfrm>
            <a:off x="6453964" y="1255729"/>
            <a:ext cx="4086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Machine Learning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Cognitive Services for Natural Language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A0B8BE-A461-0005-0D57-C15B2DABFF55}"/>
              </a:ext>
            </a:extLst>
          </p:cNvPr>
          <p:cNvSpPr txBox="1"/>
          <p:nvPr/>
        </p:nvSpPr>
        <p:spPr>
          <a:xfrm>
            <a:off x="982311" y="3327842"/>
            <a:ext cx="47557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Polly Transcribe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Lex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03FE84-BFFF-3D0A-0E2F-B10DA35F6E2E}"/>
              </a:ext>
            </a:extLst>
          </p:cNvPr>
          <p:cNvSpPr txBox="1"/>
          <p:nvPr/>
        </p:nvSpPr>
        <p:spPr>
          <a:xfrm>
            <a:off x="6453964" y="3327842"/>
            <a:ext cx="447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Speech services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90A49A-60B3-7A2E-4AA1-D1E60C576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AI &amp; ML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EE9F83-CD89-7B90-85D1-61BB7A43DFB8}"/>
              </a:ext>
            </a:extLst>
          </p:cNvPr>
          <p:cNvSpPr txBox="1"/>
          <p:nvPr/>
        </p:nvSpPr>
        <p:spPr>
          <a:xfrm>
            <a:off x="6453964" y="4811971"/>
            <a:ext cx="447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PowerBI</a:t>
            </a:r>
            <a:r>
              <a:rPr lang="en-US" sz="2800" dirty="0"/>
              <a:t> integration</a:t>
            </a:r>
          </a:p>
        </p:txBody>
      </p:sp>
    </p:spTree>
    <p:extLst>
      <p:ext uri="{BB962C8B-B14F-4D97-AF65-F5344CB8AC3E}">
        <p14:creationId xmlns:p14="http://schemas.microsoft.com/office/powerpoint/2010/main" val="29763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F131932-0AE9-F02B-5E39-5CBDFE2768B2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1347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Function as a Service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EAD3174-3B1A-B8D4-D809-A2BFFC6BD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537E1ED-EEA2-76A6-92C7-8B87ED0CE5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E82D62-F697-6FBB-D689-B76169B63920}"/>
              </a:ext>
            </a:extLst>
          </p:cNvPr>
          <p:cNvSpPr txBox="1"/>
          <p:nvPr/>
        </p:nvSpPr>
        <p:spPr>
          <a:xfrm>
            <a:off x="982312" y="5552770"/>
            <a:ext cx="481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Lambda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42C3A8-A506-201F-734A-D82AE7691AAA}"/>
              </a:ext>
            </a:extLst>
          </p:cNvPr>
          <p:cNvSpPr txBox="1"/>
          <p:nvPr/>
        </p:nvSpPr>
        <p:spPr>
          <a:xfrm>
            <a:off x="6453964" y="5552769"/>
            <a:ext cx="4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Azure Functions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752E6B-9931-2D1B-3C0B-0D7E5398EEB8}"/>
              </a:ext>
            </a:extLst>
          </p:cNvPr>
          <p:cNvSpPr txBox="1"/>
          <p:nvPr/>
        </p:nvSpPr>
        <p:spPr>
          <a:xfrm>
            <a:off x="5594555" y="653845"/>
            <a:ext cx="635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Supports most common languages</a:t>
            </a:r>
          </a:p>
          <a:p>
            <a:r>
              <a:rPr lang="en-US" sz="2800" dirty="0"/>
              <a:t>Integrated with other services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7FD5B5-53BA-8819-087B-9F3735B3455D}"/>
              </a:ext>
            </a:extLst>
          </p:cNvPr>
          <p:cNvSpPr txBox="1"/>
          <p:nvPr/>
        </p:nvSpPr>
        <p:spPr>
          <a:xfrm>
            <a:off x="324317" y="4870863"/>
            <a:ext cx="2094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 in S3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21741E-0975-1EF8-7FB5-4451205F9E00}"/>
              </a:ext>
            </a:extLst>
          </p:cNvPr>
          <p:cNvSpPr txBox="1"/>
          <p:nvPr/>
        </p:nvSpPr>
        <p:spPr>
          <a:xfrm>
            <a:off x="9537291" y="4870863"/>
            <a:ext cx="24725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Code deployed</a:t>
            </a:r>
          </a:p>
        </p:txBody>
      </p:sp>
      <p:pic>
        <p:nvPicPr>
          <p:cNvPr id="13" name="Picture 12" descr="A computer tower with a red stripe&#10;&#10;Description automatically generated">
            <a:extLst>
              <a:ext uri="{FF2B5EF4-FFF2-40B4-BE49-F238E27FC236}">
                <a16:creationId xmlns:a16="http://schemas.microsoft.com/office/drawing/2014/main" id="{D8BD6F17-6D29-0D12-D66B-C49053875F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87" y="1858288"/>
            <a:ext cx="1571941" cy="1571941"/>
          </a:xfrm>
          <a:prstGeom prst="rect">
            <a:avLst/>
          </a:prstGeom>
        </p:spPr>
      </p:pic>
      <p:pic>
        <p:nvPicPr>
          <p:cNvPr id="19" name="Picture 18" descr="A yellow paper with text on it&#10;&#10;Description automatically generated">
            <a:extLst>
              <a:ext uri="{FF2B5EF4-FFF2-40B4-BE49-F238E27FC236}">
                <a16:creationId xmlns:a16="http://schemas.microsoft.com/office/drawing/2014/main" id="{DBFEB41D-7866-C1A1-6135-CC64C495F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5" y="2259149"/>
            <a:ext cx="1571941" cy="1571941"/>
          </a:xfrm>
          <a:prstGeom prst="rect">
            <a:avLst/>
          </a:prstGeom>
        </p:spPr>
      </p:pic>
      <p:pic>
        <p:nvPicPr>
          <p:cNvPr id="21" name="Picture 20" descr="A computer tower with fans&#10;&#10;Description automatically generated">
            <a:extLst>
              <a:ext uri="{FF2B5EF4-FFF2-40B4-BE49-F238E27FC236}">
                <a16:creationId xmlns:a16="http://schemas.microsoft.com/office/drawing/2014/main" id="{ACED05C5-8A55-69D4-CE96-C34F1D912F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459" y="2450702"/>
            <a:ext cx="1577410" cy="1577410"/>
          </a:xfrm>
          <a:prstGeom prst="rect">
            <a:avLst/>
          </a:prstGeom>
        </p:spPr>
      </p:pic>
      <p:pic>
        <p:nvPicPr>
          <p:cNvPr id="23" name="Picture 22" descr="A computer tower with a red stripe&#10;&#10;Description automatically generated">
            <a:extLst>
              <a:ext uri="{FF2B5EF4-FFF2-40B4-BE49-F238E27FC236}">
                <a16:creationId xmlns:a16="http://schemas.microsoft.com/office/drawing/2014/main" id="{A0CC2D7D-D9A6-72B8-3FC9-634682074C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804" y="4466378"/>
            <a:ext cx="1571941" cy="1571941"/>
          </a:xfrm>
          <a:prstGeom prst="rect">
            <a:avLst/>
          </a:prstGeom>
        </p:spPr>
      </p:pic>
      <p:pic>
        <p:nvPicPr>
          <p:cNvPr id="24" name="Picture 23" descr="A computer tower with fans&#10;&#10;Description automatically generated">
            <a:extLst>
              <a:ext uri="{FF2B5EF4-FFF2-40B4-BE49-F238E27FC236}">
                <a16:creationId xmlns:a16="http://schemas.microsoft.com/office/drawing/2014/main" id="{52A8F77E-1C7D-07FC-C73B-BD2839C5D1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56" y="4551210"/>
            <a:ext cx="1577410" cy="1577410"/>
          </a:xfrm>
          <a:prstGeom prst="rect">
            <a:avLst/>
          </a:prstGeom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4192A31-66C1-A2B7-B9E5-8379E271DEAD}"/>
              </a:ext>
            </a:extLst>
          </p:cNvPr>
          <p:cNvCxnSpPr/>
          <p:nvPr/>
        </p:nvCxnSpPr>
        <p:spPr>
          <a:xfrm>
            <a:off x="2576052" y="3045119"/>
            <a:ext cx="2871935" cy="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C12F64CC-7E8A-ED4A-1C58-566AC5F1240F}"/>
              </a:ext>
            </a:extLst>
          </p:cNvPr>
          <p:cNvCxnSpPr>
            <a:cxnSpLocks/>
          </p:cNvCxnSpPr>
          <p:nvPr/>
        </p:nvCxnSpPr>
        <p:spPr>
          <a:xfrm>
            <a:off x="2648440" y="3471084"/>
            <a:ext cx="4371488" cy="1295716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0ADBA42-B327-6B16-95AC-0F8AC1EC38AC}"/>
              </a:ext>
            </a:extLst>
          </p:cNvPr>
          <p:cNvCxnSpPr>
            <a:cxnSpLocks/>
          </p:cNvCxnSpPr>
          <p:nvPr/>
        </p:nvCxnSpPr>
        <p:spPr>
          <a:xfrm>
            <a:off x="2576052" y="3309845"/>
            <a:ext cx="5073445" cy="269097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C9AEA50-6013-FAF4-0EE2-19A6FCE08DFE}"/>
              </a:ext>
            </a:extLst>
          </p:cNvPr>
          <p:cNvCxnSpPr>
            <a:cxnSpLocks/>
          </p:cNvCxnSpPr>
          <p:nvPr/>
        </p:nvCxnSpPr>
        <p:spPr>
          <a:xfrm>
            <a:off x="2549901" y="3605538"/>
            <a:ext cx="1490799" cy="1251184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Graphic 31" descr="Question Mark with solid fill">
            <a:extLst>
              <a:ext uri="{FF2B5EF4-FFF2-40B4-BE49-F238E27FC236}">
                <a16:creationId xmlns:a16="http://schemas.microsoft.com/office/drawing/2014/main" id="{1222DF63-9762-FCCA-AA84-1CC74F39C7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21135" y="3237898"/>
            <a:ext cx="691953" cy="69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4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2D4AA4A-F6C8-5DD2-4496-CD9E5B89B024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3313472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Function as a Service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CE246E9-5995-B6BC-461B-54D6952C82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147" y="6034424"/>
            <a:ext cx="1168688" cy="72347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2608BFF-9013-2D09-5CD9-DDF3B1D1B0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6052" y="6142480"/>
            <a:ext cx="1749524" cy="5073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471C77-BFB7-34DF-C684-FC9A9068C905}"/>
              </a:ext>
            </a:extLst>
          </p:cNvPr>
          <p:cNvSpPr txBox="1"/>
          <p:nvPr/>
        </p:nvSpPr>
        <p:spPr>
          <a:xfrm>
            <a:off x="982312" y="5552770"/>
            <a:ext cx="4818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Lambda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83490-517D-E8A3-A3B8-AEED55BD9EF8}"/>
              </a:ext>
            </a:extLst>
          </p:cNvPr>
          <p:cNvSpPr txBox="1"/>
          <p:nvPr/>
        </p:nvSpPr>
        <p:spPr>
          <a:xfrm>
            <a:off x="6453964" y="5552769"/>
            <a:ext cx="47277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Azure Functions</a:t>
            </a:r>
          </a:p>
        </p:txBody>
      </p:sp>
      <p:pic>
        <p:nvPicPr>
          <p:cNvPr id="9" name="Picture 8" descr="A yellow paper with text on it&#10;&#10;Description automatically generated">
            <a:extLst>
              <a:ext uri="{FF2B5EF4-FFF2-40B4-BE49-F238E27FC236}">
                <a16:creationId xmlns:a16="http://schemas.microsoft.com/office/drawing/2014/main" id="{B145BB45-4BFE-A5A1-1329-B122E3B98A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385" y="2259149"/>
            <a:ext cx="1571941" cy="15719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709D11-6848-9F65-EED6-FD37BD69F057}"/>
              </a:ext>
            </a:extLst>
          </p:cNvPr>
          <p:cNvSpPr txBox="1"/>
          <p:nvPr/>
        </p:nvSpPr>
        <p:spPr>
          <a:xfrm>
            <a:off x="2845161" y="2446095"/>
            <a:ext cx="31820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Isolated</a:t>
            </a:r>
          </a:p>
          <a:p>
            <a:r>
              <a:rPr lang="en-US" sz="2800" dirty="0"/>
              <a:t>Limited time</a:t>
            </a:r>
          </a:p>
          <a:p>
            <a:r>
              <a:rPr lang="en-US" sz="2800" dirty="0"/>
              <a:t>Unknown resources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A6E25E-9D74-B76E-5494-3BA8BCDF3DC2}"/>
              </a:ext>
            </a:extLst>
          </p:cNvPr>
          <p:cNvSpPr txBox="1"/>
          <p:nvPr/>
        </p:nvSpPr>
        <p:spPr>
          <a:xfrm>
            <a:off x="6453964" y="856709"/>
            <a:ext cx="47277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Use Cases: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Interactive website backend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Data validation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Software deployment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/>
              <a:t>Usually acts as a glue between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A6C509E-0E77-86D4-1162-ED5C5429CD9E}"/>
              </a:ext>
            </a:extLst>
          </p:cNvPr>
          <p:cNvSpPr/>
          <p:nvPr/>
        </p:nvSpPr>
        <p:spPr>
          <a:xfrm>
            <a:off x="6292645" y="3220761"/>
            <a:ext cx="4753970" cy="1133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21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6E61B6-E8AE-FA1F-FE10-F503AC5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Outline</a:t>
            </a:r>
          </a:p>
        </p:txBody>
      </p:sp>
      <p:pic>
        <p:nvPicPr>
          <p:cNvPr id="6" name="Picture 5" descr="An open book with text on it&#10;&#10;Description automatically generated">
            <a:extLst>
              <a:ext uri="{FF2B5EF4-FFF2-40B4-BE49-F238E27FC236}">
                <a16:creationId xmlns:a16="http://schemas.microsoft.com/office/drawing/2014/main" id="{4369E1F1-C918-46A9-3E7E-A8F5ED99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1013614"/>
            <a:ext cx="2608107" cy="1951790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silhouette of cranes at sunset&#10;&#10;Description automatically generated">
            <a:extLst>
              <a:ext uri="{FF2B5EF4-FFF2-40B4-BE49-F238E27FC236}">
                <a16:creationId xmlns:a16="http://schemas.microsoft.com/office/drawing/2014/main" id="{C3F06FC0-3BD0-0B51-A01F-DD6F146B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19" y="4183713"/>
            <a:ext cx="2608107" cy="1912501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C5630272-9E5A-A0ED-8320-EA03E4D7D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4159783"/>
            <a:ext cx="2599390" cy="1960359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A stack of money on a table&#10;&#10;Description automatically generated">
            <a:extLst>
              <a:ext uri="{FF2B5EF4-FFF2-40B4-BE49-F238E27FC236}">
                <a16:creationId xmlns:a16="http://schemas.microsoft.com/office/drawing/2014/main" id="{43C85CFF-3925-2994-0B88-5E18D48D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20" y="1044176"/>
            <a:ext cx="2608107" cy="1890667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D30D75-8716-3B47-3D3B-C63E9E8B96EB}"/>
              </a:ext>
            </a:extLst>
          </p:cNvPr>
          <p:cNvSpPr txBox="1"/>
          <p:nvPr/>
        </p:nvSpPr>
        <p:spPr>
          <a:xfrm>
            <a:off x="3490037" y="1512455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Basics</a:t>
            </a:r>
          </a:p>
          <a:p>
            <a:r>
              <a:rPr lang="en-US" sz="2800" dirty="0"/>
              <a:t>Glossary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9B426-36A9-D801-04C9-9C4D383581BE}"/>
              </a:ext>
            </a:extLst>
          </p:cNvPr>
          <p:cNvSpPr txBox="1"/>
          <p:nvPr/>
        </p:nvSpPr>
        <p:spPr>
          <a:xfrm>
            <a:off x="3490037" y="4662908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Services</a:t>
            </a:r>
          </a:p>
          <a:p>
            <a:r>
              <a:rPr lang="en-US" sz="2800" dirty="0"/>
              <a:t>Data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E048D-8408-94DB-0AAB-58996324C71F}"/>
              </a:ext>
            </a:extLst>
          </p:cNvPr>
          <p:cNvSpPr txBox="1"/>
          <p:nvPr/>
        </p:nvSpPr>
        <p:spPr>
          <a:xfrm>
            <a:off x="9276322" y="1512455"/>
            <a:ext cx="273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Money</a:t>
            </a:r>
          </a:p>
          <a:p>
            <a:r>
              <a:rPr lang="en-US" sz="2800" dirty="0"/>
              <a:t>Decision Making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99DAB-8368-FBC8-FFF8-9D0DA46F513C}"/>
              </a:ext>
            </a:extLst>
          </p:cNvPr>
          <p:cNvSpPr txBox="1"/>
          <p:nvPr/>
        </p:nvSpPr>
        <p:spPr>
          <a:xfrm>
            <a:off x="9276322" y="4662908"/>
            <a:ext cx="286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  <a:p>
            <a:r>
              <a:rPr lang="en-US" sz="2800" dirty="0"/>
              <a:t>Self-Development</a:t>
            </a:r>
          </a:p>
        </p:txBody>
      </p:sp>
    </p:spTree>
    <p:extLst>
      <p:ext uri="{BB962C8B-B14F-4D97-AF65-F5344CB8AC3E}">
        <p14:creationId xmlns:p14="http://schemas.microsoft.com/office/powerpoint/2010/main" val="25180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FD49969-81C4-5B48-5E4A-2AA11C9A1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981" y="752167"/>
            <a:ext cx="7317187" cy="4080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433D174-58BB-86BF-3906-DB1D4E9C3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Watson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E99499-4B2A-256E-DF18-72B0501A1307}"/>
              </a:ext>
            </a:extLst>
          </p:cNvPr>
          <p:cNvSpPr txBox="1"/>
          <p:nvPr/>
        </p:nvSpPr>
        <p:spPr>
          <a:xfrm>
            <a:off x="1371599" y="4532670"/>
            <a:ext cx="45060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IBM</a:t>
            </a:r>
          </a:p>
          <a:p>
            <a:r>
              <a:rPr lang="en-US" sz="2800" dirty="0"/>
              <a:t>Natural Language Processing</a:t>
            </a:r>
          </a:p>
          <a:p>
            <a:pPr algn="r"/>
            <a:r>
              <a:rPr lang="en-US" sz="2800" dirty="0"/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265160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6E61B6-E8AE-FA1F-FE10-F503AC5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Outline</a:t>
            </a:r>
          </a:p>
        </p:txBody>
      </p:sp>
      <p:pic>
        <p:nvPicPr>
          <p:cNvPr id="6" name="Picture 5" descr="An open book with text on it&#10;&#10;Description automatically generated">
            <a:extLst>
              <a:ext uri="{FF2B5EF4-FFF2-40B4-BE49-F238E27FC236}">
                <a16:creationId xmlns:a16="http://schemas.microsoft.com/office/drawing/2014/main" id="{4369E1F1-C918-46A9-3E7E-A8F5ED99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1013614"/>
            <a:ext cx="2608107" cy="1951790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silhouette of cranes at sunset&#10;&#10;Description automatically generated">
            <a:extLst>
              <a:ext uri="{FF2B5EF4-FFF2-40B4-BE49-F238E27FC236}">
                <a16:creationId xmlns:a16="http://schemas.microsoft.com/office/drawing/2014/main" id="{C3F06FC0-3BD0-0B51-A01F-DD6F146B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19" y="4183713"/>
            <a:ext cx="2608107" cy="1912501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C5630272-9E5A-A0ED-8320-EA03E4D7D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4159783"/>
            <a:ext cx="2599390" cy="1960359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A stack of money on a table&#10;&#10;Description automatically generated">
            <a:extLst>
              <a:ext uri="{FF2B5EF4-FFF2-40B4-BE49-F238E27FC236}">
                <a16:creationId xmlns:a16="http://schemas.microsoft.com/office/drawing/2014/main" id="{43C85CFF-3925-2994-0B88-5E18D48D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20" y="1044176"/>
            <a:ext cx="2608107" cy="1890667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D30D75-8716-3B47-3D3B-C63E9E8B96EB}"/>
              </a:ext>
            </a:extLst>
          </p:cNvPr>
          <p:cNvSpPr txBox="1"/>
          <p:nvPr/>
        </p:nvSpPr>
        <p:spPr>
          <a:xfrm>
            <a:off x="3490037" y="1512455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Basics</a:t>
            </a:r>
          </a:p>
          <a:p>
            <a:r>
              <a:rPr lang="en-US" sz="2800" dirty="0"/>
              <a:t>Glossary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9B426-36A9-D801-04C9-9C4D383581BE}"/>
              </a:ext>
            </a:extLst>
          </p:cNvPr>
          <p:cNvSpPr txBox="1"/>
          <p:nvPr/>
        </p:nvSpPr>
        <p:spPr>
          <a:xfrm>
            <a:off x="3490037" y="4662908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Services</a:t>
            </a:r>
          </a:p>
          <a:p>
            <a:r>
              <a:rPr lang="en-US" sz="2800" dirty="0"/>
              <a:t>Data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E048D-8408-94DB-0AAB-58996324C71F}"/>
              </a:ext>
            </a:extLst>
          </p:cNvPr>
          <p:cNvSpPr txBox="1"/>
          <p:nvPr/>
        </p:nvSpPr>
        <p:spPr>
          <a:xfrm>
            <a:off x="9276322" y="1512455"/>
            <a:ext cx="273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Money</a:t>
            </a:r>
          </a:p>
          <a:p>
            <a:r>
              <a:rPr lang="en-US" sz="2800" dirty="0"/>
              <a:t>Decision Making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99DAB-8368-FBC8-FFF8-9D0DA46F513C}"/>
              </a:ext>
            </a:extLst>
          </p:cNvPr>
          <p:cNvSpPr txBox="1"/>
          <p:nvPr/>
        </p:nvSpPr>
        <p:spPr>
          <a:xfrm>
            <a:off x="9276322" y="4662908"/>
            <a:ext cx="286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  <a:p>
            <a:r>
              <a:rPr lang="en-US" sz="2800" dirty="0"/>
              <a:t>Self-Development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73C7CB-4EEB-65B9-4C1A-2E07D3047F9B}"/>
              </a:ext>
            </a:extLst>
          </p:cNvPr>
          <p:cNvSpPr/>
          <p:nvPr/>
        </p:nvSpPr>
        <p:spPr>
          <a:xfrm>
            <a:off x="54074" y="874040"/>
            <a:ext cx="5618054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5F3FA2-80B7-42AD-CEE2-FBE2F8BF5F30}"/>
              </a:ext>
            </a:extLst>
          </p:cNvPr>
          <p:cNvSpPr/>
          <p:nvPr/>
        </p:nvSpPr>
        <p:spPr>
          <a:xfrm>
            <a:off x="24459" y="3795428"/>
            <a:ext cx="5711428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CE414-91CC-0FF2-2BB5-E677D81147EA}"/>
              </a:ext>
            </a:extLst>
          </p:cNvPr>
          <p:cNvSpPr/>
          <p:nvPr/>
        </p:nvSpPr>
        <p:spPr>
          <a:xfrm>
            <a:off x="5816061" y="639899"/>
            <a:ext cx="6198959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0034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8A2FFC0-64AC-92D0-AF7A-65E9289345F0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3647769" cy="13076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663300"/>
                </a:solidFill>
              </a:rPr>
              <a:t>Reference Architectures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8480AE-F745-D1F8-D6BF-459788FFF369}"/>
              </a:ext>
            </a:extLst>
          </p:cNvPr>
          <p:cNvSpPr txBox="1"/>
          <p:nvPr/>
        </p:nvSpPr>
        <p:spPr>
          <a:xfrm>
            <a:off x="1184375" y="2204843"/>
            <a:ext cx="74975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It is hard to create a complex solution by stitching together cloud resources and custom code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49A97A-2661-132C-DE1A-637EC9293953}"/>
              </a:ext>
            </a:extLst>
          </p:cNvPr>
          <p:cNvSpPr txBox="1"/>
          <p:nvPr/>
        </p:nvSpPr>
        <p:spPr>
          <a:xfrm>
            <a:off x="6390556" y="3820129"/>
            <a:ext cx="43757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Reference architectures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Whitepapers</a:t>
            </a:r>
          </a:p>
        </p:txBody>
      </p:sp>
    </p:spTree>
    <p:extLst>
      <p:ext uri="{BB962C8B-B14F-4D97-AF65-F5344CB8AC3E}">
        <p14:creationId xmlns:p14="http://schemas.microsoft.com/office/powerpoint/2010/main" val="281047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DFECB01-8BB8-63C2-103D-3472FD397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23303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Certifications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C8BF2E-1E60-94B3-18B7-E327FCB42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49" y="3429000"/>
            <a:ext cx="2868748" cy="28068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B6BFCF-6657-69E3-96D7-3FF4B27B02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303" y="903646"/>
            <a:ext cx="2868748" cy="27360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3D1535-393F-3C36-6144-37C69E1A9D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78" y="3814789"/>
            <a:ext cx="2552526" cy="25595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8F834C-BDFA-0F29-B838-F619EA328C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870" y="816077"/>
            <a:ext cx="2868748" cy="291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75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F2A6494D-EA53-6D69-DD7D-382F86D7AFE0}"/>
              </a:ext>
            </a:extLst>
          </p:cNvPr>
          <p:cNvSpPr/>
          <p:nvPr/>
        </p:nvSpPr>
        <p:spPr>
          <a:xfrm rot="4154233">
            <a:off x="9245274" y="4562040"/>
            <a:ext cx="786580" cy="75708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2CBBAB-770E-1EDD-05C2-659FA329AB6B}"/>
              </a:ext>
            </a:extLst>
          </p:cNvPr>
          <p:cNvSpPr txBox="1">
            <a:spLocks/>
          </p:cNvSpPr>
          <p:nvPr/>
        </p:nvSpPr>
        <p:spPr>
          <a:xfrm>
            <a:off x="2553436" y="-12868285"/>
            <a:ext cx="9144000" cy="237964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663300"/>
                </a:solidFill>
              </a:rPr>
              <a:t>Pictures</a:t>
            </a:r>
            <a:endParaRPr lang="en-US" dirty="0">
              <a:solidFill>
                <a:srgbClr val="663300"/>
              </a:solidFill>
              <a:hlinkClick r:id="rId2"/>
            </a:endParaRP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Sunrise Crane </a:t>
            </a:r>
            <a:r>
              <a:rPr lang="en-US" sz="2400" dirty="0"/>
              <a:t>by </a:t>
            </a:r>
            <a:r>
              <a:rPr lang="en-US" sz="2400" i="1" dirty="0" err="1"/>
              <a:t>Wyncliffe</a:t>
            </a:r>
            <a:r>
              <a:rPr lang="en-US" sz="2400" dirty="0"/>
              <a:t> </a:t>
            </a:r>
            <a:r>
              <a:rPr lang="en-US" sz="1600" dirty="0"/>
              <a:t>(Public Domain)</a:t>
            </a:r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Dining Room</a:t>
            </a:r>
            <a:r>
              <a:rPr lang="en-US" sz="2400" dirty="0"/>
              <a:t> by </a:t>
            </a:r>
            <a:r>
              <a:rPr lang="en-US" sz="2400" i="1" dirty="0"/>
              <a:t>Steven Miller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5"/>
              </a:rPr>
              <a:t>Money</a:t>
            </a:r>
            <a:r>
              <a:rPr lang="en-US" sz="2400" dirty="0"/>
              <a:t> by </a:t>
            </a:r>
            <a:r>
              <a:rPr lang="en-US" sz="2400" i="1" dirty="0"/>
              <a:t>Dustin Moore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6"/>
              </a:rPr>
              <a:t>dictionary</a:t>
            </a:r>
            <a:r>
              <a:rPr lang="en-US" sz="2400" dirty="0"/>
              <a:t> by </a:t>
            </a:r>
            <a:r>
              <a:rPr lang="en-US" sz="2400" i="1" dirty="0"/>
              <a:t>Stock Catalog</a:t>
            </a:r>
            <a:r>
              <a:rPr lang="en-US" sz="2400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7"/>
              </a:rPr>
              <a:t>wiki servers </a:t>
            </a:r>
            <a:r>
              <a:rPr lang="en-US" sz="2400" dirty="0"/>
              <a:t>by </a:t>
            </a:r>
            <a:r>
              <a:rPr lang="en-US" sz="2400" i="1" dirty="0" err="1"/>
              <a:t>Domas</a:t>
            </a:r>
            <a:r>
              <a:rPr lang="en-US" sz="2400" i="1" dirty="0"/>
              <a:t> </a:t>
            </a:r>
            <a:r>
              <a:rPr lang="en-US" sz="2400" i="1" dirty="0" err="1"/>
              <a:t>Mituzas</a:t>
            </a:r>
            <a:r>
              <a:rPr lang="en-US" sz="2400" i="1" dirty="0"/>
              <a:t> </a:t>
            </a:r>
            <a:r>
              <a:rPr lang="en-US" sz="1600" dirty="0"/>
              <a:t>(CC BY 2.0)</a:t>
            </a:r>
          </a:p>
          <a:p>
            <a:pPr marL="0" indent="0">
              <a:buNone/>
            </a:pPr>
            <a:r>
              <a:rPr lang="en-US" sz="2400" dirty="0">
                <a:hlinkClick r:id="rId8"/>
              </a:rPr>
              <a:t>World Map UK</a:t>
            </a:r>
            <a:r>
              <a:rPr lang="en-US" sz="2400" dirty="0"/>
              <a:t> by </a:t>
            </a:r>
            <a:r>
              <a:rPr lang="en-US" sz="2400" i="1" dirty="0" err="1"/>
              <a:t>Taka@P.P.R.S</a:t>
            </a:r>
            <a:r>
              <a:rPr lang="en-US" sz="2400" i="1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r>
              <a:rPr lang="en-US" sz="2400" dirty="0">
                <a:hlinkClick r:id="rId9"/>
              </a:rPr>
              <a:t>consistency</a:t>
            </a:r>
            <a:r>
              <a:rPr lang="en-US" sz="2400" dirty="0"/>
              <a:t> by </a:t>
            </a:r>
            <a:r>
              <a:rPr lang="en-US" sz="2400" i="1" dirty="0" err="1"/>
              <a:t>Uniconlabs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0"/>
              </a:rPr>
              <a:t>arrows</a:t>
            </a:r>
            <a:r>
              <a:rPr lang="en-US" sz="2400" dirty="0"/>
              <a:t> by </a:t>
            </a:r>
            <a:r>
              <a:rPr lang="en-US" sz="2400" i="1" dirty="0" err="1"/>
              <a:t>Kalashnyk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1"/>
              </a:rPr>
              <a:t>Sidewalk</a:t>
            </a:r>
            <a:r>
              <a:rPr lang="en-US" sz="2400" dirty="0"/>
              <a:t> by </a:t>
            </a:r>
            <a:r>
              <a:rPr lang="en-US" sz="2400" i="1" dirty="0"/>
              <a:t>Simon </a:t>
            </a:r>
            <a:r>
              <a:rPr lang="en-US" sz="2400" i="1" dirty="0" err="1"/>
              <a:t>Malz</a:t>
            </a:r>
            <a:r>
              <a:rPr lang="en-US" sz="2400" i="1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r>
              <a:rPr lang="en-US" sz="2400" dirty="0">
                <a:hlinkClick r:id="rId12"/>
              </a:rPr>
              <a:t>Clouds</a:t>
            </a:r>
            <a:r>
              <a:rPr lang="en-US" sz="2400" dirty="0"/>
              <a:t> by </a:t>
            </a:r>
            <a:r>
              <a:rPr lang="en-US" sz="2400" i="1" dirty="0"/>
              <a:t>Joao </a:t>
            </a:r>
            <a:r>
              <a:rPr lang="en-US" sz="2400" i="1" dirty="0" err="1"/>
              <a:t>Clerigo</a:t>
            </a:r>
            <a:r>
              <a:rPr lang="en-US" sz="2400" i="1" dirty="0"/>
              <a:t> </a:t>
            </a:r>
            <a:r>
              <a:rPr lang="en-US" sz="1600" dirty="0"/>
              <a:t>(CC BY-NC 2.0)</a:t>
            </a:r>
            <a:endParaRPr lang="en-US" sz="2400" dirty="0">
              <a:hlinkClick r:id="rId13"/>
            </a:endParaRPr>
          </a:p>
          <a:p>
            <a:pPr marL="0" indent="0">
              <a:buNone/>
            </a:pPr>
            <a:r>
              <a:rPr lang="en-US" sz="2400" dirty="0">
                <a:hlinkClick r:id="rId13"/>
              </a:rPr>
              <a:t>Cashier</a:t>
            </a:r>
            <a:r>
              <a:rPr lang="en-US" sz="2400" dirty="0"/>
              <a:t> by </a:t>
            </a:r>
            <a:r>
              <a:rPr lang="en-US" sz="2400" i="1" dirty="0"/>
              <a:t>Mario Andre Cordero Alfaro </a:t>
            </a:r>
            <a:r>
              <a:rPr lang="en-US" sz="1600" dirty="0"/>
              <a:t>(CC BY-NC-ND 2.0)</a:t>
            </a:r>
          </a:p>
          <a:p>
            <a:pPr marL="0" indent="0">
              <a:buNone/>
            </a:pPr>
            <a:r>
              <a:rPr lang="en-US" sz="2400" dirty="0">
                <a:hlinkClick r:id="rId14"/>
              </a:rPr>
              <a:t>Old cashier machine </a:t>
            </a:r>
            <a:r>
              <a:rPr lang="en-US" sz="2400" dirty="0"/>
              <a:t>by </a:t>
            </a:r>
            <a:r>
              <a:rPr lang="en-US" sz="2400" i="1" dirty="0"/>
              <a:t>Andi Bharata </a:t>
            </a:r>
            <a:r>
              <a:rPr lang="en-US" sz="1600" dirty="0"/>
              <a:t>(CC BY-NC 2.0)</a:t>
            </a:r>
          </a:p>
          <a:p>
            <a:pPr marL="0" indent="0">
              <a:buNone/>
            </a:pPr>
            <a:r>
              <a:rPr lang="en-US" sz="2400" dirty="0">
                <a:hlinkClick r:id="rId15"/>
              </a:rPr>
              <a:t>Cashier counter</a:t>
            </a:r>
            <a:r>
              <a:rPr lang="en-US" sz="2400" dirty="0"/>
              <a:t> by </a:t>
            </a:r>
            <a:r>
              <a:rPr lang="en-US" sz="2400" i="1" dirty="0" err="1"/>
              <a:t>Aldenn</a:t>
            </a:r>
            <a:r>
              <a:rPr lang="en-US" sz="2400" i="1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r>
              <a:rPr lang="en-US" sz="2400" dirty="0">
                <a:hlinkClick r:id="rId16"/>
              </a:rPr>
              <a:t>Identity card</a:t>
            </a:r>
            <a:r>
              <a:rPr lang="en-US" sz="2400" dirty="0"/>
              <a:t> by </a:t>
            </a:r>
            <a:r>
              <a:rPr lang="en-US" sz="2400" i="1" dirty="0" err="1"/>
              <a:t>IconMarketPK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7"/>
              </a:rPr>
              <a:t>Search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8"/>
              </a:rPr>
              <a:t>Cloud</a:t>
            </a:r>
            <a:r>
              <a:rPr lang="en-US" sz="2400" dirty="0"/>
              <a:t> by </a:t>
            </a:r>
            <a:r>
              <a:rPr lang="en-US" sz="2400" i="1" dirty="0" err="1"/>
              <a:t>Kiranshastry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19"/>
              </a:rPr>
              <a:t>Website</a:t>
            </a:r>
            <a:r>
              <a:rPr lang="en-US" sz="2400" dirty="0"/>
              <a:t> by </a:t>
            </a:r>
            <a:r>
              <a:rPr lang="en-US" sz="2400" i="1" dirty="0" err="1"/>
              <a:t>prettycons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0"/>
              </a:rPr>
              <a:t>Computer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1"/>
              </a:rPr>
              <a:t>Coding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2"/>
              </a:rPr>
              <a:t>Programmer</a:t>
            </a:r>
            <a:r>
              <a:rPr lang="en-US" sz="2400" dirty="0"/>
              <a:t> by </a:t>
            </a:r>
            <a:r>
              <a:rPr lang="en-US" sz="2400" i="1" dirty="0" err="1"/>
              <a:t>Freepik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3"/>
              </a:rPr>
              <a:t>Minus</a:t>
            </a:r>
            <a:r>
              <a:rPr lang="en-US" sz="2400" dirty="0"/>
              <a:t> by </a:t>
            </a:r>
            <a:r>
              <a:rPr lang="en-US" sz="2400" i="1" dirty="0" err="1"/>
              <a:t>Fathema</a:t>
            </a:r>
            <a:r>
              <a:rPr lang="en-US" sz="2400" i="1" dirty="0"/>
              <a:t> </a:t>
            </a:r>
            <a:r>
              <a:rPr lang="en-US" sz="2400" i="1" dirty="0" err="1"/>
              <a:t>Khanom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4"/>
              </a:rPr>
              <a:t>Plus</a:t>
            </a:r>
            <a:r>
              <a:rPr lang="en-US" sz="2400" dirty="0"/>
              <a:t> by </a:t>
            </a:r>
            <a:r>
              <a:rPr lang="en-US" sz="2400" i="1" dirty="0" err="1"/>
              <a:t>kliwir</a:t>
            </a:r>
            <a:r>
              <a:rPr lang="en-US" sz="2400" i="1" dirty="0"/>
              <a:t> art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5"/>
              </a:rPr>
              <a:t>Desktop computer</a:t>
            </a:r>
            <a:r>
              <a:rPr lang="en-US" sz="2400" dirty="0"/>
              <a:t> by </a:t>
            </a:r>
            <a:r>
              <a:rPr lang="en-US" sz="2400" i="1" dirty="0"/>
              <a:t>vectorsmarket15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6"/>
              </a:rPr>
              <a:t>Computer case</a:t>
            </a:r>
            <a:r>
              <a:rPr lang="en-US" sz="2400" dirty="0"/>
              <a:t> by </a:t>
            </a:r>
            <a:r>
              <a:rPr lang="en-US" sz="2400" i="1" dirty="0" err="1"/>
              <a:t>kliwir</a:t>
            </a:r>
            <a:r>
              <a:rPr lang="en-US" sz="2400" i="1" dirty="0"/>
              <a:t> art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7"/>
              </a:rPr>
              <a:t>Source code</a:t>
            </a:r>
            <a:r>
              <a:rPr lang="en-US" sz="2400" dirty="0"/>
              <a:t> by </a:t>
            </a:r>
            <a:r>
              <a:rPr lang="en-US" sz="2400" i="1" dirty="0"/>
              <a:t>Flat icons</a:t>
            </a:r>
            <a:r>
              <a:rPr lang="en-US" sz="2400" dirty="0"/>
              <a:t> </a:t>
            </a:r>
            <a:r>
              <a:rPr lang="en-US" sz="1600" dirty="0"/>
              <a:t>on flaticon.com</a:t>
            </a:r>
          </a:p>
          <a:p>
            <a:pPr marL="0" indent="0">
              <a:buNone/>
            </a:pPr>
            <a:r>
              <a:rPr lang="en-US" sz="2400" dirty="0">
                <a:hlinkClick r:id="rId28"/>
              </a:rPr>
              <a:t>Sunrise</a:t>
            </a:r>
            <a:r>
              <a:rPr lang="en-US" sz="2400" dirty="0"/>
              <a:t> by </a:t>
            </a:r>
            <a:r>
              <a:rPr lang="en-US" sz="2400" i="1" dirty="0" err="1"/>
              <a:t>Elsamuko</a:t>
            </a:r>
            <a:r>
              <a:rPr lang="en-US" sz="2400" i="1" dirty="0"/>
              <a:t> </a:t>
            </a:r>
            <a:r>
              <a:rPr lang="en-US" sz="1600" dirty="0"/>
              <a:t>(CC BY-SA 2.0)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663300"/>
                </a:solidFill>
              </a:rPr>
              <a:t>Literature</a:t>
            </a:r>
          </a:p>
          <a:p>
            <a:pPr marL="0" indent="0">
              <a:buNone/>
            </a:pPr>
            <a:r>
              <a:rPr lang="en-US" sz="2400" dirty="0">
                <a:hlinkClick r:id="rId29"/>
              </a:rPr>
              <a:t>Amazon AWS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hlinkClick r:id="rId30"/>
              </a:rPr>
              <a:t>Microsoft Azure</a:t>
            </a:r>
            <a:endParaRPr lang="en-US" sz="2400" i="1" dirty="0"/>
          </a:p>
          <a:p>
            <a:pPr marL="0" indent="0">
              <a:buNone/>
            </a:pPr>
            <a:r>
              <a:rPr lang="en-US" sz="2400" dirty="0">
                <a:hlinkClick r:id="rId31"/>
              </a:rPr>
              <a:t>Google Cloud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2"/>
              </a:rPr>
              <a:t>IBM Cloud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3"/>
              </a:rPr>
              <a:t>Alibaba Cloud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34"/>
              </a:rPr>
              <a:t>Oracle Cloud Infrastructure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11F0FB6-64A7-A5FE-84E0-BEE62707E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References</a:t>
            </a:r>
          </a:p>
        </p:txBody>
      </p:sp>
      <p:pic>
        <p:nvPicPr>
          <p:cNvPr id="5" name="Picture 4" descr="A sunset with clouds in the sky&#10;&#10;Description automatically generated">
            <a:extLst>
              <a:ext uri="{FF2B5EF4-FFF2-40B4-BE49-F238E27FC236}">
                <a16:creationId xmlns:a16="http://schemas.microsoft.com/office/drawing/2014/main" id="{B9509C56-1509-ED5A-04E5-6A69DB832544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336" y="15561"/>
            <a:ext cx="3190568" cy="3190568"/>
          </a:xfrm>
          <a:prstGeom prst="rect">
            <a:avLst/>
          </a:prstGeom>
          <a:ln w="127000" cap="sq">
            <a:solidFill>
              <a:srgbClr val="6633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  <a:reflection blurRad="6350" stA="50000" endA="300" endPos="55000" dir="5400000" sy="-100000" algn="bl" rotWithShape="0"/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90500" h="1270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62366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E0287-D6A5-33E3-507E-5151D2E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11" y="2766218"/>
            <a:ext cx="3597377" cy="1325563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6633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869917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E6E61B6-E8AE-FA1F-FE10-F503AC50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Outline</a:t>
            </a:r>
          </a:p>
        </p:txBody>
      </p:sp>
      <p:pic>
        <p:nvPicPr>
          <p:cNvPr id="6" name="Picture 5" descr="An open book with text on it&#10;&#10;Description automatically generated">
            <a:extLst>
              <a:ext uri="{FF2B5EF4-FFF2-40B4-BE49-F238E27FC236}">
                <a16:creationId xmlns:a16="http://schemas.microsoft.com/office/drawing/2014/main" id="{4369E1F1-C918-46A9-3E7E-A8F5ED999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1013614"/>
            <a:ext cx="2608107" cy="1951790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A silhouette of cranes at sunset&#10;&#10;Description automatically generated">
            <a:extLst>
              <a:ext uri="{FF2B5EF4-FFF2-40B4-BE49-F238E27FC236}">
                <a16:creationId xmlns:a16="http://schemas.microsoft.com/office/drawing/2014/main" id="{C3F06FC0-3BD0-0B51-A01F-DD6F146B7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19" y="4183713"/>
            <a:ext cx="2608107" cy="1912501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A restaurant with tables and chairs&#10;&#10;Description automatically generated">
            <a:extLst>
              <a:ext uri="{FF2B5EF4-FFF2-40B4-BE49-F238E27FC236}">
                <a16:creationId xmlns:a16="http://schemas.microsoft.com/office/drawing/2014/main" id="{C5630272-9E5A-A0ED-8320-EA03E4D7D6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19" y="4159783"/>
            <a:ext cx="2599390" cy="1960359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A stack of money on a table&#10;&#10;Description automatically generated">
            <a:extLst>
              <a:ext uri="{FF2B5EF4-FFF2-40B4-BE49-F238E27FC236}">
                <a16:creationId xmlns:a16="http://schemas.microsoft.com/office/drawing/2014/main" id="{43C85CFF-3925-2994-0B88-5E18D48D42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20" y="1044176"/>
            <a:ext cx="2608107" cy="1890667"/>
          </a:xfrm>
          <a:prstGeom prst="rect">
            <a:avLst/>
          </a:prstGeom>
          <a:ln w="127000" cap="rnd">
            <a:solidFill>
              <a:schemeClr val="bg1">
                <a:lumMod val="75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9D30D75-8716-3B47-3D3B-C63E9E8B96EB}"/>
              </a:ext>
            </a:extLst>
          </p:cNvPr>
          <p:cNvSpPr txBox="1"/>
          <p:nvPr/>
        </p:nvSpPr>
        <p:spPr>
          <a:xfrm>
            <a:off x="3490037" y="1512455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Basics</a:t>
            </a:r>
          </a:p>
          <a:p>
            <a:r>
              <a:rPr lang="en-US" sz="2800" dirty="0"/>
              <a:t>Glossary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9B426-36A9-D801-04C9-9C4D383581BE}"/>
              </a:ext>
            </a:extLst>
          </p:cNvPr>
          <p:cNvSpPr txBox="1"/>
          <p:nvPr/>
        </p:nvSpPr>
        <p:spPr>
          <a:xfrm>
            <a:off x="3490037" y="4662908"/>
            <a:ext cx="249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Services</a:t>
            </a:r>
          </a:p>
          <a:p>
            <a:r>
              <a:rPr lang="en-US" sz="2800" dirty="0"/>
              <a:t>Data 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E6E048D-8408-94DB-0AAB-58996324C71F}"/>
              </a:ext>
            </a:extLst>
          </p:cNvPr>
          <p:cNvSpPr txBox="1"/>
          <p:nvPr/>
        </p:nvSpPr>
        <p:spPr>
          <a:xfrm>
            <a:off x="9276322" y="1512455"/>
            <a:ext cx="27386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Money</a:t>
            </a:r>
          </a:p>
          <a:p>
            <a:r>
              <a:rPr lang="en-US" sz="2800" dirty="0"/>
              <a:t>Decision Making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F999DAB-8368-FBC8-FFF8-9D0DA46F513C}"/>
              </a:ext>
            </a:extLst>
          </p:cNvPr>
          <p:cNvSpPr txBox="1"/>
          <p:nvPr/>
        </p:nvSpPr>
        <p:spPr>
          <a:xfrm>
            <a:off x="9276322" y="4662908"/>
            <a:ext cx="28617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Architecture</a:t>
            </a:r>
          </a:p>
          <a:p>
            <a:r>
              <a:rPr lang="en-US" sz="2800" dirty="0"/>
              <a:t>Self-Development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273C7CB-4EEB-65B9-4C1A-2E07D3047F9B}"/>
              </a:ext>
            </a:extLst>
          </p:cNvPr>
          <p:cNvSpPr/>
          <p:nvPr/>
        </p:nvSpPr>
        <p:spPr>
          <a:xfrm>
            <a:off x="5830529" y="816077"/>
            <a:ext cx="6361471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35F3FA2-80B7-42AD-CEE2-FBE2F8BF5F30}"/>
              </a:ext>
            </a:extLst>
          </p:cNvPr>
          <p:cNvSpPr/>
          <p:nvPr/>
        </p:nvSpPr>
        <p:spPr>
          <a:xfrm>
            <a:off x="5816061" y="4039083"/>
            <a:ext cx="6361471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39CE414-91CC-0FF2-2BB5-E677D81147EA}"/>
              </a:ext>
            </a:extLst>
          </p:cNvPr>
          <p:cNvSpPr/>
          <p:nvPr/>
        </p:nvSpPr>
        <p:spPr>
          <a:xfrm>
            <a:off x="0" y="3892597"/>
            <a:ext cx="5618054" cy="2612923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37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BD26F11-2FE2-73FF-CC52-6C3E5DCC9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130769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Hybrid Cloud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14E43EE-7BF1-2533-69F2-D07050EE6649}"/>
              </a:ext>
            </a:extLst>
          </p:cNvPr>
          <p:cNvSpPr/>
          <p:nvPr/>
        </p:nvSpPr>
        <p:spPr>
          <a:xfrm>
            <a:off x="4415646" y="898098"/>
            <a:ext cx="3128154" cy="3122277"/>
          </a:xfrm>
          <a:prstGeom prst="ellipse">
            <a:avLst/>
          </a:prstGeom>
          <a:solidFill>
            <a:srgbClr val="6633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82F11B3-C132-436F-83D9-13601505BC91}"/>
              </a:ext>
            </a:extLst>
          </p:cNvPr>
          <p:cNvSpPr/>
          <p:nvPr/>
        </p:nvSpPr>
        <p:spPr>
          <a:xfrm>
            <a:off x="3169621" y="2789845"/>
            <a:ext cx="3128154" cy="3122277"/>
          </a:xfrm>
          <a:prstGeom prst="ellipse">
            <a:avLst/>
          </a:prstGeom>
          <a:solidFill>
            <a:srgbClr val="6633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BF2200-D617-7F51-15E9-69E3984F26B3}"/>
              </a:ext>
            </a:extLst>
          </p:cNvPr>
          <p:cNvSpPr/>
          <p:nvPr/>
        </p:nvSpPr>
        <p:spPr>
          <a:xfrm>
            <a:off x="5478813" y="2789846"/>
            <a:ext cx="3128154" cy="3122277"/>
          </a:xfrm>
          <a:prstGeom prst="ellipse">
            <a:avLst/>
          </a:prstGeom>
          <a:solidFill>
            <a:srgbClr val="663300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84F8AB-D768-0477-114C-16775DB94838}"/>
              </a:ext>
            </a:extLst>
          </p:cNvPr>
          <p:cNvSpPr txBox="1"/>
          <p:nvPr/>
        </p:nvSpPr>
        <p:spPr>
          <a:xfrm>
            <a:off x="4740009" y="283984"/>
            <a:ext cx="271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Cloud Provider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2BB13C-249F-E40C-5062-68CD5A9ED1F6}"/>
              </a:ext>
            </a:extLst>
          </p:cNvPr>
          <p:cNvSpPr txBox="1"/>
          <p:nvPr/>
        </p:nvSpPr>
        <p:spPr>
          <a:xfrm>
            <a:off x="7543800" y="5698291"/>
            <a:ext cx="271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Cloud Provider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F22995-8AE0-52A8-74D3-D3EBFCE6DFB7}"/>
              </a:ext>
            </a:extLst>
          </p:cNvPr>
          <p:cNvSpPr txBox="1"/>
          <p:nvPr/>
        </p:nvSpPr>
        <p:spPr>
          <a:xfrm>
            <a:off x="2091291" y="5482848"/>
            <a:ext cx="2711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Dedicated </a:t>
            </a:r>
          </a:p>
          <a:p>
            <a:r>
              <a:rPr lang="en-US" sz="2800" dirty="0"/>
              <a:t>Data Center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950406-F796-8C0A-C737-9A09D608DB81}"/>
              </a:ext>
            </a:extLst>
          </p:cNvPr>
          <p:cNvCxnSpPr/>
          <p:nvPr/>
        </p:nvCxnSpPr>
        <p:spPr>
          <a:xfrm>
            <a:off x="1620078" y="1182757"/>
            <a:ext cx="2795568" cy="1607088"/>
          </a:xfrm>
          <a:prstGeom prst="straightConnector1">
            <a:avLst/>
          </a:prstGeom>
          <a:ln w="19050" cap="flat" cmpd="sng" algn="ctr">
            <a:solidFill>
              <a:srgbClr val="6633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4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62F4B0F7-2A51-F047-160B-01DF2F39C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743199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Basics</a:t>
            </a:r>
          </a:p>
        </p:txBody>
      </p:sp>
      <p:pic>
        <p:nvPicPr>
          <p:cNvPr id="6" name="Picture 5" descr="A close-up of several computer servers&#10;&#10;Description automatically generated">
            <a:extLst>
              <a:ext uri="{FF2B5EF4-FFF2-40B4-BE49-F238E27FC236}">
                <a16:creationId xmlns:a16="http://schemas.microsoft.com/office/drawing/2014/main" id="{20B289C5-DF4C-4F22-F5D0-5B2649D11B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4485" y="1311965"/>
            <a:ext cx="5491370" cy="439309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965F868-BD70-17E8-E4A0-ABA540757776}"/>
              </a:ext>
            </a:extLst>
          </p:cNvPr>
          <p:cNvSpPr/>
          <p:nvPr/>
        </p:nvSpPr>
        <p:spPr>
          <a:xfrm>
            <a:off x="2411605" y="816077"/>
            <a:ext cx="3684396" cy="2007510"/>
          </a:xfrm>
          <a:prstGeom prst="rect">
            <a:avLst/>
          </a:prstGeom>
          <a:noFill/>
          <a:ln w="25400">
            <a:solidFill>
              <a:srgbClr val="9966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0BA91-9664-9EDC-E0B4-FA8B1F7C200A}"/>
              </a:ext>
            </a:extLst>
          </p:cNvPr>
          <p:cNvSpPr txBox="1"/>
          <p:nvPr/>
        </p:nvSpPr>
        <p:spPr>
          <a:xfrm>
            <a:off x="3594797" y="786342"/>
            <a:ext cx="271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Virtual Machine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DC2AD2-4537-20BE-FAC1-7E93A0012D95}"/>
              </a:ext>
            </a:extLst>
          </p:cNvPr>
          <p:cNvSpPr/>
          <p:nvPr/>
        </p:nvSpPr>
        <p:spPr>
          <a:xfrm>
            <a:off x="2453446" y="4893546"/>
            <a:ext cx="3684396" cy="1307403"/>
          </a:xfrm>
          <a:prstGeom prst="rect">
            <a:avLst/>
          </a:prstGeom>
          <a:noFill/>
          <a:ln w="25400">
            <a:solidFill>
              <a:srgbClr val="99663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5DC0F7-73EB-E9B4-9B9B-38B42694ABE0}"/>
              </a:ext>
            </a:extLst>
          </p:cNvPr>
          <p:cNvSpPr txBox="1"/>
          <p:nvPr/>
        </p:nvSpPr>
        <p:spPr>
          <a:xfrm>
            <a:off x="3436536" y="5705061"/>
            <a:ext cx="28702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Persistent Storage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302E231C-7E78-4EA0-23FF-DC4A4BF0EC12}"/>
              </a:ext>
            </a:extLst>
          </p:cNvPr>
          <p:cNvCxnSpPr>
            <a:cxnSpLocks/>
          </p:cNvCxnSpPr>
          <p:nvPr/>
        </p:nvCxnSpPr>
        <p:spPr>
          <a:xfrm rot="16200000" flipV="1">
            <a:off x="4064559" y="3531995"/>
            <a:ext cx="2793442" cy="753628"/>
          </a:xfrm>
          <a:prstGeom prst="bentConnector3">
            <a:avLst/>
          </a:prstGeom>
          <a:ln w="19050"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28CF5CA-9BAF-F6A3-3DFA-5DA3A3D74149}"/>
              </a:ext>
            </a:extLst>
          </p:cNvPr>
          <p:cNvSpPr txBox="1"/>
          <p:nvPr/>
        </p:nvSpPr>
        <p:spPr>
          <a:xfrm>
            <a:off x="5084466" y="3379521"/>
            <a:ext cx="2711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Volume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5303D7-A819-5FEE-13A6-DD0751F2A387}"/>
              </a:ext>
            </a:extLst>
          </p:cNvPr>
          <p:cNvSpPr txBox="1"/>
          <p:nvPr/>
        </p:nvSpPr>
        <p:spPr>
          <a:xfrm>
            <a:off x="5024177" y="3840607"/>
            <a:ext cx="2711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Fixed Amount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C7BC7E6-74F3-FE62-E4B4-3F43608ADF81}"/>
              </a:ext>
            </a:extLst>
          </p:cNvPr>
          <p:cNvCxnSpPr>
            <a:cxnSpLocks/>
          </p:cNvCxnSpPr>
          <p:nvPr/>
        </p:nvCxnSpPr>
        <p:spPr>
          <a:xfrm flipH="1">
            <a:off x="4732776" y="2111234"/>
            <a:ext cx="4216955" cy="0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8C096C1-F9A7-D12E-3613-938454236F84}"/>
              </a:ext>
            </a:extLst>
          </p:cNvPr>
          <p:cNvSpPr txBox="1"/>
          <p:nvPr/>
        </p:nvSpPr>
        <p:spPr>
          <a:xfrm>
            <a:off x="8119067" y="1634180"/>
            <a:ext cx="1661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Dedicated</a:t>
            </a:r>
          </a:p>
          <a:p>
            <a:r>
              <a:rPr lang="en-US" sz="2800" dirty="0"/>
              <a:t>Host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97D9D8-712C-C192-0352-CE9DD72D1A31}"/>
              </a:ext>
            </a:extLst>
          </p:cNvPr>
          <p:cNvSpPr txBox="1"/>
          <p:nvPr/>
        </p:nvSpPr>
        <p:spPr>
          <a:xfrm>
            <a:off x="9869718" y="5285637"/>
            <a:ext cx="1113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Tags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A20F1E6-C87A-EFCE-06CF-009E5604271E}"/>
              </a:ext>
            </a:extLst>
          </p:cNvPr>
          <p:cNvSpPr txBox="1"/>
          <p:nvPr/>
        </p:nvSpPr>
        <p:spPr>
          <a:xfrm>
            <a:off x="9234971" y="5719573"/>
            <a:ext cx="2711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Metadata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Any Resource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C9BAA3C-7514-7F37-DF6B-40F623E0CCAD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137842" y="1233328"/>
            <a:ext cx="3731876" cy="4313919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5E094E4-F171-AD48-88F1-E3BF5175F110}"/>
              </a:ext>
            </a:extLst>
          </p:cNvPr>
          <p:cNvCxnSpPr>
            <a:cxnSpLocks/>
            <a:stCxn id="22" idx="1"/>
          </p:cNvCxnSpPr>
          <p:nvPr/>
        </p:nvCxnSpPr>
        <p:spPr>
          <a:xfrm flipH="1" flipV="1">
            <a:off x="6412562" y="3641131"/>
            <a:ext cx="3457156" cy="1906116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C1178D0-9D49-6881-1A7B-26701EDADF0B}"/>
              </a:ext>
            </a:extLst>
          </p:cNvPr>
          <p:cNvCxnSpPr>
            <a:cxnSpLocks/>
            <a:stCxn id="22" idx="1"/>
          </p:cNvCxnSpPr>
          <p:nvPr/>
        </p:nvCxnSpPr>
        <p:spPr>
          <a:xfrm flipH="1">
            <a:off x="6212734" y="5547247"/>
            <a:ext cx="3656984" cy="555934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697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11" grpId="0"/>
      <p:bldP spid="15" grpId="0"/>
      <p:bldP spid="16" grpId="0"/>
      <p:bldP spid="20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33BC934-F33E-F5BB-A675-2410774D423B}"/>
              </a:ext>
            </a:extLst>
          </p:cNvPr>
          <p:cNvSpPr/>
          <p:nvPr/>
        </p:nvSpPr>
        <p:spPr>
          <a:xfrm>
            <a:off x="7096539" y="1461052"/>
            <a:ext cx="2425148" cy="387626"/>
          </a:xfrm>
          <a:prstGeom prst="rect">
            <a:avLst/>
          </a:prstGeom>
          <a:solidFill>
            <a:srgbClr val="FFD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6B6F9C2-3B7C-B334-EC11-7AA9AD2C6FD5}"/>
              </a:ext>
            </a:extLst>
          </p:cNvPr>
          <p:cNvSpPr txBox="1"/>
          <p:nvPr/>
        </p:nvSpPr>
        <p:spPr>
          <a:xfrm>
            <a:off x="2072790" y="949295"/>
            <a:ext cx="9640652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“</a:t>
            </a: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The ability to withstand all outages and continue providing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dirty="0">
                <a:solidFill>
                  <a:srgbClr val="000000"/>
                </a:solidFill>
                <a:latin typeface="+mj-lt"/>
                <a:cs typeface="Calibri" pitchFamily="34"/>
              </a:rPr>
              <a:t>processing capability according to some predefined service level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.”</a:t>
            </a:r>
          </a:p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0" i="0" u="none" strike="noStrike" kern="1200" cap="none" spc="0" baseline="0" dirty="0">
                <a:solidFill>
                  <a:srgbClr val="000000"/>
                </a:solidFill>
                <a:uFillTx/>
                <a:latin typeface="+mj-lt"/>
                <a:cs typeface="Calibri" pitchFamily="34"/>
              </a:rPr>
              <a:t>High Availability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CEED165-9564-3692-5A4E-5EC89418E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51922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Availability</a:t>
            </a:r>
          </a:p>
        </p:txBody>
      </p:sp>
      <p:pic>
        <p:nvPicPr>
          <p:cNvPr id="8" name="Picture 7" descr="A large map of the world&#10;&#10;Description automatically generated">
            <a:extLst>
              <a:ext uri="{FF2B5EF4-FFF2-40B4-BE49-F238E27FC236}">
                <a16:creationId xmlns:a16="http://schemas.microsoft.com/office/drawing/2014/main" id="{C3470645-055A-7A53-F5D4-51E7E68984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2696"/>
            <a:ext cx="6692190" cy="4595304"/>
          </a:xfrm>
          <a:prstGeom prst="rect">
            <a:avLst/>
          </a:prstGeom>
        </p:spPr>
      </p:pic>
      <p:pic>
        <p:nvPicPr>
          <p:cNvPr id="10" name="Graphic 9" descr="Marker with solid fill">
            <a:extLst>
              <a:ext uri="{FF2B5EF4-FFF2-40B4-BE49-F238E27FC236}">
                <a16:creationId xmlns:a16="http://schemas.microsoft.com/office/drawing/2014/main" id="{7406AD19-9AB6-BB02-AC17-BFCD6A0CF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9413" y="2902880"/>
            <a:ext cx="693363" cy="693363"/>
          </a:xfrm>
          <a:prstGeom prst="rect">
            <a:avLst/>
          </a:prstGeom>
        </p:spPr>
      </p:pic>
      <p:pic>
        <p:nvPicPr>
          <p:cNvPr id="11" name="Graphic 10" descr="Marker with solid fill">
            <a:extLst>
              <a:ext uri="{FF2B5EF4-FFF2-40B4-BE49-F238E27FC236}">
                <a16:creationId xmlns:a16="http://schemas.microsoft.com/office/drawing/2014/main" id="{869A604A-E449-64D6-540A-F71A545B5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8019" y="3173267"/>
            <a:ext cx="693363" cy="693363"/>
          </a:xfrm>
          <a:prstGeom prst="rect">
            <a:avLst/>
          </a:prstGeom>
        </p:spPr>
      </p:pic>
      <p:pic>
        <p:nvPicPr>
          <p:cNvPr id="12" name="Graphic 11" descr="Marker with solid fill">
            <a:extLst>
              <a:ext uri="{FF2B5EF4-FFF2-40B4-BE49-F238E27FC236}">
                <a16:creationId xmlns:a16="http://schemas.microsoft.com/office/drawing/2014/main" id="{28EF2398-71FB-8CC6-89CB-A88F1545A7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79087" y="3249561"/>
            <a:ext cx="693363" cy="693363"/>
          </a:xfrm>
          <a:prstGeom prst="rect">
            <a:avLst/>
          </a:prstGeom>
        </p:spPr>
      </p:pic>
      <p:pic>
        <p:nvPicPr>
          <p:cNvPr id="13" name="Graphic 12" descr="Marker with solid fill">
            <a:extLst>
              <a:ext uri="{FF2B5EF4-FFF2-40B4-BE49-F238E27FC236}">
                <a16:creationId xmlns:a16="http://schemas.microsoft.com/office/drawing/2014/main" id="{E8772F56-7722-F248-2EE6-A85E2224F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71863" y="3323303"/>
            <a:ext cx="693363" cy="693363"/>
          </a:xfrm>
          <a:prstGeom prst="rect">
            <a:avLst/>
          </a:prstGeom>
        </p:spPr>
      </p:pic>
      <p:pic>
        <p:nvPicPr>
          <p:cNvPr id="14" name="Graphic 13" descr="Marker with solid fill">
            <a:extLst>
              <a:ext uri="{FF2B5EF4-FFF2-40B4-BE49-F238E27FC236}">
                <a16:creationId xmlns:a16="http://schemas.microsoft.com/office/drawing/2014/main" id="{0C0399AE-7ECF-4198-9265-20A17B82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24263" y="4881716"/>
            <a:ext cx="693363" cy="693363"/>
          </a:xfrm>
          <a:prstGeom prst="rect">
            <a:avLst/>
          </a:prstGeom>
        </p:spPr>
      </p:pic>
      <p:pic>
        <p:nvPicPr>
          <p:cNvPr id="15" name="Graphic 14" descr="Marker with solid fill">
            <a:extLst>
              <a:ext uri="{FF2B5EF4-FFF2-40B4-BE49-F238E27FC236}">
                <a16:creationId xmlns:a16="http://schemas.microsoft.com/office/drawing/2014/main" id="{C13BCA55-CDB6-328D-86DA-816611B43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69397" y="4881716"/>
            <a:ext cx="693363" cy="693363"/>
          </a:xfrm>
          <a:prstGeom prst="rect">
            <a:avLst/>
          </a:prstGeom>
        </p:spPr>
      </p:pic>
      <p:pic>
        <p:nvPicPr>
          <p:cNvPr id="16" name="Graphic 15" descr="Marker with solid fill">
            <a:extLst>
              <a:ext uri="{FF2B5EF4-FFF2-40B4-BE49-F238E27FC236}">
                <a16:creationId xmlns:a16="http://schemas.microsoft.com/office/drawing/2014/main" id="{804866D2-1569-FF6D-B126-430B0CABA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0609" y="4788309"/>
            <a:ext cx="693363" cy="6933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C23CD4A-4118-68CB-8B3F-84651145EA4A}"/>
              </a:ext>
            </a:extLst>
          </p:cNvPr>
          <p:cNvSpPr txBox="1"/>
          <p:nvPr/>
        </p:nvSpPr>
        <p:spPr>
          <a:xfrm>
            <a:off x="8153134" y="2542232"/>
            <a:ext cx="13685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Region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BA51215-D491-4A44-3CF5-F55E578C2BEA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283974" y="2803842"/>
            <a:ext cx="4869160" cy="792401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8D4E936-2A6D-B0BD-E39A-530E58D82A64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3651537" y="2803842"/>
            <a:ext cx="4501597" cy="2348261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8B3A931-F30C-E01D-0F9B-B9E5BE1BB65E}"/>
              </a:ext>
            </a:extLst>
          </p:cNvPr>
          <p:cNvCxnSpPr>
            <a:cxnSpLocks/>
            <a:stCxn id="17" idx="1"/>
          </p:cNvCxnSpPr>
          <p:nvPr/>
        </p:nvCxnSpPr>
        <p:spPr>
          <a:xfrm flipH="1">
            <a:off x="5823987" y="2803842"/>
            <a:ext cx="2329147" cy="2269603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086E888-31AC-7524-7A50-BA4D8434BA13}"/>
              </a:ext>
            </a:extLst>
          </p:cNvPr>
          <p:cNvSpPr txBox="1"/>
          <p:nvPr/>
        </p:nvSpPr>
        <p:spPr>
          <a:xfrm>
            <a:off x="8635274" y="3866630"/>
            <a:ext cx="28158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Availability Zone</a:t>
            </a:r>
          </a:p>
        </p:txBody>
      </p:sp>
      <p:pic>
        <p:nvPicPr>
          <p:cNvPr id="34" name="Graphic 33" descr="Fork In Road outline">
            <a:extLst>
              <a:ext uri="{FF2B5EF4-FFF2-40B4-BE49-F238E27FC236}">
                <a16:creationId xmlns:a16="http://schemas.microsoft.com/office/drawing/2014/main" id="{33C2BF0E-3FAF-C054-22A1-1E91DC6497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8348058" y="3069261"/>
            <a:ext cx="914400" cy="9144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0A2F340-1EAE-97AE-F229-161DD61C4415}"/>
              </a:ext>
            </a:extLst>
          </p:cNvPr>
          <p:cNvSpPr txBox="1"/>
          <p:nvPr/>
        </p:nvSpPr>
        <p:spPr>
          <a:xfrm>
            <a:off x="7227325" y="5727663"/>
            <a:ext cx="2815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Multi-Region</a:t>
            </a:r>
          </a:p>
          <a:p>
            <a:r>
              <a:rPr lang="en-US" sz="2800" dirty="0"/>
              <a:t>Multi-AZ</a:t>
            </a:r>
          </a:p>
        </p:txBody>
      </p:sp>
    </p:spTree>
    <p:extLst>
      <p:ext uri="{BB962C8B-B14F-4D97-AF65-F5344CB8AC3E}">
        <p14:creationId xmlns:p14="http://schemas.microsoft.com/office/powerpoint/2010/main" val="71813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7" grpId="0"/>
      <p:bldP spid="30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5DB9D-4E8D-F38B-94A1-8D2701C0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51922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Users</a:t>
            </a:r>
          </a:p>
        </p:txBody>
      </p:sp>
      <p:pic>
        <p:nvPicPr>
          <p:cNvPr id="6" name="Picture 5" descr="A colorful letter g&#10;&#10;Description automatically generated">
            <a:extLst>
              <a:ext uri="{FF2B5EF4-FFF2-40B4-BE49-F238E27FC236}">
                <a16:creationId xmlns:a16="http://schemas.microsoft.com/office/drawing/2014/main" id="{CE379FC1-3AEA-E5D0-7442-710ED36D3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475" y="408038"/>
            <a:ext cx="1241622" cy="1241622"/>
          </a:xfrm>
          <a:prstGeom prst="rect">
            <a:avLst/>
          </a:prstGeom>
        </p:spPr>
      </p:pic>
      <p:pic>
        <p:nvPicPr>
          <p:cNvPr id="8" name="Picture 7" descr="A badge with a picture of a person&#10;&#10;Description automatically generated">
            <a:extLst>
              <a:ext uri="{FF2B5EF4-FFF2-40B4-BE49-F238E27FC236}">
                <a16:creationId xmlns:a16="http://schemas.microsoft.com/office/drawing/2014/main" id="{33876825-9D22-1286-26CC-8411BC995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264" y="5271104"/>
            <a:ext cx="1570398" cy="1570398"/>
          </a:xfrm>
          <a:prstGeom prst="rect">
            <a:avLst/>
          </a:prstGeom>
        </p:spPr>
      </p:pic>
      <p:pic>
        <p:nvPicPr>
          <p:cNvPr id="10" name="Picture 9" descr="A person holding a computer&#10;&#10;Description automatically generated">
            <a:extLst>
              <a:ext uri="{FF2B5EF4-FFF2-40B4-BE49-F238E27FC236}">
                <a16:creationId xmlns:a16="http://schemas.microsoft.com/office/drawing/2014/main" id="{C6319EA2-587E-868D-4416-AACE3CF375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414" y="2966581"/>
            <a:ext cx="1241621" cy="1241621"/>
          </a:xfrm>
          <a:prstGeom prst="rect">
            <a:avLst/>
          </a:prstGeom>
        </p:spPr>
      </p:pic>
      <p:pic>
        <p:nvPicPr>
          <p:cNvPr id="12" name="Picture 11" descr="A computer screen with a screen showing a screen&#10;&#10;Description automatically generated with medium confidence">
            <a:extLst>
              <a:ext uri="{FF2B5EF4-FFF2-40B4-BE49-F238E27FC236}">
                <a16:creationId xmlns:a16="http://schemas.microsoft.com/office/drawing/2014/main" id="{93BACBCB-D839-A8F8-9DA4-CD8A0D2E82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942" y="5100181"/>
            <a:ext cx="1138890" cy="1138890"/>
          </a:xfrm>
          <a:prstGeom prst="rect">
            <a:avLst/>
          </a:prstGeom>
        </p:spPr>
      </p:pic>
      <p:pic>
        <p:nvPicPr>
          <p:cNvPr id="14" name="Picture 13" descr="A computer screen with a screen on it&#10;&#10;Description automatically generated">
            <a:extLst>
              <a:ext uri="{FF2B5EF4-FFF2-40B4-BE49-F238E27FC236}">
                <a16:creationId xmlns:a16="http://schemas.microsoft.com/office/drawing/2014/main" id="{B3BD16CE-A523-1064-46C0-D2D8351361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95" y="2966581"/>
            <a:ext cx="1138889" cy="1138889"/>
          </a:xfrm>
          <a:prstGeom prst="rect">
            <a:avLst/>
          </a:prstGeom>
        </p:spPr>
      </p:pic>
      <p:pic>
        <p:nvPicPr>
          <p:cNvPr id="16" name="Picture 15" descr="A computer monitor with a mouse pointer&#10;&#10;Description automatically generated">
            <a:extLst>
              <a:ext uri="{FF2B5EF4-FFF2-40B4-BE49-F238E27FC236}">
                <a16:creationId xmlns:a16="http://schemas.microsoft.com/office/drawing/2014/main" id="{1F09240E-164C-AF45-49C1-C428117E5C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96" y="816077"/>
            <a:ext cx="1138889" cy="1138889"/>
          </a:xfrm>
          <a:prstGeom prst="rect">
            <a:avLst/>
          </a:prstGeom>
        </p:spPr>
      </p:pic>
      <p:pic>
        <p:nvPicPr>
          <p:cNvPr id="18" name="Picture 17" descr="A blue cloud with a key&#10;&#10;Description automatically generated">
            <a:extLst>
              <a:ext uri="{FF2B5EF4-FFF2-40B4-BE49-F238E27FC236}">
                <a16:creationId xmlns:a16="http://schemas.microsoft.com/office/drawing/2014/main" id="{0B4C91C7-2331-CC3D-D358-08C6F82C9B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414" y="2901996"/>
            <a:ext cx="1327049" cy="1327049"/>
          </a:xfrm>
          <a:prstGeom prst="rect">
            <a:avLst/>
          </a:prstGeom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5C2AC07-C5AB-5D94-47FC-895ED54FD06B}"/>
              </a:ext>
            </a:extLst>
          </p:cNvPr>
          <p:cNvCxnSpPr>
            <a:stCxn id="10" idx="1"/>
            <a:endCxn id="14" idx="3"/>
          </p:cNvCxnSpPr>
          <p:nvPr/>
        </p:nvCxnSpPr>
        <p:spPr>
          <a:xfrm flipH="1" flipV="1">
            <a:off x="2669184" y="3536026"/>
            <a:ext cx="7112230" cy="51366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1FC5733-FC3C-F9D8-807F-E9AE2647463A}"/>
              </a:ext>
            </a:extLst>
          </p:cNvPr>
          <p:cNvCxnSpPr>
            <a:cxnSpLocks/>
            <a:stCxn id="10" idx="1"/>
            <a:endCxn id="18" idx="3"/>
          </p:cNvCxnSpPr>
          <p:nvPr/>
        </p:nvCxnSpPr>
        <p:spPr>
          <a:xfrm flipH="1" flipV="1">
            <a:off x="6633463" y="3565521"/>
            <a:ext cx="3147951" cy="21871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6A05834-B44A-3C78-EDFE-B6119EF4B052}"/>
              </a:ext>
            </a:extLst>
          </p:cNvPr>
          <p:cNvCxnSpPr>
            <a:cxnSpLocks/>
            <a:stCxn id="18" idx="1"/>
            <a:endCxn id="14" idx="3"/>
          </p:cNvCxnSpPr>
          <p:nvPr/>
        </p:nvCxnSpPr>
        <p:spPr>
          <a:xfrm flipH="1" flipV="1">
            <a:off x="2669184" y="3536026"/>
            <a:ext cx="2637230" cy="29495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00418E6-DA60-10DE-007A-D961BE4F957D}"/>
              </a:ext>
            </a:extLst>
          </p:cNvPr>
          <p:cNvCxnSpPr>
            <a:cxnSpLocks/>
            <a:stCxn id="18" idx="1"/>
            <a:endCxn id="16" idx="3"/>
          </p:cNvCxnSpPr>
          <p:nvPr/>
        </p:nvCxnSpPr>
        <p:spPr>
          <a:xfrm flipH="1" flipV="1">
            <a:off x="2669185" y="1385522"/>
            <a:ext cx="2637229" cy="2179999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5EC35F60-51A6-DD26-5B71-23BDF5627E9E}"/>
              </a:ext>
            </a:extLst>
          </p:cNvPr>
          <p:cNvCxnSpPr>
            <a:cxnSpLocks/>
            <a:stCxn id="18" idx="1"/>
            <a:endCxn id="12" idx="3"/>
          </p:cNvCxnSpPr>
          <p:nvPr/>
        </p:nvCxnSpPr>
        <p:spPr>
          <a:xfrm flipH="1">
            <a:off x="2676832" y="3565521"/>
            <a:ext cx="2629582" cy="2104105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3B02CF-CF4E-102C-86AE-254B99DA50C2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6002286" y="1649660"/>
            <a:ext cx="0" cy="1252336"/>
          </a:xfrm>
          <a:prstGeom prst="straightConnector1">
            <a:avLst/>
          </a:prstGeom>
          <a:ln>
            <a:solidFill>
              <a:srgbClr val="6633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35B5FDE6-6E23-E23C-4EAC-4A4DD3DBD9ED}"/>
              </a:ext>
            </a:extLst>
          </p:cNvPr>
          <p:cNvCxnSpPr>
            <a:cxnSpLocks/>
            <a:stCxn id="8" idx="1"/>
            <a:endCxn id="12" idx="3"/>
          </p:cNvCxnSpPr>
          <p:nvPr/>
        </p:nvCxnSpPr>
        <p:spPr>
          <a:xfrm flipH="1" flipV="1">
            <a:off x="2676832" y="5669626"/>
            <a:ext cx="3171432" cy="386677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EF2E473C-BAEC-5B6A-94E5-BAD81D427FDE}"/>
              </a:ext>
            </a:extLst>
          </p:cNvPr>
          <p:cNvCxnSpPr>
            <a:cxnSpLocks/>
            <a:stCxn id="8" idx="1"/>
            <a:endCxn id="14" idx="3"/>
          </p:cNvCxnSpPr>
          <p:nvPr/>
        </p:nvCxnSpPr>
        <p:spPr>
          <a:xfrm flipH="1" flipV="1">
            <a:off x="2669184" y="3536026"/>
            <a:ext cx="3179080" cy="2520277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D9EC42D-C103-5EB1-A5AA-436D02383FA5}"/>
              </a:ext>
            </a:extLst>
          </p:cNvPr>
          <p:cNvCxnSpPr>
            <a:cxnSpLocks/>
            <a:stCxn id="8" idx="1"/>
            <a:endCxn id="16" idx="3"/>
          </p:cNvCxnSpPr>
          <p:nvPr/>
        </p:nvCxnSpPr>
        <p:spPr>
          <a:xfrm flipH="1" flipV="1">
            <a:off x="2669185" y="1385522"/>
            <a:ext cx="3179079" cy="4670781"/>
          </a:xfrm>
          <a:prstGeom prst="straightConnector1">
            <a:avLst/>
          </a:prstGeom>
          <a:ln>
            <a:solidFill>
              <a:srgbClr val="663300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EC6FE1FA-9456-4CCA-708F-EEF13F513B20}"/>
              </a:ext>
            </a:extLst>
          </p:cNvPr>
          <p:cNvSpPr txBox="1"/>
          <p:nvPr/>
        </p:nvSpPr>
        <p:spPr>
          <a:xfrm>
            <a:off x="8072283" y="3603597"/>
            <a:ext cx="1450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+Secret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524BB8-6CC0-F5FE-991C-50C6669E144E}"/>
              </a:ext>
            </a:extLst>
          </p:cNvPr>
          <p:cNvSpPr txBox="1"/>
          <p:nvPr/>
        </p:nvSpPr>
        <p:spPr>
          <a:xfrm>
            <a:off x="8271361" y="2999525"/>
            <a:ext cx="124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Secret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DB4A88A-7899-A1F5-D2CC-421092EA973B}"/>
              </a:ext>
            </a:extLst>
          </p:cNvPr>
          <p:cNvSpPr txBox="1"/>
          <p:nvPr/>
        </p:nvSpPr>
        <p:spPr>
          <a:xfrm>
            <a:off x="7224924" y="2205457"/>
            <a:ext cx="22978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Multi-factor authentication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CFCCAAF-ED6D-DBF5-706F-F5DC19E6DA6E}"/>
              </a:ext>
            </a:extLst>
          </p:cNvPr>
          <p:cNvSpPr txBox="1"/>
          <p:nvPr/>
        </p:nvSpPr>
        <p:spPr>
          <a:xfrm>
            <a:off x="6722413" y="252980"/>
            <a:ext cx="26997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Identity provider (LDAP, AD)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F0D782-309E-DE59-2B1A-7CD969E33600}"/>
              </a:ext>
            </a:extLst>
          </p:cNvPr>
          <p:cNvSpPr txBox="1"/>
          <p:nvPr/>
        </p:nvSpPr>
        <p:spPr>
          <a:xfrm>
            <a:off x="7224924" y="5789262"/>
            <a:ext cx="4935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Identity and Access Management</a:t>
            </a:r>
          </a:p>
          <a:p>
            <a:r>
              <a:rPr lang="en-US" sz="2800" dirty="0"/>
              <a:t>Roles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C1ADD42-AD0E-3143-AA29-9587DE74723A}"/>
              </a:ext>
            </a:extLst>
          </p:cNvPr>
          <p:cNvSpPr txBox="1"/>
          <p:nvPr/>
        </p:nvSpPr>
        <p:spPr>
          <a:xfrm>
            <a:off x="4820993" y="4189281"/>
            <a:ext cx="229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Single sign-on</a:t>
            </a:r>
          </a:p>
        </p:txBody>
      </p:sp>
    </p:spTree>
    <p:extLst>
      <p:ext uri="{BB962C8B-B14F-4D97-AF65-F5344CB8AC3E}">
        <p14:creationId xmlns:p14="http://schemas.microsoft.com/office/powerpoint/2010/main" val="142942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7" grpId="0"/>
      <p:bldP spid="58" grpId="0"/>
      <p:bldP spid="59" grpId="0"/>
      <p:bldP spid="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6A5DB9D-4E8D-F38B-94A1-8D2701C02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2951922" cy="81607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663300"/>
                </a:solidFill>
              </a:rPr>
              <a:t>Consistency</a:t>
            </a:r>
          </a:p>
        </p:txBody>
      </p:sp>
      <p:pic>
        <p:nvPicPr>
          <p:cNvPr id="3" name="Picture 2" descr="A colorful arrows with a check mark in the center&#10;&#10;Description automatically generated">
            <a:extLst>
              <a:ext uri="{FF2B5EF4-FFF2-40B4-BE49-F238E27FC236}">
                <a16:creationId xmlns:a16="http://schemas.microsoft.com/office/drawing/2014/main" id="{5FC658AF-D65E-A3BE-DE10-8FD20C54E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548" y="1282148"/>
            <a:ext cx="1583975" cy="1583975"/>
          </a:xfrm>
          <a:prstGeom prst="rect">
            <a:avLst/>
          </a:prstGeom>
        </p:spPr>
      </p:pic>
      <p:pic>
        <p:nvPicPr>
          <p:cNvPr id="6" name="Picture 5" descr="A clock with arrows around it&#10;&#10;Description automatically generated">
            <a:extLst>
              <a:ext uri="{FF2B5EF4-FFF2-40B4-BE49-F238E27FC236}">
                <a16:creationId xmlns:a16="http://schemas.microsoft.com/office/drawing/2014/main" id="{268E1F50-C37B-4447-0EB0-AAD8A05AE4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712" y="1282148"/>
            <a:ext cx="1583975" cy="1583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A18B4D-1C5D-1929-3179-54E272DFC882}"/>
              </a:ext>
            </a:extLst>
          </p:cNvPr>
          <p:cNvSpPr txBox="1"/>
          <p:nvPr/>
        </p:nvSpPr>
        <p:spPr>
          <a:xfrm>
            <a:off x="824995" y="3070584"/>
            <a:ext cx="4253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Eventually consistent read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25C2DD-899D-2061-823C-9D9007703725}"/>
              </a:ext>
            </a:extLst>
          </p:cNvPr>
          <p:cNvSpPr txBox="1"/>
          <p:nvPr/>
        </p:nvSpPr>
        <p:spPr>
          <a:xfrm>
            <a:off x="7021765" y="3070584"/>
            <a:ext cx="3687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Strongly consistent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D7517C-6AED-BCA5-1ABA-854383A4662C}"/>
              </a:ext>
            </a:extLst>
          </p:cNvPr>
          <p:cNvSpPr txBox="1"/>
          <p:nvPr/>
        </p:nvSpPr>
        <p:spPr>
          <a:xfrm>
            <a:off x="1475961" y="3794104"/>
            <a:ext cx="4253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 single read from a node might provide old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Data gets updated in time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D03537-F5A1-3702-F780-95EA96FEB1DB}"/>
              </a:ext>
            </a:extLst>
          </p:cNvPr>
          <p:cNvSpPr txBox="1"/>
          <p:nvPr/>
        </p:nvSpPr>
        <p:spPr>
          <a:xfrm>
            <a:off x="7530596" y="3794104"/>
            <a:ext cx="4253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All nodes always provide the same data</a:t>
            </a:r>
          </a:p>
        </p:txBody>
      </p:sp>
    </p:spTree>
    <p:extLst>
      <p:ext uri="{BB962C8B-B14F-4D97-AF65-F5344CB8AC3E}">
        <p14:creationId xmlns:p14="http://schemas.microsoft.com/office/powerpoint/2010/main" val="97120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873</Words>
  <Application>Microsoft Office PowerPoint</Application>
  <PresentationFormat>Widescreen</PresentationFormat>
  <Paragraphs>286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Aptos</vt:lpstr>
      <vt:lpstr>Arial</vt:lpstr>
      <vt:lpstr>Courier New</vt:lpstr>
      <vt:lpstr>Times New Roman</vt:lpstr>
      <vt:lpstr>Wingdings</vt:lpstr>
      <vt:lpstr>Office Theme</vt:lpstr>
      <vt:lpstr>Cloud (Concepts and Services )</vt:lpstr>
      <vt:lpstr>PowerPoint Presentation</vt:lpstr>
      <vt:lpstr>Outline</vt:lpstr>
      <vt:lpstr>Outline</vt:lpstr>
      <vt:lpstr>Hybrid Cloud</vt:lpstr>
      <vt:lpstr>Basics</vt:lpstr>
      <vt:lpstr>Availability</vt:lpstr>
      <vt:lpstr>Users</vt:lpstr>
      <vt:lpstr>Consistency</vt:lpstr>
      <vt:lpstr>Scalability vs Elasticity</vt:lpstr>
      <vt:lpstr>Scalability vs Elasticity</vt:lpstr>
      <vt:lpstr>Scalability vs Elasticity</vt:lpstr>
      <vt:lpstr>Elasticity of Cloud</vt:lpstr>
      <vt:lpstr>Outline</vt:lpstr>
      <vt:lpstr>Cloud Costs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Databases</vt:lpstr>
      <vt:lpstr>Databases</vt:lpstr>
      <vt:lpstr>PowerPoint Presentation</vt:lpstr>
      <vt:lpstr>Big Data</vt:lpstr>
      <vt:lpstr>Streaming</vt:lpstr>
      <vt:lpstr>AI &amp; ML</vt:lpstr>
      <vt:lpstr>PowerPoint Presentation</vt:lpstr>
      <vt:lpstr>PowerPoint Presentation</vt:lpstr>
      <vt:lpstr>Watson</vt:lpstr>
      <vt:lpstr>Outline</vt:lpstr>
      <vt:lpstr>PowerPoint Presentation</vt:lpstr>
      <vt:lpstr>Certifications</vt:lpstr>
      <vt:lpstr>References</vt:lpstr>
      <vt:lpstr>Thank You</vt:lpstr>
    </vt:vector>
  </TitlesOfParts>
  <Company>IBM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Apache Hadoop</dc:title>
  <dc:creator>Andras Varga</dc:creator>
  <cp:lastModifiedBy>Andras Varga</cp:lastModifiedBy>
  <cp:revision>1261</cp:revision>
  <dcterms:created xsi:type="dcterms:W3CDTF">2024-06-21T10:52:55Z</dcterms:created>
  <dcterms:modified xsi:type="dcterms:W3CDTF">2024-12-01T19:30:55Z</dcterms:modified>
</cp:coreProperties>
</file>