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1" r:id="rId4"/>
    <p:sldId id="262" r:id="rId5"/>
    <p:sldId id="263" r:id="rId6"/>
    <p:sldId id="264" r:id="rId7"/>
    <p:sldId id="265" r:id="rId8"/>
    <p:sldId id="273" r:id="rId9"/>
    <p:sldId id="268" r:id="rId10"/>
    <p:sldId id="279" r:id="rId11"/>
    <p:sldId id="306" r:id="rId12"/>
    <p:sldId id="267" r:id="rId13"/>
    <p:sldId id="281" r:id="rId14"/>
    <p:sldId id="274" r:id="rId15"/>
    <p:sldId id="282" r:id="rId16"/>
    <p:sldId id="283" r:id="rId17"/>
    <p:sldId id="284" r:id="rId18"/>
    <p:sldId id="285" r:id="rId19"/>
    <p:sldId id="286" r:id="rId20"/>
    <p:sldId id="304" r:id="rId21"/>
    <p:sldId id="287" r:id="rId22"/>
    <p:sldId id="275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76" r:id="rId31"/>
    <p:sldId id="297" r:id="rId32"/>
    <p:sldId id="298" r:id="rId33"/>
    <p:sldId id="299" r:id="rId34"/>
    <p:sldId id="307" r:id="rId35"/>
    <p:sldId id="308" r:id="rId36"/>
    <p:sldId id="277" r:id="rId37"/>
    <p:sldId id="301" r:id="rId38"/>
    <p:sldId id="305" r:id="rId39"/>
    <p:sldId id="302" r:id="rId40"/>
    <p:sldId id="303" r:id="rId41"/>
    <p:sldId id="278" r:id="rId42"/>
    <p:sldId id="295" r:id="rId43"/>
    <p:sldId id="296" r:id="rId44"/>
    <p:sldId id="260" r:id="rId45"/>
    <p:sldId id="25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and Motivation" id="{45F67995-0631-4480-AA94-21800B974907}">
          <p14:sldIdLst>
            <p14:sldId id="257"/>
            <p14:sldId id="272"/>
            <p14:sldId id="261"/>
            <p14:sldId id="262"/>
            <p14:sldId id="263"/>
            <p14:sldId id="264"/>
            <p14:sldId id="265"/>
            <p14:sldId id="273"/>
            <p14:sldId id="268"/>
            <p14:sldId id="279"/>
            <p14:sldId id="306"/>
            <p14:sldId id="267"/>
            <p14:sldId id="281"/>
          </p14:sldIdLst>
        </p14:section>
        <p14:section name="Images" id="{D589CE4A-ADA3-41B0-A6B4-30F5994A2ACD}">
          <p14:sldIdLst>
            <p14:sldId id="274"/>
            <p14:sldId id="282"/>
            <p14:sldId id="283"/>
            <p14:sldId id="284"/>
            <p14:sldId id="285"/>
            <p14:sldId id="286"/>
            <p14:sldId id="304"/>
            <p14:sldId id="287"/>
          </p14:sldIdLst>
        </p14:section>
        <p14:section name="Containers" id="{C684F0C9-5B9D-4203-BF09-62D04B4815CF}">
          <p14:sldIdLst>
            <p14:sldId id="275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  <p14:section name="Cluster" id="{EC732DAD-EF79-43A1-8C42-AB26B76B6AFB}">
          <p14:sldIdLst>
            <p14:sldId id="276"/>
            <p14:sldId id="297"/>
            <p14:sldId id="298"/>
            <p14:sldId id="299"/>
            <p14:sldId id="307"/>
            <p14:sldId id="308"/>
          </p14:sldIdLst>
        </p14:section>
        <p14:section name="Microservices" id="{E7A1B60E-680B-4A84-AD4C-00C54767E211}">
          <p14:sldIdLst>
            <p14:sldId id="277"/>
            <p14:sldId id="301"/>
            <p14:sldId id="305"/>
            <p14:sldId id="302"/>
            <p14:sldId id="303"/>
          </p14:sldIdLst>
        </p14:section>
        <p14:section name="Closing" id="{47CD8C8E-99D2-4028-8E0C-7CAEDAEC88F3}">
          <p14:sldIdLst>
            <p14:sldId id="278"/>
            <p14:sldId id="295"/>
            <p14:sldId id="296"/>
            <p14:sldId id="260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546"/>
    <a:srgbClr val="444243"/>
    <a:srgbClr val="464346"/>
    <a:srgbClr val="474749"/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9E50-AB0E-1085-9261-672B30868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298BB-CEAF-817A-D00D-1EB22FA16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C2DF5-954A-5D1A-7085-9610DDC7A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670D1-7F2A-0E2E-0449-0E06FF6F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36D1B-593B-641E-7F65-39E5CF4E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5516-EDD1-4B51-C1B7-DBC07E18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A4305-4CF4-3CAE-B825-8FDED6F80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AF1F4-A84B-FE51-D287-74DDD8C5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B3931-6D67-D56A-165E-A6555C7C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AF5F3-0D59-D282-446F-2F90458D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9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6D7B9D-48E9-1FD7-9C86-82B25AFB0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66BAF-0586-782B-63D8-6262AD5F2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9BE87-F733-190E-29D3-15546E9D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C88E9-09A9-7995-A28F-ED16DB07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6FEA-C9AE-13ED-802F-30D08255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7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F743-EBCD-7E9E-13A4-FE8E3E19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8F3B8-6D4C-2025-D3EF-0484275E6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D7FB3-D9DE-A616-9629-F32C07CA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CF565-5047-2A32-6848-CB58A8DE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AFBEB-E16E-A5E1-60AE-4489B545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9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7DAD-517C-B0DA-4081-E544B3A4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96E9-3536-6AAD-736A-1BB337B1C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6F380-D672-ED64-F4AE-D22C712C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BD4CA-B1EB-FBF9-6E51-213EBA11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802B4-383C-3181-0C0D-609EA131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2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AD8F-BFCD-CA8D-244D-7CA37C76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7986A-D22C-42A5-F3B8-ED42317D7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E5E40-8E4F-25DD-6F92-C859E42DC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87FDE-2F6C-BDD9-68BF-E81867AE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A90A3-8730-F623-136F-0BA4FD5B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4D79-C6CC-0DE8-50D9-0B6F4885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7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17CD9-DCB2-2278-902E-A448EAE8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F57C1-E580-5845-69B7-77A3FB488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36CD6-F542-E3B1-D897-D6455631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05F7B-D24C-D759-DC2A-553D232AC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A3771-64CB-47E9-91B0-2B61269F6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C83AE-9C34-1AB3-957D-43992D48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D3BECF-BA34-D080-817D-B190AA2F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DE4C6-A8EB-61FB-B9D7-77BE1B61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3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7411-3F0A-EC83-438F-526D72BD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8AB6D-0667-5333-129D-9F6A160B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9E082-AE1F-D028-A23D-F5364F7C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4F532-C911-DEF3-413A-DDB72558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9A847C-04F7-3976-C8AB-7244BB5E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C3C83-D217-1F80-B71E-D463F02D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A3230-2414-DB38-5F62-D33D80E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0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49B0-1275-3345-8DE4-F66695F0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65C6C-2353-2808-4BA5-DEC1D2B1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1A4A0-CD9F-5AF8-6C9F-927043FC0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20EA5-5157-3D34-B5F6-542D7C7F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92351-A2B4-D90C-1B92-CC53F599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8F0D9-72F5-B32D-D8BD-508E43A0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84C0-F912-33E0-6087-91B02ADA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85A0F-8BE1-997E-6973-99222450D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1278C-BF8B-8C0C-2A39-0ED19F596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80B5D-E39C-B926-18F3-2E7DBA882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5973D-5B30-A6D9-3FD9-A5D525B4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632EF-7AF3-6191-330A-2A7B3782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73851-D27E-FAAF-18F5-219BB898E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B048A-05BE-C343-49E1-3CFB9FF5B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AD2B3-940A-5E50-A074-0FF0ECD0A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7226E-B95F-0839-D4F9-5A0630766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78456-B453-DF74-C157-3406B0989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0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flickr.com/photos/lightguide/11909593014" TargetMode="External"/><Relationship Id="rId18" Type="http://schemas.openxmlformats.org/officeDocument/2006/relationships/hyperlink" Target="https://www.flaticon.com/free-icon/image_5407474" TargetMode="External"/><Relationship Id="rId26" Type="http://schemas.openxmlformats.org/officeDocument/2006/relationships/hyperlink" Target="https://www.flickr.com/photos/dishingupdelights/6412953771/" TargetMode="External"/><Relationship Id="rId21" Type="http://schemas.openxmlformats.org/officeDocument/2006/relationships/hyperlink" Target="https://www.flaticon.com/free-icon/internet_3518156" TargetMode="External"/><Relationship Id="rId34" Type="http://schemas.openxmlformats.org/officeDocument/2006/relationships/hyperlink" Target="https://www.redhat.com/en/technologies/cloud-computing/openshift" TargetMode="External"/><Relationship Id="rId7" Type="http://schemas.openxmlformats.org/officeDocument/2006/relationships/hyperlink" Target="https://www.flickr.com/photos/kome8/6372502691" TargetMode="External"/><Relationship Id="rId12" Type="http://schemas.openxmlformats.org/officeDocument/2006/relationships/hyperlink" Target="https://www.flickr.com/photos/wadebrooks/30073867073" TargetMode="External"/><Relationship Id="rId17" Type="http://schemas.openxmlformats.org/officeDocument/2006/relationships/hyperlink" Target="https://www.flaticon.com/free-icon/script_4248056" TargetMode="External"/><Relationship Id="rId25" Type="http://schemas.openxmlformats.org/officeDocument/2006/relationships/hyperlink" Target="https://www.flickr.com/photos/stevethesnapper/33985027443/" TargetMode="External"/><Relationship Id="rId33" Type="http://schemas.openxmlformats.org/officeDocument/2006/relationships/hyperlink" Target="https://helm.sh/" TargetMode="External"/><Relationship Id="rId38" Type="http://schemas.openxmlformats.org/officeDocument/2006/relationships/hyperlink" Target="https://www.travis-ci.com/" TargetMode="External"/><Relationship Id="rId2" Type="http://schemas.openxmlformats.org/officeDocument/2006/relationships/hyperlink" Target="https://www.flickr.com/photos/wwarby/16413984940" TargetMode="External"/><Relationship Id="rId16" Type="http://schemas.openxmlformats.org/officeDocument/2006/relationships/hyperlink" Target="https://www.flaticon.com/free-icon/registry_10583177" TargetMode="External"/><Relationship Id="rId20" Type="http://schemas.openxmlformats.org/officeDocument/2006/relationships/hyperlink" Target="https://www.flaticon.com/free-icon/root-directory_530750" TargetMode="External"/><Relationship Id="rId29" Type="http://schemas.openxmlformats.org/officeDocument/2006/relationships/hyperlink" Target="https://github.com/docker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lickr.com/photos/svj/20530674163/" TargetMode="External"/><Relationship Id="rId11" Type="http://schemas.openxmlformats.org/officeDocument/2006/relationships/hyperlink" Target="https://www.flickr.com/photos/meatheadmovers/5346219239/" TargetMode="External"/><Relationship Id="rId24" Type="http://schemas.openxmlformats.org/officeDocument/2006/relationships/hyperlink" Target="https://www.flaticon.com/free-icon/alarm_4325930" TargetMode="External"/><Relationship Id="rId32" Type="http://schemas.openxmlformats.org/officeDocument/2006/relationships/hyperlink" Target="https://kubernetes.io/" TargetMode="External"/><Relationship Id="rId37" Type="http://schemas.openxmlformats.org/officeDocument/2006/relationships/hyperlink" Target="https://www.jenkins.io/" TargetMode="External"/><Relationship Id="rId5" Type="http://schemas.openxmlformats.org/officeDocument/2006/relationships/hyperlink" Target="https://www.flickr.com/photos/bjorka-design/28278096193/" TargetMode="External"/><Relationship Id="rId15" Type="http://schemas.openxmlformats.org/officeDocument/2006/relationships/hyperlink" Target="https://www.flickr.com/photos/dahlstroms/15857143875/" TargetMode="External"/><Relationship Id="rId23" Type="http://schemas.openxmlformats.org/officeDocument/2006/relationships/hyperlink" Target="https://www.flickr.com/photos/olsenart/31673558025/" TargetMode="External"/><Relationship Id="rId28" Type="http://schemas.openxmlformats.org/officeDocument/2006/relationships/hyperlink" Target="https://docs.docker.com/" TargetMode="External"/><Relationship Id="rId36" Type="http://schemas.openxmlformats.org/officeDocument/2006/relationships/hyperlink" Target="https://containerd.io/" TargetMode="External"/><Relationship Id="rId10" Type="http://schemas.openxmlformats.org/officeDocument/2006/relationships/hyperlink" Target="https://www.flickr.com/photos/21218849@N03/4506334903/" TargetMode="External"/><Relationship Id="rId19" Type="http://schemas.openxmlformats.org/officeDocument/2006/relationships/hyperlink" Target="https://www.flaticon.com/free-icon/portfolio_8728207" TargetMode="External"/><Relationship Id="rId31" Type="http://schemas.openxmlformats.org/officeDocument/2006/relationships/hyperlink" Target="https://developer.ibm.com/articles/encrypted-container-images-for-container-image-security-at-rest/" TargetMode="External"/><Relationship Id="rId4" Type="http://schemas.openxmlformats.org/officeDocument/2006/relationships/hyperlink" Target="https://www.flickr.com/photos/kojotisko/11055212514/" TargetMode="External"/><Relationship Id="rId9" Type="http://schemas.openxmlformats.org/officeDocument/2006/relationships/hyperlink" Target="https://www.flickr.com/photos/alfreddiem/33875219738" TargetMode="External"/><Relationship Id="rId14" Type="http://schemas.openxmlformats.org/officeDocument/2006/relationships/hyperlink" Target="https://www.flaticon.com/free-icon/project_11850223" TargetMode="External"/><Relationship Id="rId22" Type="http://schemas.openxmlformats.org/officeDocument/2006/relationships/hyperlink" Target="https://www.flickr.com/photos/101561334@N08/38983035991/" TargetMode="External"/><Relationship Id="rId27" Type="http://schemas.openxmlformats.org/officeDocument/2006/relationships/hyperlink" Target="https://www.docker.com/" TargetMode="External"/><Relationship Id="rId30" Type="http://schemas.openxmlformats.org/officeDocument/2006/relationships/hyperlink" Target="https://hub.docker.com/" TargetMode="External"/><Relationship Id="rId35" Type="http://schemas.openxmlformats.org/officeDocument/2006/relationships/hyperlink" Target="https://canonical.com/lxd" TargetMode="External"/><Relationship Id="rId8" Type="http://schemas.openxmlformats.org/officeDocument/2006/relationships/hyperlink" Target="https://www.flickr.com/photos/markdrasutis/4357725150/" TargetMode="External"/><Relationship Id="rId3" Type="http://schemas.openxmlformats.org/officeDocument/2006/relationships/hyperlink" Target="https://www.flickr.com/photos/kulturtorvet/3659770383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8.jpg"/><Relationship Id="rId7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016528-CFAF-4813-6FF8-A8542E650796}"/>
              </a:ext>
            </a:extLst>
          </p:cNvPr>
          <p:cNvSpPr/>
          <p:nvPr/>
        </p:nvSpPr>
        <p:spPr>
          <a:xfrm>
            <a:off x="1071716" y="1661652"/>
            <a:ext cx="10038736" cy="19403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36000">
                <a:schemeClr val="accent2">
                  <a:lumMod val="40000"/>
                  <a:lumOff val="60000"/>
                </a:schemeClr>
              </a:gs>
              <a:gs pos="65000">
                <a:schemeClr val="accent2">
                  <a:lumMod val="60000"/>
                  <a:lumOff val="40000"/>
                </a:schemeClr>
              </a:gs>
              <a:gs pos="90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E32EC-309B-DF12-6CC6-A91054B24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084" y="748738"/>
            <a:ext cx="9144000" cy="2387600"/>
          </a:xfrm>
        </p:spPr>
        <p:txBody>
          <a:bodyPr/>
          <a:lstStyle/>
          <a:p>
            <a:r>
              <a:rPr lang="en-US" dirty="0"/>
              <a:t>Docker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69D36-34F0-576F-0580-6437A9201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5664"/>
            <a:ext cx="9144000" cy="1655762"/>
          </a:xfrm>
        </p:spPr>
        <p:txBody>
          <a:bodyPr/>
          <a:lstStyle/>
          <a:p>
            <a:r>
              <a:rPr lang="en-US" sz="2800" dirty="0"/>
              <a:t>Andr</a:t>
            </a:r>
            <a:r>
              <a:rPr lang="sk-SK" sz="2800" dirty="0"/>
              <a:t>ás Varga</a:t>
            </a:r>
            <a:endParaRPr lang="en-US" sz="2800" dirty="0"/>
          </a:p>
          <a:p>
            <a:r>
              <a:rPr lang="en-US" i="1" dirty="0"/>
              <a:t>IBM Consulting</a:t>
            </a:r>
          </a:p>
        </p:txBody>
      </p:sp>
    </p:spTree>
    <p:extLst>
      <p:ext uri="{BB962C8B-B14F-4D97-AF65-F5344CB8AC3E}">
        <p14:creationId xmlns:p14="http://schemas.microsoft.com/office/powerpoint/2010/main" val="130914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473730-1AA4-4F65-DE13-76F8D040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Containers and VMs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07C1E2-9E5D-D3E9-2E10-CDC7DF631F4A}"/>
              </a:ext>
            </a:extLst>
          </p:cNvPr>
          <p:cNvSpPr/>
          <p:nvPr/>
        </p:nvSpPr>
        <p:spPr>
          <a:xfrm>
            <a:off x="1435508" y="5633884"/>
            <a:ext cx="2615381" cy="6980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Infrastructure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EB499BB-31C4-AD9C-0595-34B5CABC433C}"/>
              </a:ext>
            </a:extLst>
          </p:cNvPr>
          <p:cNvSpPr/>
          <p:nvPr/>
        </p:nvSpPr>
        <p:spPr>
          <a:xfrm>
            <a:off x="1435508" y="3991898"/>
            <a:ext cx="2615381" cy="6980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A39930-40F3-25A2-DA70-DC40A3826AE9}"/>
              </a:ext>
            </a:extLst>
          </p:cNvPr>
          <p:cNvSpPr/>
          <p:nvPr/>
        </p:nvSpPr>
        <p:spPr>
          <a:xfrm>
            <a:off x="1435508" y="2349912"/>
            <a:ext cx="2615381" cy="69809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bin/lib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E914C32-4369-D2AA-750B-C27F3EB8AF94}"/>
              </a:ext>
            </a:extLst>
          </p:cNvPr>
          <p:cNvSpPr/>
          <p:nvPr/>
        </p:nvSpPr>
        <p:spPr>
          <a:xfrm>
            <a:off x="1435508" y="1528919"/>
            <a:ext cx="1229031" cy="69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EB99F94-743C-11B1-6372-6B63B7A55DBF}"/>
              </a:ext>
            </a:extLst>
          </p:cNvPr>
          <p:cNvSpPr/>
          <p:nvPr/>
        </p:nvSpPr>
        <p:spPr>
          <a:xfrm>
            <a:off x="2821858" y="1519090"/>
            <a:ext cx="1229031" cy="69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6502179-66DC-F96B-F3AF-BAC2140E0D9C}"/>
              </a:ext>
            </a:extLst>
          </p:cNvPr>
          <p:cNvSpPr/>
          <p:nvPr/>
        </p:nvSpPr>
        <p:spPr>
          <a:xfrm>
            <a:off x="9190698" y="5631078"/>
            <a:ext cx="2615381" cy="6980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Infrastructure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B3CC7DD-A09E-CFC9-C49C-BABCCF0BFF18}"/>
              </a:ext>
            </a:extLst>
          </p:cNvPr>
          <p:cNvSpPr/>
          <p:nvPr/>
        </p:nvSpPr>
        <p:spPr>
          <a:xfrm>
            <a:off x="9190698" y="3989092"/>
            <a:ext cx="2615381" cy="6980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90A37DF-9D21-DE53-C9F8-99E06ECEE000}"/>
              </a:ext>
            </a:extLst>
          </p:cNvPr>
          <p:cNvSpPr/>
          <p:nvPr/>
        </p:nvSpPr>
        <p:spPr>
          <a:xfrm>
            <a:off x="9190698" y="3168099"/>
            <a:ext cx="2615381" cy="6980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Docker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AB797A4-676E-B6FC-7090-DBD2DC9ACC0A}"/>
              </a:ext>
            </a:extLst>
          </p:cNvPr>
          <p:cNvSpPr/>
          <p:nvPr/>
        </p:nvSpPr>
        <p:spPr>
          <a:xfrm>
            <a:off x="9190698" y="2347106"/>
            <a:ext cx="1229031" cy="69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bin/lib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59CAD57-7926-5322-AD02-39FD6AE63C25}"/>
              </a:ext>
            </a:extLst>
          </p:cNvPr>
          <p:cNvSpPr/>
          <p:nvPr/>
        </p:nvSpPr>
        <p:spPr>
          <a:xfrm>
            <a:off x="9190698" y="1526113"/>
            <a:ext cx="1229031" cy="69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8674233-553A-9EC8-3A43-1D4FED11D665}"/>
              </a:ext>
            </a:extLst>
          </p:cNvPr>
          <p:cNvSpPr/>
          <p:nvPr/>
        </p:nvSpPr>
        <p:spPr>
          <a:xfrm>
            <a:off x="10577048" y="1516284"/>
            <a:ext cx="1229031" cy="69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737A0DB-C4D7-3FA4-9EDF-4912E9768547}"/>
              </a:ext>
            </a:extLst>
          </p:cNvPr>
          <p:cNvSpPr/>
          <p:nvPr/>
        </p:nvSpPr>
        <p:spPr>
          <a:xfrm>
            <a:off x="5313104" y="5631078"/>
            <a:ext cx="2615381" cy="6980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Infrastructure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FD988CB-56F1-1183-7EE1-C31CDE3C1E19}"/>
              </a:ext>
            </a:extLst>
          </p:cNvPr>
          <p:cNvSpPr/>
          <p:nvPr/>
        </p:nvSpPr>
        <p:spPr>
          <a:xfrm>
            <a:off x="5313104" y="4810085"/>
            <a:ext cx="2615381" cy="6980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Hypervisor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C2CEF03-1221-1A19-DC1B-F0BEBC52DBEC}"/>
              </a:ext>
            </a:extLst>
          </p:cNvPr>
          <p:cNvSpPr/>
          <p:nvPr/>
        </p:nvSpPr>
        <p:spPr>
          <a:xfrm>
            <a:off x="5313104" y="3989092"/>
            <a:ext cx="1229031" cy="6980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CA67A31-98C7-EECD-4EC0-D8E03425E788}"/>
              </a:ext>
            </a:extLst>
          </p:cNvPr>
          <p:cNvSpPr/>
          <p:nvPr/>
        </p:nvSpPr>
        <p:spPr>
          <a:xfrm>
            <a:off x="5313104" y="2347106"/>
            <a:ext cx="1229031" cy="69809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bin/lib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1E29419-6955-52EA-28C7-86C3DF83343A}"/>
              </a:ext>
            </a:extLst>
          </p:cNvPr>
          <p:cNvSpPr/>
          <p:nvPr/>
        </p:nvSpPr>
        <p:spPr>
          <a:xfrm>
            <a:off x="5313104" y="1526113"/>
            <a:ext cx="1229031" cy="69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A501751-3768-D791-9A07-A716ED61DBC9}"/>
              </a:ext>
            </a:extLst>
          </p:cNvPr>
          <p:cNvSpPr/>
          <p:nvPr/>
        </p:nvSpPr>
        <p:spPr>
          <a:xfrm>
            <a:off x="6699454" y="1516284"/>
            <a:ext cx="1229031" cy="69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9EC82E8-9B04-C33D-DACA-0ED48D9A91D2}"/>
              </a:ext>
            </a:extLst>
          </p:cNvPr>
          <p:cNvSpPr/>
          <p:nvPr/>
        </p:nvSpPr>
        <p:spPr>
          <a:xfrm>
            <a:off x="10577047" y="2347106"/>
            <a:ext cx="1229031" cy="69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bin/lib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765BE05-888A-B350-1758-AB26180A59D1}"/>
              </a:ext>
            </a:extLst>
          </p:cNvPr>
          <p:cNvSpPr/>
          <p:nvPr/>
        </p:nvSpPr>
        <p:spPr>
          <a:xfrm>
            <a:off x="6699453" y="2347106"/>
            <a:ext cx="1229031" cy="69809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bin/lib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B629E3F-A6F0-1ADA-C904-307A6E8BF639}"/>
              </a:ext>
            </a:extLst>
          </p:cNvPr>
          <p:cNvSpPr/>
          <p:nvPr/>
        </p:nvSpPr>
        <p:spPr>
          <a:xfrm>
            <a:off x="6699453" y="3979263"/>
            <a:ext cx="1229031" cy="6980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464E28-73CD-62AC-6658-CF4C574B4DAB}"/>
              </a:ext>
            </a:extLst>
          </p:cNvPr>
          <p:cNvSpPr txBox="1"/>
          <p:nvPr/>
        </p:nvSpPr>
        <p:spPr>
          <a:xfrm>
            <a:off x="1479751" y="6331974"/>
            <a:ext cx="261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Single Machine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854555-BF62-A108-9395-A69F03446CD7}"/>
              </a:ext>
            </a:extLst>
          </p:cNvPr>
          <p:cNvSpPr txBox="1"/>
          <p:nvPr/>
        </p:nvSpPr>
        <p:spPr>
          <a:xfrm>
            <a:off x="5268862" y="6331974"/>
            <a:ext cx="273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Virtual Machines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9FA6AB6-FFF4-3CF3-F86A-A60344C0810D}"/>
              </a:ext>
            </a:extLst>
          </p:cNvPr>
          <p:cNvSpPr txBox="1"/>
          <p:nvPr/>
        </p:nvSpPr>
        <p:spPr>
          <a:xfrm>
            <a:off x="9212819" y="6314419"/>
            <a:ext cx="261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Containers</a:t>
            </a:r>
          </a:p>
        </p:txBody>
      </p:sp>
    </p:spTree>
    <p:extLst>
      <p:ext uri="{BB962C8B-B14F-4D97-AF65-F5344CB8AC3E}">
        <p14:creationId xmlns:p14="http://schemas.microsoft.com/office/powerpoint/2010/main" val="121853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5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7A5755-7B12-AC55-A1D0-0DF5C94B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Containers and VMs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C731E9-B44C-9821-BF13-42846B7BC377}"/>
              </a:ext>
            </a:extLst>
          </p:cNvPr>
          <p:cNvSpPr/>
          <p:nvPr/>
        </p:nvSpPr>
        <p:spPr>
          <a:xfrm>
            <a:off x="5627737" y="3708875"/>
            <a:ext cx="4001729" cy="6980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034748-1776-600B-3FDC-AA43912F44F9}"/>
              </a:ext>
            </a:extLst>
          </p:cNvPr>
          <p:cNvSpPr/>
          <p:nvPr/>
        </p:nvSpPr>
        <p:spPr>
          <a:xfrm>
            <a:off x="5627737" y="2887882"/>
            <a:ext cx="4001729" cy="6980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Docker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8616EB-85A7-F3C6-1EB5-697F1D29BEEA}"/>
              </a:ext>
            </a:extLst>
          </p:cNvPr>
          <p:cNvSpPr/>
          <p:nvPr/>
        </p:nvSpPr>
        <p:spPr>
          <a:xfrm>
            <a:off x="5627737" y="2066889"/>
            <a:ext cx="1229031" cy="69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bin/lib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2E3DC6-AEE9-87C2-EE6A-2E3948995877}"/>
              </a:ext>
            </a:extLst>
          </p:cNvPr>
          <p:cNvSpPr/>
          <p:nvPr/>
        </p:nvSpPr>
        <p:spPr>
          <a:xfrm>
            <a:off x="5627737" y="1245896"/>
            <a:ext cx="1229031" cy="69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893F534-EBE1-53BD-A9CF-16A0AE1A3AE3}"/>
              </a:ext>
            </a:extLst>
          </p:cNvPr>
          <p:cNvSpPr/>
          <p:nvPr/>
        </p:nvSpPr>
        <p:spPr>
          <a:xfrm>
            <a:off x="7014087" y="1236067"/>
            <a:ext cx="1229031" cy="69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1890EB-B65F-A370-A7E1-3FD0CA141BF5}"/>
              </a:ext>
            </a:extLst>
          </p:cNvPr>
          <p:cNvSpPr/>
          <p:nvPr/>
        </p:nvSpPr>
        <p:spPr>
          <a:xfrm>
            <a:off x="2855037" y="5355775"/>
            <a:ext cx="6774429" cy="6980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Infrastructure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42E1E6-1079-F340-49AE-5B662794FFB1}"/>
              </a:ext>
            </a:extLst>
          </p:cNvPr>
          <p:cNvSpPr/>
          <p:nvPr/>
        </p:nvSpPr>
        <p:spPr>
          <a:xfrm>
            <a:off x="2855037" y="4534782"/>
            <a:ext cx="6774429" cy="6980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Hypervisor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39C3F45-F3A6-A9C0-A2F7-B5C3A38623DF}"/>
              </a:ext>
            </a:extLst>
          </p:cNvPr>
          <p:cNvSpPr/>
          <p:nvPr/>
        </p:nvSpPr>
        <p:spPr>
          <a:xfrm>
            <a:off x="7014086" y="2066889"/>
            <a:ext cx="1229031" cy="69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bin/lib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FCB023-13E7-E16B-4922-4684B1A0E29E}"/>
              </a:ext>
            </a:extLst>
          </p:cNvPr>
          <p:cNvSpPr/>
          <p:nvPr/>
        </p:nvSpPr>
        <p:spPr>
          <a:xfrm>
            <a:off x="2855037" y="3718704"/>
            <a:ext cx="2615381" cy="6980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1E44052-B3E6-000A-7220-D1B6C398DDFF}"/>
              </a:ext>
            </a:extLst>
          </p:cNvPr>
          <p:cNvSpPr/>
          <p:nvPr/>
        </p:nvSpPr>
        <p:spPr>
          <a:xfrm>
            <a:off x="2855037" y="2897711"/>
            <a:ext cx="2615381" cy="6980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Docker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240B499-9639-5153-6BE8-046EEF4FE808}"/>
              </a:ext>
            </a:extLst>
          </p:cNvPr>
          <p:cNvSpPr/>
          <p:nvPr/>
        </p:nvSpPr>
        <p:spPr>
          <a:xfrm>
            <a:off x="2855037" y="2076718"/>
            <a:ext cx="1229031" cy="69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bin/lib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466E4D-CF7E-1F2E-94FA-B404D9D0AA49}"/>
              </a:ext>
            </a:extLst>
          </p:cNvPr>
          <p:cNvSpPr/>
          <p:nvPr/>
        </p:nvSpPr>
        <p:spPr>
          <a:xfrm>
            <a:off x="2855037" y="1255725"/>
            <a:ext cx="1229031" cy="69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6835C15-6866-D94B-060A-B36B4F858A7D}"/>
              </a:ext>
            </a:extLst>
          </p:cNvPr>
          <p:cNvSpPr/>
          <p:nvPr/>
        </p:nvSpPr>
        <p:spPr>
          <a:xfrm>
            <a:off x="4241387" y="1245896"/>
            <a:ext cx="1229031" cy="69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339F76B-D461-609A-476F-C08887B73D19}"/>
              </a:ext>
            </a:extLst>
          </p:cNvPr>
          <p:cNvSpPr/>
          <p:nvPr/>
        </p:nvSpPr>
        <p:spPr>
          <a:xfrm>
            <a:off x="4241386" y="2076718"/>
            <a:ext cx="1229031" cy="69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bin/lib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AB1CF77-C6EB-B9DE-1002-EE5A0E917F22}"/>
              </a:ext>
            </a:extLst>
          </p:cNvPr>
          <p:cNvSpPr/>
          <p:nvPr/>
        </p:nvSpPr>
        <p:spPr>
          <a:xfrm>
            <a:off x="8400436" y="1233267"/>
            <a:ext cx="1229031" cy="69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BF731F0-3EBB-A818-D674-FCCC531EE88A}"/>
              </a:ext>
            </a:extLst>
          </p:cNvPr>
          <p:cNvSpPr/>
          <p:nvPr/>
        </p:nvSpPr>
        <p:spPr>
          <a:xfrm>
            <a:off x="8400435" y="2064089"/>
            <a:ext cx="1229031" cy="698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bin/lib</a:t>
            </a:r>
          </a:p>
        </p:txBody>
      </p:sp>
    </p:spTree>
    <p:extLst>
      <p:ext uri="{BB962C8B-B14F-4D97-AF65-F5344CB8AC3E}">
        <p14:creationId xmlns:p14="http://schemas.microsoft.com/office/powerpoint/2010/main" val="39281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ED058A-5068-EE36-60DD-50665347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Business Card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EC1E6-A203-369B-5532-978C28A1FD80}"/>
              </a:ext>
            </a:extLst>
          </p:cNvPr>
          <p:cNvSpPr txBox="1"/>
          <p:nvPr/>
        </p:nvSpPr>
        <p:spPr>
          <a:xfrm>
            <a:off x="4660163" y="3677963"/>
            <a:ext cx="67947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 solution to create and manage containers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Originates from Linux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Simple build and deployment functionality</a:t>
            </a:r>
          </a:p>
        </p:txBody>
      </p:sp>
      <p:pic>
        <p:nvPicPr>
          <p:cNvPr id="3" name="Picture 2" descr="A blue letters on a black background&#10;&#10;Description automatically generated">
            <a:extLst>
              <a:ext uri="{FF2B5EF4-FFF2-40B4-BE49-F238E27FC236}">
                <a16:creationId xmlns:a16="http://schemas.microsoft.com/office/drawing/2014/main" id="{FC1602B3-D87A-F9DD-E2BC-050AD4429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53" y="1095123"/>
            <a:ext cx="6292529" cy="14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16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ED058A-5068-EE36-60DD-50665347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051313" cy="75708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Alternatives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3E0FB6-E2D5-CD60-17B4-1539CA61E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2310" y="835742"/>
            <a:ext cx="2577483" cy="2753139"/>
          </a:xfrm>
          <a:prstGeom prst="rect">
            <a:avLst/>
          </a:prstGeom>
        </p:spPr>
      </p:pic>
      <p:pic>
        <p:nvPicPr>
          <p:cNvPr id="9" name="Picture 8" descr="A orange and black rectangle with white cubes&#10;&#10;Description automatically generated">
            <a:extLst>
              <a:ext uri="{FF2B5EF4-FFF2-40B4-BE49-F238E27FC236}">
                <a16:creationId xmlns:a16="http://schemas.microsoft.com/office/drawing/2014/main" id="{587C4C0A-D27B-DDEB-E76F-9A17178CE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2" y="2453925"/>
            <a:ext cx="2541370" cy="2541370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99D8DD1-74EA-5ABC-5045-668EDB8B7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99" y="4500075"/>
            <a:ext cx="5089125" cy="126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1914-6C38-1586-6369-FB734DBF36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654710" cy="8160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4A7A90-0C04-477F-6167-2A365EF20FF7}"/>
              </a:ext>
            </a:extLst>
          </p:cNvPr>
          <p:cNvSpPr txBox="1"/>
          <p:nvPr/>
        </p:nvSpPr>
        <p:spPr>
          <a:xfrm>
            <a:off x="3977148" y="904468"/>
            <a:ext cx="45267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Motivation</a:t>
            </a:r>
          </a:p>
          <a:p>
            <a:endParaRPr lang="en-US" sz="2800" dirty="0"/>
          </a:p>
          <a:p>
            <a:r>
              <a:rPr lang="en-US" sz="2800" dirty="0"/>
              <a:t>Containers and Docker</a:t>
            </a:r>
          </a:p>
          <a:p>
            <a:endParaRPr lang="en-US" sz="2800" dirty="0"/>
          </a:p>
          <a:p>
            <a:r>
              <a:rPr lang="en-US" sz="2800" dirty="0"/>
              <a:t>Docker Images</a:t>
            </a:r>
          </a:p>
          <a:p>
            <a:endParaRPr lang="en-US" sz="2800" dirty="0"/>
          </a:p>
          <a:p>
            <a:r>
              <a:rPr lang="en-US" sz="2800" dirty="0"/>
              <a:t>Docker Containers</a:t>
            </a:r>
          </a:p>
          <a:p>
            <a:endParaRPr lang="en-US" sz="2800" dirty="0"/>
          </a:p>
          <a:p>
            <a:r>
              <a:rPr lang="en-US" sz="2800" dirty="0"/>
              <a:t>Cluster Management</a:t>
            </a:r>
          </a:p>
          <a:p>
            <a:endParaRPr lang="en-US" sz="2800" dirty="0"/>
          </a:p>
          <a:p>
            <a:r>
              <a:rPr lang="en-US" sz="2800" dirty="0"/>
              <a:t>Architectural Considerations</a:t>
            </a:r>
          </a:p>
          <a:p>
            <a:endParaRPr lang="en-US" sz="2800" dirty="0"/>
          </a:p>
          <a:p>
            <a:r>
              <a:rPr lang="en-US" sz="2800" dirty="0"/>
              <a:t>Best Practices </a:t>
            </a:r>
          </a:p>
        </p:txBody>
      </p:sp>
      <p:pic>
        <p:nvPicPr>
          <p:cNvPr id="5" name="Picture 4" descr="Close-up of a knife&#10;&#10;Description automatically generated">
            <a:extLst>
              <a:ext uri="{FF2B5EF4-FFF2-40B4-BE49-F238E27FC236}">
                <a16:creationId xmlns:a16="http://schemas.microsoft.com/office/drawing/2014/main" id="{8B958FA7-7E64-072E-39F6-49F78C300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6992">
            <a:off x="2634486" y="2362429"/>
            <a:ext cx="841138" cy="126249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4184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E3BF-38D9-0B43-C5E4-59EE9F3FA2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51313" cy="7570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Vocabulary</a:t>
            </a:r>
          </a:p>
        </p:txBody>
      </p:sp>
      <p:pic>
        <p:nvPicPr>
          <p:cNvPr id="7" name="Picture 6" descr="A grey file with a picture of mountains and sun&#10;&#10;Description automatically generated">
            <a:extLst>
              <a:ext uri="{FF2B5EF4-FFF2-40B4-BE49-F238E27FC236}">
                <a16:creationId xmlns:a16="http://schemas.microsoft.com/office/drawing/2014/main" id="{361297B2-54D5-BFE4-89F2-008CEF671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00" y="3617231"/>
            <a:ext cx="2198705" cy="2198705"/>
          </a:xfrm>
          <a:prstGeom prst="rect">
            <a:avLst/>
          </a:prstGeom>
        </p:spPr>
      </p:pic>
      <p:pic>
        <p:nvPicPr>
          <p:cNvPr id="9" name="Picture 8" descr="A colorful squares on a black background&#10;&#10;Description automatically generated">
            <a:extLst>
              <a:ext uri="{FF2B5EF4-FFF2-40B4-BE49-F238E27FC236}">
                <a16:creationId xmlns:a16="http://schemas.microsoft.com/office/drawing/2014/main" id="{BF61C4EE-801C-55FE-32B6-65B3C4F40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55" y="3872881"/>
            <a:ext cx="1711572" cy="1711572"/>
          </a:xfrm>
          <a:prstGeom prst="rect">
            <a:avLst/>
          </a:prstGeom>
        </p:spPr>
      </p:pic>
      <p:pic>
        <p:nvPicPr>
          <p:cNvPr id="11" name="Picture 10" descr="A paper with text on it&#10;&#10;Description automatically generated">
            <a:extLst>
              <a:ext uri="{FF2B5EF4-FFF2-40B4-BE49-F238E27FC236}">
                <a16:creationId xmlns:a16="http://schemas.microsoft.com/office/drawing/2014/main" id="{1B0A32DA-7561-3CFA-3BC4-C62272D6A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32" y="552675"/>
            <a:ext cx="1858640" cy="1858640"/>
          </a:xfrm>
          <a:prstGeom prst="rect">
            <a:avLst/>
          </a:prstGeom>
        </p:spPr>
      </p:pic>
      <p:pic>
        <p:nvPicPr>
          <p:cNvPr id="13" name="Picture 12" descr="A clock and paper with a gear&#10;&#10;Description automatically generated">
            <a:extLst>
              <a:ext uri="{FF2B5EF4-FFF2-40B4-BE49-F238E27FC236}">
                <a16:creationId xmlns:a16="http://schemas.microsoft.com/office/drawing/2014/main" id="{2A2CE1B8-540F-1023-E226-D96663A47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478" y="3617231"/>
            <a:ext cx="2198705" cy="2198705"/>
          </a:xfrm>
          <a:prstGeom prst="rect">
            <a:avLst/>
          </a:prstGeom>
        </p:spPr>
      </p:pic>
      <p:pic>
        <p:nvPicPr>
          <p:cNvPr id="15" name="Picture 14" descr="A blue whale with containers on it&#10;&#10;Description automatically generated">
            <a:extLst>
              <a:ext uri="{FF2B5EF4-FFF2-40B4-BE49-F238E27FC236}">
                <a16:creationId xmlns:a16="http://schemas.microsoft.com/office/drawing/2014/main" id="{37DB6E29-A808-89A5-936C-D50A2F30C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04" y="1283379"/>
            <a:ext cx="2980624" cy="155582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269100-B28B-71D5-C5D9-CFE65F5EE091}"/>
              </a:ext>
            </a:extLst>
          </p:cNvPr>
          <p:cNvCxnSpPr>
            <a:stCxn id="7" idx="1"/>
            <a:endCxn id="9" idx="3"/>
          </p:cNvCxnSpPr>
          <p:nvPr/>
        </p:nvCxnSpPr>
        <p:spPr>
          <a:xfrm flipH="1">
            <a:off x="3098827" y="4716584"/>
            <a:ext cx="1998473" cy="1208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50A870-9542-E893-608F-EB7481D3D315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>
            <a:off x="6196652" y="2411315"/>
            <a:ext cx="1" cy="120591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13C77B-3927-A961-5894-6E38D04A7834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>
            <a:off x="7296005" y="4716584"/>
            <a:ext cx="1998473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A07612-E064-91E2-5204-3DF1ECFCD152}"/>
              </a:ext>
            </a:extLst>
          </p:cNvPr>
          <p:cNvCxnSpPr>
            <a:cxnSpLocks/>
            <a:stCxn id="9" idx="0"/>
            <a:endCxn id="15" idx="2"/>
          </p:cNvCxnSpPr>
          <p:nvPr/>
        </p:nvCxnSpPr>
        <p:spPr>
          <a:xfrm flipH="1" flipV="1">
            <a:off x="2236616" y="2839199"/>
            <a:ext cx="6425" cy="103368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2F3A004-852E-3F36-3874-2AAF53714393}"/>
              </a:ext>
            </a:extLst>
          </p:cNvPr>
          <p:cNvSpPr txBox="1"/>
          <p:nvPr/>
        </p:nvSpPr>
        <p:spPr>
          <a:xfrm>
            <a:off x="5097300" y="5963963"/>
            <a:ext cx="245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Docker Image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6E64EC-119F-5E94-1B15-EE8195679793}"/>
              </a:ext>
            </a:extLst>
          </p:cNvPr>
          <p:cNvSpPr txBox="1"/>
          <p:nvPr/>
        </p:nvSpPr>
        <p:spPr>
          <a:xfrm>
            <a:off x="1387255" y="5963963"/>
            <a:ext cx="245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Registry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5EAA91-8EEA-8E68-0ECE-67A5EA5B9CD7}"/>
              </a:ext>
            </a:extLst>
          </p:cNvPr>
          <p:cNvSpPr txBox="1"/>
          <p:nvPr/>
        </p:nvSpPr>
        <p:spPr>
          <a:xfrm>
            <a:off x="9578266" y="5963963"/>
            <a:ext cx="245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Container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99FF57-33B7-4DBE-F627-77FA35663153}"/>
              </a:ext>
            </a:extLst>
          </p:cNvPr>
          <p:cNvSpPr txBox="1"/>
          <p:nvPr/>
        </p:nvSpPr>
        <p:spPr>
          <a:xfrm>
            <a:off x="7125972" y="563989"/>
            <a:ext cx="245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Dockerfile</a:t>
            </a:r>
            <a:endParaRPr lang="en-US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728CD9-EA15-579E-C893-7885737D4479}"/>
              </a:ext>
            </a:extLst>
          </p:cNvPr>
          <p:cNvSpPr txBox="1"/>
          <p:nvPr/>
        </p:nvSpPr>
        <p:spPr>
          <a:xfrm>
            <a:off x="5448340" y="2559342"/>
            <a:ext cx="2452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Built from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6D6875-361E-105F-DBD8-F713F502E957}"/>
              </a:ext>
            </a:extLst>
          </p:cNvPr>
          <p:cNvSpPr txBox="1"/>
          <p:nvPr/>
        </p:nvSpPr>
        <p:spPr>
          <a:xfrm>
            <a:off x="7697307" y="4254918"/>
            <a:ext cx="2452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ECADF5-B6E2-0641-803E-384E82E3D6D1}"/>
              </a:ext>
            </a:extLst>
          </p:cNvPr>
          <p:cNvSpPr txBox="1"/>
          <p:nvPr/>
        </p:nvSpPr>
        <p:spPr>
          <a:xfrm>
            <a:off x="2226311" y="2682189"/>
            <a:ext cx="2452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Most popular public registry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00E555-DF91-07A7-F0C6-84F05D9F1E47}"/>
              </a:ext>
            </a:extLst>
          </p:cNvPr>
          <p:cNvSpPr txBox="1"/>
          <p:nvPr/>
        </p:nvSpPr>
        <p:spPr>
          <a:xfrm>
            <a:off x="3415919" y="4254917"/>
            <a:ext cx="2452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Stored in</a:t>
            </a:r>
          </a:p>
        </p:txBody>
      </p:sp>
    </p:spTree>
    <p:extLst>
      <p:ext uri="{BB962C8B-B14F-4D97-AF65-F5344CB8AC3E}">
        <p14:creationId xmlns:p14="http://schemas.microsoft.com/office/powerpoint/2010/main" val="205698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31754-E89F-ADD0-B9AD-1B59DA6B9883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342968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Working with an Image</a:t>
            </a:r>
          </a:p>
        </p:txBody>
      </p:sp>
      <p:pic>
        <p:nvPicPr>
          <p:cNvPr id="4" name="Picture 3" descr="A yellow folder with a paper and a brown briefcase&#10;&#10;Description automatically generated">
            <a:extLst>
              <a:ext uri="{FF2B5EF4-FFF2-40B4-BE49-F238E27FC236}">
                <a16:creationId xmlns:a16="http://schemas.microsoft.com/office/drawing/2014/main" id="{719A3A19-EB01-DC32-9A0F-6FF29DC21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68" y="1327354"/>
            <a:ext cx="1809263" cy="1809263"/>
          </a:xfrm>
          <a:prstGeom prst="rect">
            <a:avLst/>
          </a:prstGeom>
        </p:spPr>
      </p:pic>
      <p:pic>
        <p:nvPicPr>
          <p:cNvPr id="6" name="Picture 5" descr="A paper with text on it&#10;&#10;Description automatically generated">
            <a:extLst>
              <a:ext uri="{FF2B5EF4-FFF2-40B4-BE49-F238E27FC236}">
                <a16:creationId xmlns:a16="http://schemas.microsoft.com/office/drawing/2014/main" id="{8003A6D0-2926-58D0-0108-649888959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79" y="4589894"/>
            <a:ext cx="1881504" cy="1881504"/>
          </a:xfrm>
          <a:prstGeom prst="rect">
            <a:avLst/>
          </a:prstGeom>
        </p:spPr>
      </p:pic>
      <p:pic>
        <p:nvPicPr>
          <p:cNvPr id="8" name="Picture 7" descr="A grey file with a picture of mountains and sun&#10;&#10;Description automatically generated">
            <a:extLst>
              <a:ext uri="{FF2B5EF4-FFF2-40B4-BE49-F238E27FC236}">
                <a16:creationId xmlns:a16="http://schemas.microsoft.com/office/drawing/2014/main" id="{E6EC60D7-AD04-7CBF-CB88-86EA921AB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39" y="2543920"/>
            <a:ext cx="2045974" cy="20459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92A5DD-D1B6-A3EE-71F0-CEC9D10CC63C}"/>
              </a:ext>
            </a:extLst>
          </p:cNvPr>
          <p:cNvSpPr txBox="1"/>
          <p:nvPr/>
        </p:nvSpPr>
        <p:spPr>
          <a:xfrm>
            <a:off x="5028475" y="402066"/>
            <a:ext cx="360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docker build </a:t>
            </a:r>
            <a:r>
              <a:rPr lang="en-US" sz="2800" i="1" dirty="0"/>
              <a:t>&lt;context&gt;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85FD3-C7F4-40B3-3C7F-30BAEDD5C491}"/>
              </a:ext>
            </a:extLst>
          </p:cNvPr>
          <p:cNvSpPr txBox="1"/>
          <p:nvPr/>
        </p:nvSpPr>
        <p:spPr>
          <a:xfrm>
            <a:off x="1179872" y="1453828"/>
            <a:ext cx="1593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Directory</a:t>
            </a:r>
          </a:p>
          <a:p>
            <a:r>
              <a:rPr lang="en-US" sz="2400" dirty="0"/>
              <a:t>Git repo</a:t>
            </a:r>
          </a:p>
          <a:p>
            <a:r>
              <a:rPr lang="en-US" sz="2400" dirty="0" err="1"/>
              <a:t>Tarball</a:t>
            </a:r>
            <a:endParaRPr lang="en-US" sz="2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D55EF5-3B02-957A-1F16-E6195D8949CA}"/>
              </a:ext>
            </a:extLst>
          </p:cNvPr>
          <p:cNvCxnSpPr>
            <a:stCxn id="4" idx="2"/>
          </p:cNvCxnSpPr>
          <p:nvPr/>
        </p:nvCxnSpPr>
        <p:spPr>
          <a:xfrm flipH="1">
            <a:off x="3548099" y="3136617"/>
            <a:ext cx="1" cy="145327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01036-390C-F795-E861-92AFD16EAD0D}"/>
              </a:ext>
            </a:extLst>
          </p:cNvPr>
          <p:cNvSpPr txBox="1"/>
          <p:nvPr/>
        </p:nvSpPr>
        <p:spPr>
          <a:xfrm>
            <a:off x="2359743" y="3566907"/>
            <a:ext cx="159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contains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FCA175-8D8D-9D9D-3151-0C28D15AFF5B}"/>
              </a:ext>
            </a:extLst>
          </p:cNvPr>
          <p:cNvSpPr txBox="1"/>
          <p:nvPr/>
        </p:nvSpPr>
        <p:spPr>
          <a:xfrm>
            <a:off x="1179871" y="5216625"/>
            <a:ext cx="1593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Dockerfile</a:t>
            </a:r>
            <a:endParaRPr lang="en-US" sz="2400" dirty="0"/>
          </a:p>
          <a:p>
            <a:r>
              <a:rPr lang="en-US" sz="2400" dirty="0"/>
              <a:t>-f option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76D9EE-0F9B-BF6E-F336-1CA4DAC36C05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4450483" y="3566907"/>
            <a:ext cx="1879256" cy="196373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3E1EEC-C424-5C4E-FD7D-EC56A85D263C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4452731" y="2231986"/>
            <a:ext cx="1877008" cy="133492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CCF6C63-C7E6-31F2-9B30-587A7B9BFE9E}"/>
              </a:ext>
            </a:extLst>
          </p:cNvPr>
          <p:cNvSpPr txBox="1"/>
          <p:nvPr/>
        </p:nvSpPr>
        <p:spPr>
          <a:xfrm>
            <a:off x="5299358" y="3371568"/>
            <a:ext cx="159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builds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323626-8EE4-A1E1-49F7-90442D32704C}"/>
              </a:ext>
            </a:extLst>
          </p:cNvPr>
          <p:cNvSpPr txBox="1"/>
          <p:nvPr/>
        </p:nvSpPr>
        <p:spPr>
          <a:xfrm>
            <a:off x="6782430" y="4506559"/>
            <a:ext cx="159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39815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y file with a picture of mountains and sun&#10;&#10;Description automatically generated">
            <a:extLst>
              <a:ext uri="{FF2B5EF4-FFF2-40B4-BE49-F238E27FC236}">
                <a16:creationId xmlns:a16="http://schemas.microsoft.com/office/drawing/2014/main" id="{E6EC60D7-AD04-7CBF-CB88-86EA921AB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39" y="2543920"/>
            <a:ext cx="2045974" cy="20459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323626-8EE4-A1E1-49F7-90442D32704C}"/>
              </a:ext>
            </a:extLst>
          </p:cNvPr>
          <p:cNvSpPr txBox="1"/>
          <p:nvPr/>
        </p:nvSpPr>
        <p:spPr>
          <a:xfrm>
            <a:off x="6782430" y="4506559"/>
            <a:ext cx="159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70B66-414F-F887-0236-BDF0BC3027E5}"/>
              </a:ext>
            </a:extLst>
          </p:cNvPr>
          <p:cNvSpPr txBox="1"/>
          <p:nvPr/>
        </p:nvSpPr>
        <p:spPr>
          <a:xfrm>
            <a:off x="923905" y="2543920"/>
            <a:ext cx="531957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-t </a:t>
            </a:r>
            <a:r>
              <a:rPr lang="en-US" sz="2800" i="1" dirty="0" err="1"/>
              <a:t>myname</a:t>
            </a:r>
            <a:r>
              <a:rPr lang="en-US" sz="2800" i="1" dirty="0"/>
              <a:t>/</a:t>
            </a:r>
            <a:r>
              <a:rPr lang="en-US" sz="2800" i="1" dirty="0" err="1"/>
              <a:t>mytag</a:t>
            </a:r>
            <a:r>
              <a:rPr lang="en-US" sz="2800" dirty="0"/>
              <a:t> option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Provides a name and tag to the image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WordCount:v12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Labels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Auxiliary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author=“absolutely@not.me”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26DC19-06EE-A1D6-DFE8-ED6021906A00}"/>
              </a:ext>
            </a:extLst>
          </p:cNvPr>
          <p:cNvSpPr/>
          <p:nvPr/>
        </p:nvSpPr>
        <p:spPr>
          <a:xfrm>
            <a:off x="767869" y="4221302"/>
            <a:ext cx="5631649" cy="1667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colorful squares on a black background&#10;&#10;Description automatically generated">
            <a:extLst>
              <a:ext uri="{FF2B5EF4-FFF2-40B4-BE49-F238E27FC236}">
                <a16:creationId xmlns:a16="http://schemas.microsoft.com/office/drawing/2014/main" id="{2A549FE0-802D-3E1D-FF8E-DB8602FE1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10" y="2607929"/>
            <a:ext cx="1711572" cy="1711572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5171CD90-EDF5-3B26-777B-2A77E2ED23A5}"/>
              </a:ext>
            </a:extLst>
          </p:cNvPr>
          <p:cNvSpPr/>
          <p:nvPr/>
        </p:nvSpPr>
        <p:spPr>
          <a:xfrm>
            <a:off x="8475406" y="3429000"/>
            <a:ext cx="1229033" cy="52322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DDF5D-67A8-2950-BB1B-EA5BCCAEFACD}"/>
              </a:ext>
            </a:extLst>
          </p:cNvPr>
          <p:cNvSpPr txBox="1"/>
          <p:nvPr/>
        </p:nvSpPr>
        <p:spPr>
          <a:xfrm>
            <a:off x="6894508" y="1642370"/>
            <a:ext cx="51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docker push </a:t>
            </a:r>
            <a:r>
              <a:rPr lang="en-US" sz="2800" i="1" dirty="0"/>
              <a:t>&lt;</a:t>
            </a:r>
            <a:r>
              <a:rPr lang="en-US" sz="2800" i="1" dirty="0" err="1"/>
              <a:t>myname</a:t>
            </a:r>
            <a:r>
              <a:rPr lang="en-US" sz="2800" i="1" dirty="0"/>
              <a:t>&gt;/&lt;</a:t>
            </a:r>
            <a:r>
              <a:rPr lang="en-US" sz="2800" i="1" dirty="0" err="1"/>
              <a:t>mytag</a:t>
            </a:r>
            <a:r>
              <a:rPr lang="en-US" sz="2800" i="1" dirty="0"/>
              <a:t>&gt;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B453E0E-FDFB-DD0E-E015-5A639F8C95C9}"/>
              </a:ext>
            </a:extLst>
          </p:cNvPr>
          <p:cNvSpPr/>
          <p:nvPr/>
        </p:nvSpPr>
        <p:spPr>
          <a:xfrm rot="10800000">
            <a:off x="8375713" y="3428653"/>
            <a:ext cx="1229033" cy="52322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B77C83-317E-E701-0B46-2E4EAF977E34}"/>
              </a:ext>
            </a:extLst>
          </p:cNvPr>
          <p:cNvSpPr txBox="1"/>
          <p:nvPr/>
        </p:nvSpPr>
        <p:spPr>
          <a:xfrm>
            <a:off x="6782430" y="5159745"/>
            <a:ext cx="51205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docker pull </a:t>
            </a:r>
            <a:r>
              <a:rPr lang="en-US" sz="2800" i="1" dirty="0"/>
              <a:t>&lt;name&gt;/&lt;tag&gt;</a:t>
            </a:r>
          </a:p>
          <a:p>
            <a:pPr algn="r"/>
            <a:r>
              <a:rPr lang="en-US" sz="2400" dirty="0"/>
              <a:t>Default tag is </a:t>
            </a:r>
            <a:r>
              <a:rPr lang="en-US" sz="2400" i="1" dirty="0"/>
              <a:t>latest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7FC214-0D67-DA3B-9920-10E4665EA9FF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342968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Working with an Image</a:t>
            </a:r>
          </a:p>
        </p:txBody>
      </p:sp>
    </p:spTree>
    <p:extLst>
      <p:ext uri="{BB962C8B-B14F-4D97-AF65-F5344CB8AC3E}">
        <p14:creationId xmlns:p14="http://schemas.microsoft.com/office/powerpoint/2010/main" val="1769070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4" grpId="1" animBg="1"/>
      <p:bldP spid="7" grpId="0"/>
      <p:bldP spid="11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7B69D703-3DBA-671A-B6B7-12B1C6CB16BA}"/>
              </a:ext>
            </a:extLst>
          </p:cNvPr>
          <p:cNvSpPr/>
          <p:nvPr/>
        </p:nvSpPr>
        <p:spPr>
          <a:xfrm>
            <a:off x="8375713" y="3428653"/>
            <a:ext cx="1309061" cy="52322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yellow folder with a paper and a brown briefcase&#10;&#10;Description automatically generated">
            <a:extLst>
              <a:ext uri="{FF2B5EF4-FFF2-40B4-BE49-F238E27FC236}">
                <a16:creationId xmlns:a16="http://schemas.microsoft.com/office/drawing/2014/main" id="{719A3A19-EB01-DC32-9A0F-6FF29DC21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68" y="1327354"/>
            <a:ext cx="1809263" cy="1809263"/>
          </a:xfrm>
          <a:prstGeom prst="rect">
            <a:avLst/>
          </a:prstGeom>
        </p:spPr>
      </p:pic>
      <p:pic>
        <p:nvPicPr>
          <p:cNvPr id="6" name="Picture 5" descr="A paper with text on it&#10;&#10;Description automatically generated">
            <a:extLst>
              <a:ext uri="{FF2B5EF4-FFF2-40B4-BE49-F238E27FC236}">
                <a16:creationId xmlns:a16="http://schemas.microsoft.com/office/drawing/2014/main" id="{8003A6D0-2926-58D0-0108-649888959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79" y="4589894"/>
            <a:ext cx="1881504" cy="1881504"/>
          </a:xfrm>
          <a:prstGeom prst="rect">
            <a:avLst/>
          </a:prstGeom>
        </p:spPr>
      </p:pic>
      <p:pic>
        <p:nvPicPr>
          <p:cNvPr id="8" name="Picture 7" descr="A grey file with a picture of mountains and sun&#10;&#10;Description automatically generated">
            <a:extLst>
              <a:ext uri="{FF2B5EF4-FFF2-40B4-BE49-F238E27FC236}">
                <a16:creationId xmlns:a16="http://schemas.microsoft.com/office/drawing/2014/main" id="{E6EC60D7-AD04-7CBF-CB88-86EA921AB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39" y="2543920"/>
            <a:ext cx="2045974" cy="20459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92A5DD-D1B6-A3EE-71F0-CEC9D10CC63C}"/>
              </a:ext>
            </a:extLst>
          </p:cNvPr>
          <p:cNvSpPr txBox="1"/>
          <p:nvPr/>
        </p:nvSpPr>
        <p:spPr>
          <a:xfrm>
            <a:off x="5028475" y="402066"/>
            <a:ext cx="360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docker build </a:t>
            </a:r>
            <a:r>
              <a:rPr lang="en-US" sz="2800" i="1" dirty="0"/>
              <a:t>&lt;context&gt;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85FD3-C7F4-40B3-3C7F-30BAEDD5C491}"/>
              </a:ext>
            </a:extLst>
          </p:cNvPr>
          <p:cNvSpPr txBox="1"/>
          <p:nvPr/>
        </p:nvSpPr>
        <p:spPr>
          <a:xfrm>
            <a:off x="1179872" y="1453828"/>
            <a:ext cx="1593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Directory</a:t>
            </a:r>
          </a:p>
          <a:p>
            <a:r>
              <a:rPr lang="en-US" sz="2400" dirty="0"/>
              <a:t>Git repo</a:t>
            </a:r>
          </a:p>
          <a:p>
            <a:r>
              <a:rPr lang="en-US" sz="2400" dirty="0" err="1"/>
              <a:t>Tarball</a:t>
            </a:r>
            <a:endParaRPr lang="en-US" sz="2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D55EF5-3B02-957A-1F16-E6195D8949CA}"/>
              </a:ext>
            </a:extLst>
          </p:cNvPr>
          <p:cNvCxnSpPr>
            <a:stCxn id="4" idx="2"/>
          </p:cNvCxnSpPr>
          <p:nvPr/>
        </p:nvCxnSpPr>
        <p:spPr>
          <a:xfrm flipH="1">
            <a:off x="3548099" y="3136617"/>
            <a:ext cx="1" cy="145327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01036-390C-F795-E861-92AFD16EAD0D}"/>
              </a:ext>
            </a:extLst>
          </p:cNvPr>
          <p:cNvSpPr txBox="1"/>
          <p:nvPr/>
        </p:nvSpPr>
        <p:spPr>
          <a:xfrm>
            <a:off x="2359743" y="3566907"/>
            <a:ext cx="159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contains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FCA175-8D8D-9D9D-3151-0C28D15AFF5B}"/>
              </a:ext>
            </a:extLst>
          </p:cNvPr>
          <p:cNvSpPr txBox="1"/>
          <p:nvPr/>
        </p:nvSpPr>
        <p:spPr>
          <a:xfrm>
            <a:off x="1179871" y="5216625"/>
            <a:ext cx="1593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Dockerfile</a:t>
            </a:r>
            <a:endParaRPr lang="en-US" sz="2400" dirty="0"/>
          </a:p>
          <a:p>
            <a:r>
              <a:rPr lang="en-US" sz="2400" dirty="0"/>
              <a:t>-f option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76D9EE-0F9B-BF6E-F336-1CA4DAC36C05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4450483" y="3566907"/>
            <a:ext cx="1879256" cy="196373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3E1EEC-C424-5C4E-FD7D-EC56A85D263C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4452731" y="2231986"/>
            <a:ext cx="1877008" cy="133492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CCF6C63-C7E6-31F2-9B30-587A7B9BFE9E}"/>
              </a:ext>
            </a:extLst>
          </p:cNvPr>
          <p:cNvSpPr txBox="1"/>
          <p:nvPr/>
        </p:nvSpPr>
        <p:spPr>
          <a:xfrm>
            <a:off x="5299358" y="3371568"/>
            <a:ext cx="159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builds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323626-8EE4-A1E1-49F7-90442D32704C}"/>
              </a:ext>
            </a:extLst>
          </p:cNvPr>
          <p:cNvSpPr txBox="1"/>
          <p:nvPr/>
        </p:nvSpPr>
        <p:spPr>
          <a:xfrm>
            <a:off x="6782430" y="4506559"/>
            <a:ext cx="159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Image</a:t>
            </a:r>
          </a:p>
        </p:txBody>
      </p:sp>
      <p:pic>
        <p:nvPicPr>
          <p:cNvPr id="3" name="Picture 2" descr="A colorful squares on a black background&#10;&#10;Description automatically generated">
            <a:extLst>
              <a:ext uri="{FF2B5EF4-FFF2-40B4-BE49-F238E27FC236}">
                <a16:creationId xmlns:a16="http://schemas.microsoft.com/office/drawing/2014/main" id="{9A79D177-4851-8D48-C43E-57B0AD7C9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10" y="2607929"/>
            <a:ext cx="1711572" cy="1711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8E5261-C6EC-8B26-2F7D-70F6E6C5AE5F}"/>
              </a:ext>
            </a:extLst>
          </p:cNvPr>
          <p:cNvSpPr txBox="1"/>
          <p:nvPr/>
        </p:nvSpPr>
        <p:spPr>
          <a:xfrm>
            <a:off x="6894508" y="1642370"/>
            <a:ext cx="51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docker push </a:t>
            </a:r>
            <a:r>
              <a:rPr lang="en-US" sz="2800" i="1" dirty="0"/>
              <a:t>&lt;</a:t>
            </a:r>
            <a:r>
              <a:rPr lang="en-US" sz="2800" i="1" dirty="0" err="1"/>
              <a:t>myname</a:t>
            </a:r>
            <a:r>
              <a:rPr lang="en-US" sz="2800" i="1" dirty="0"/>
              <a:t>&gt;/&lt;</a:t>
            </a:r>
            <a:r>
              <a:rPr lang="en-US" sz="2800" i="1" dirty="0" err="1"/>
              <a:t>mytag</a:t>
            </a:r>
            <a:r>
              <a:rPr lang="en-US" sz="2800" i="1" dirty="0"/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F1A31-CC6D-4855-1A8C-E8BBD4C49B9C}"/>
              </a:ext>
            </a:extLst>
          </p:cNvPr>
          <p:cNvSpPr txBox="1"/>
          <p:nvPr/>
        </p:nvSpPr>
        <p:spPr>
          <a:xfrm>
            <a:off x="6782430" y="5159745"/>
            <a:ext cx="51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docker pull </a:t>
            </a:r>
            <a:r>
              <a:rPr lang="en-US" sz="2800" i="1" dirty="0"/>
              <a:t>&lt;name&gt;/&lt;tag&gt;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917AA5-CC0C-AE06-EDFE-68DDF1D8DBF9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342968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Working with an Image</a:t>
            </a:r>
          </a:p>
        </p:txBody>
      </p:sp>
    </p:spTree>
    <p:extLst>
      <p:ext uri="{BB962C8B-B14F-4D97-AF65-F5344CB8AC3E}">
        <p14:creationId xmlns:p14="http://schemas.microsoft.com/office/powerpoint/2010/main" val="1854827538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8604674-946D-18E8-01E6-8B1217162606}"/>
              </a:ext>
            </a:extLst>
          </p:cNvPr>
          <p:cNvSpPr/>
          <p:nvPr/>
        </p:nvSpPr>
        <p:spPr>
          <a:xfrm>
            <a:off x="6764594" y="1238865"/>
            <a:ext cx="3106993" cy="4699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4E6A5-AED8-2AF8-8E5B-5199608912CD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438400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Building an Image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77BEF-D51D-F2BF-CCD6-A91CF9E8298C}"/>
              </a:ext>
            </a:extLst>
          </p:cNvPr>
          <p:cNvSpPr txBox="1"/>
          <p:nvPr/>
        </p:nvSpPr>
        <p:spPr>
          <a:xfrm>
            <a:off x="1661324" y="1452538"/>
            <a:ext cx="53195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FROM</a:t>
            </a:r>
            <a:r>
              <a:rPr lang="en-US" sz="2800" dirty="0"/>
              <a:t> ubuntu</a:t>
            </a:r>
          </a:p>
          <a:p>
            <a:endParaRPr lang="en-US" sz="2800" dirty="0"/>
          </a:p>
          <a:p>
            <a:r>
              <a:rPr lang="en-US" sz="2800" b="1" dirty="0"/>
              <a:t>RUN</a:t>
            </a:r>
            <a:r>
              <a:rPr lang="en-US" sz="2800" dirty="0"/>
              <a:t> </a:t>
            </a:r>
            <a:r>
              <a:rPr lang="en-US" sz="2800" dirty="0" err="1"/>
              <a:t>dnf</a:t>
            </a:r>
            <a:r>
              <a:rPr lang="en-US" sz="2800" dirty="0"/>
              <a:t> update</a:t>
            </a:r>
          </a:p>
          <a:p>
            <a:endParaRPr lang="en-US" sz="2800" dirty="0"/>
          </a:p>
          <a:p>
            <a:r>
              <a:rPr lang="en-US" sz="2800" b="1" dirty="0"/>
              <a:t>RUN</a:t>
            </a:r>
            <a:r>
              <a:rPr lang="en-US" sz="2800" dirty="0"/>
              <a:t> </a:t>
            </a:r>
            <a:r>
              <a:rPr lang="en-US" sz="2800" dirty="0" err="1"/>
              <a:t>dnf</a:t>
            </a:r>
            <a:r>
              <a:rPr lang="en-US" sz="2800" dirty="0"/>
              <a:t> install python3</a:t>
            </a:r>
          </a:p>
          <a:p>
            <a:endParaRPr lang="en-US" sz="2800" dirty="0"/>
          </a:p>
          <a:p>
            <a:r>
              <a:rPr lang="en-US" sz="2800" b="1" dirty="0"/>
              <a:t>RUN</a:t>
            </a:r>
            <a:r>
              <a:rPr lang="en-US" sz="2800" dirty="0"/>
              <a:t> </a:t>
            </a:r>
            <a:r>
              <a:rPr lang="en-US" sz="2800" dirty="0" err="1"/>
              <a:t>mkdir</a:t>
            </a:r>
            <a:r>
              <a:rPr lang="en-US" sz="2800" dirty="0"/>
              <a:t> /app</a:t>
            </a:r>
          </a:p>
          <a:p>
            <a:r>
              <a:rPr lang="en-US" sz="2800" b="1" dirty="0"/>
              <a:t>COPY</a:t>
            </a:r>
            <a:r>
              <a:rPr lang="en-US" sz="2800" dirty="0"/>
              <a:t> run.py /app</a:t>
            </a:r>
          </a:p>
          <a:p>
            <a:endParaRPr lang="en-US" sz="2800" dirty="0"/>
          </a:p>
          <a:p>
            <a:r>
              <a:rPr lang="en-US" sz="2800" b="1" dirty="0"/>
              <a:t>CMD</a:t>
            </a:r>
            <a:r>
              <a:rPr lang="en-US" sz="2800" dirty="0"/>
              <a:t> [“python3”,”/app/run.py”]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6FE5E3-267D-8E2C-05EB-62A90DBB8018}"/>
              </a:ext>
            </a:extLst>
          </p:cNvPr>
          <p:cNvSpPr/>
          <p:nvPr/>
        </p:nvSpPr>
        <p:spPr>
          <a:xfrm>
            <a:off x="6872747" y="1452538"/>
            <a:ext cx="2890684" cy="4522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bin/lib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8AD179-4106-89C5-7B61-50E86B90F78F}"/>
              </a:ext>
            </a:extLst>
          </p:cNvPr>
          <p:cNvSpPr/>
          <p:nvPr/>
        </p:nvSpPr>
        <p:spPr>
          <a:xfrm>
            <a:off x="6872747" y="2315143"/>
            <a:ext cx="2890684" cy="4522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bin/lib update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EBFBD7-738A-75F3-F174-E1422FCE00BF}"/>
              </a:ext>
            </a:extLst>
          </p:cNvPr>
          <p:cNvSpPr/>
          <p:nvPr/>
        </p:nvSpPr>
        <p:spPr>
          <a:xfrm>
            <a:off x="6872747" y="3211555"/>
            <a:ext cx="2890684" cy="4522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python3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13A0D-AA9A-0494-5A07-83841285C027}"/>
              </a:ext>
            </a:extLst>
          </p:cNvPr>
          <p:cNvSpPr/>
          <p:nvPr/>
        </p:nvSpPr>
        <p:spPr>
          <a:xfrm>
            <a:off x="6872747" y="4003051"/>
            <a:ext cx="2890684" cy="4522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/app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ED1B49-71E2-A6EF-BED0-87C4A90AED85}"/>
              </a:ext>
            </a:extLst>
          </p:cNvPr>
          <p:cNvSpPr/>
          <p:nvPr/>
        </p:nvSpPr>
        <p:spPr>
          <a:xfrm>
            <a:off x="6872747" y="4452700"/>
            <a:ext cx="2890684" cy="4522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/app/run.py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D54D51-BC8F-26C3-464A-EC2FE6EABD7D}"/>
              </a:ext>
            </a:extLst>
          </p:cNvPr>
          <p:cNvSpPr/>
          <p:nvPr/>
        </p:nvSpPr>
        <p:spPr>
          <a:xfrm>
            <a:off x="6872747" y="5380478"/>
            <a:ext cx="2890684" cy="4522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python3 /app/run.py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06246-3649-F998-4B0C-5D82EFC81C0D}"/>
              </a:ext>
            </a:extLst>
          </p:cNvPr>
          <p:cNvSpPr txBox="1"/>
          <p:nvPr/>
        </p:nvSpPr>
        <p:spPr>
          <a:xfrm rot="5400000">
            <a:off x="9734034" y="2170791"/>
            <a:ext cx="159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Layers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BA3A2601-6DA5-AA11-A778-D81CDD470616}"/>
              </a:ext>
            </a:extLst>
          </p:cNvPr>
          <p:cNvSpPr/>
          <p:nvPr/>
        </p:nvSpPr>
        <p:spPr>
          <a:xfrm>
            <a:off x="7472517" y="5997172"/>
            <a:ext cx="324464" cy="550607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8B6DB49D-2F60-C9B1-AD96-608050169F1E}"/>
              </a:ext>
            </a:extLst>
          </p:cNvPr>
          <p:cNvSpPr/>
          <p:nvPr/>
        </p:nvSpPr>
        <p:spPr>
          <a:xfrm>
            <a:off x="8141109" y="5997172"/>
            <a:ext cx="324464" cy="550607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90599D56-0D60-3165-A97D-8779B74BFFE2}"/>
              </a:ext>
            </a:extLst>
          </p:cNvPr>
          <p:cNvSpPr/>
          <p:nvPr/>
        </p:nvSpPr>
        <p:spPr>
          <a:xfrm>
            <a:off x="8809700" y="5997172"/>
            <a:ext cx="324464" cy="550607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465AAA-BEF8-5493-B94F-739C5565ABDD}"/>
              </a:ext>
            </a:extLst>
          </p:cNvPr>
          <p:cNvCxnSpPr/>
          <p:nvPr/>
        </p:nvCxnSpPr>
        <p:spPr>
          <a:xfrm>
            <a:off x="4188542" y="1678680"/>
            <a:ext cx="2576052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15015E-4A27-D49A-EE21-F8C1F4E1EB37}"/>
              </a:ext>
            </a:extLst>
          </p:cNvPr>
          <p:cNvCxnSpPr/>
          <p:nvPr/>
        </p:nvCxnSpPr>
        <p:spPr>
          <a:xfrm>
            <a:off x="4188542" y="2543565"/>
            <a:ext cx="2576052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C99373B-337B-4D5F-11D0-EAE277DE67CF}"/>
              </a:ext>
            </a:extLst>
          </p:cNvPr>
          <p:cNvSpPr txBox="1"/>
          <p:nvPr/>
        </p:nvSpPr>
        <p:spPr>
          <a:xfrm>
            <a:off x="9871587" y="3852535"/>
            <a:ext cx="2192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layers can be extracted from the image!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D6A5B1-4517-CC01-A219-E10B5F1B585B}"/>
              </a:ext>
            </a:extLst>
          </p:cNvPr>
          <p:cNvSpPr txBox="1"/>
          <p:nvPr/>
        </p:nvSpPr>
        <p:spPr>
          <a:xfrm>
            <a:off x="7757651" y="518997"/>
            <a:ext cx="159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08235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1914-6C38-1586-6369-FB734DBF36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654710" cy="8160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4A7A90-0C04-477F-6167-2A365EF20FF7}"/>
              </a:ext>
            </a:extLst>
          </p:cNvPr>
          <p:cNvSpPr txBox="1"/>
          <p:nvPr/>
        </p:nvSpPr>
        <p:spPr>
          <a:xfrm>
            <a:off x="3977148" y="904468"/>
            <a:ext cx="45267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Motivation</a:t>
            </a:r>
          </a:p>
          <a:p>
            <a:endParaRPr lang="en-US" sz="2800" dirty="0"/>
          </a:p>
          <a:p>
            <a:r>
              <a:rPr lang="en-US" sz="2800" dirty="0"/>
              <a:t>Containers and Docker</a:t>
            </a:r>
          </a:p>
          <a:p>
            <a:endParaRPr lang="en-US" sz="2800" dirty="0"/>
          </a:p>
          <a:p>
            <a:r>
              <a:rPr lang="en-US" sz="2800" dirty="0"/>
              <a:t>Docker Images</a:t>
            </a:r>
          </a:p>
          <a:p>
            <a:endParaRPr lang="en-US" sz="2800" dirty="0"/>
          </a:p>
          <a:p>
            <a:r>
              <a:rPr lang="en-US" sz="2800" dirty="0"/>
              <a:t>Docker Containers</a:t>
            </a:r>
          </a:p>
          <a:p>
            <a:endParaRPr lang="en-US" sz="2800" dirty="0"/>
          </a:p>
          <a:p>
            <a:r>
              <a:rPr lang="en-US" sz="2800" dirty="0"/>
              <a:t>Cluster Management</a:t>
            </a:r>
          </a:p>
          <a:p>
            <a:endParaRPr lang="en-US" sz="2800" dirty="0"/>
          </a:p>
          <a:p>
            <a:r>
              <a:rPr lang="en-US" sz="2800" dirty="0"/>
              <a:t>Architectural Considerations</a:t>
            </a:r>
          </a:p>
          <a:p>
            <a:endParaRPr lang="en-US" sz="2800" dirty="0"/>
          </a:p>
          <a:p>
            <a:r>
              <a:rPr lang="en-US" sz="2800" dirty="0"/>
              <a:t>Best Practices </a:t>
            </a:r>
          </a:p>
        </p:txBody>
      </p:sp>
      <p:pic>
        <p:nvPicPr>
          <p:cNvPr id="6" name="Picture 5" descr="Close-up of a knife&#10;&#10;Description automatically generated">
            <a:extLst>
              <a:ext uri="{FF2B5EF4-FFF2-40B4-BE49-F238E27FC236}">
                <a16:creationId xmlns:a16="http://schemas.microsoft.com/office/drawing/2014/main" id="{47F5BD45-3D0E-5AC3-1A52-B19868C76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6992">
            <a:off x="2634485" y="616454"/>
            <a:ext cx="841138" cy="126249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46315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3CDD-AF95-24E0-EC1C-A370F3014AA0}"/>
              </a:ext>
            </a:extLst>
          </p:cNvPr>
          <p:cNvSpPr txBox="1">
            <a:spLocks/>
          </p:cNvSpPr>
          <p:nvPr/>
        </p:nvSpPr>
        <p:spPr>
          <a:xfrm>
            <a:off x="-1" y="-1"/>
            <a:ext cx="2920181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Re-building an Image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65E39-337C-0D63-DF96-44CAC01202EE}"/>
              </a:ext>
            </a:extLst>
          </p:cNvPr>
          <p:cNvSpPr txBox="1"/>
          <p:nvPr/>
        </p:nvSpPr>
        <p:spPr>
          <a:xfrm>
            <a:off x="776421" y="1855660"/>
            <a:ext cx="53195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FROM</a:t>
            </a:r>
            <a:r>
              <a:rPr lang="en-US" sz="2800" dirty="0"/>
              <a:t> ubuntu</a:t>
            </a:r>
          </a:p>
          <a:p>
            <a:endParaRPr lang="en-US" sz="2800" dirty="0"/>
          </a:p>
          <a:p>
            <a:r>
              <a:rPr lang="en-US" sz="2800" b="1" dirty="0"/>
              <a:t>RUN</a:t>
            </a:r>
            <a:r>
              <a:rPr lang="en-US" sz="2800" dirty="0"/>
              <a:t> </a:t>
            </a:r>
            <a:r>
              <a:rPr lang="en-US" sz="2800" dirty="0" err="1"/>
              <a:t>dnf</a:t>
            </a:r>
            <a:r>
              <a:rPr lang="en-US" sz="2800" dirty="0"/>
              <a:t> update</a:t>
            </a:r>
          </a:p>
          <a:p>
            <a:endParaRPr lang="en-US" sz="2800" dirty="0"/>
          </a:p>
          <a:p>
            <a:r>
              <a:rPr lang="en-US" sz="2800" b="1" dirty="0"/>
              <a:t>RUN</a:t>
            </a:r>
            <a:r>
              <a:rPr lang="en-US" sz="2800" dirty="0"/>
              <a:t> </a:t>
            </a:r>
            <a:r>
              <a:rPr lang="en-US" sz="2800" dirty="0" err="1"/>
              <a:t>dnf</a:t>
            </a:r>
            <a:r>
              <a:rPr lang="en-US" sz="2800" dirty="0"/>
              <a:t> install python3</a:t>
            </a:r>
          </a:p>
          <a:p>
            <a:endParaRPr lang="en-US" sz="2800" dirty="0"/>
          </a:p>
          <a:p>
            <a:r>
              <a:rPr lang="en-US" sz="2800" b="1" dirty="0"/>
              <a:t>RUN</a:t>
            </a:r>
            <a:r>
              <a:rPr lang="en-US" sz="2800" dirty="0"/>
              <a:t> </a:t>
            </a:r>
            <a:r>
              <a:rPr lang="en-US" sz="2800" dirty="0" err="1"/>
              <a:t>mkdir</a:t>
            </a:r>
            <a:r>
              <a:rPr lang="en-US" sz="2800" dirty="0"/>
              <a:t> /app</a:t>
            </a:r>
          </a:p>
          <a:p>
            <a:r>
              <a:rPr lang="en-US" sz="2800" b="1" dirty="0"/>
              <a:t>COPY</a:t>
            </a:r>
            <a:r>
              <a:rPr lang="en-US" sz="2800" dirty="0"/>
              <a:t> run.py /app</a:t>
            </a:r>
          </a:p>
          <a:p>
            <a:endParaRPr lang="en-US" sz="2800" dirty="0"/>
          </a:p>
          <a:p>
            <a:r>
              <a:rPr lang="en-US" sz="2800" b="1" dirty="0"/>
              <a:t>CMD</a:t>
            </a:r>
            <a:r>
              <a:rPr lang="en-US" sz="2800" dirty="0"/>
              <a:t> [“python3”,”/app/run.py”]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974BD2-57CE-93B1-E935-7A91B44C9920}"/>
              </a:ext>
            </a:extLst>
          </p:cNvPr>
          <p:cNvSpPr/>
          <p:nvPr/>
        </p:nvSpPr>
        <p:spPr>
          <a:xfrm>
            <a:off x="5751872" y="1557551"/>
            <a:ext cx="3106993" cy="4699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116A49-278E-D5F1-A9E9-568988D0E705}"/>
              </a:ext>
            </a:extLst>
          </p:cNvPr>
          <p:cNvSpPr/>
          <p:nvPr/>
        </p:nvSpPr>
        <p:spPr>
          <a:xfrm>
            <a:off x="5860025" y="1771224"/>
            <a:ext cx="2890684" cy="4522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bin/lib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8C5FD9-F7D2-4077-A7DA-10C89296288E}"/>
              </a:ext>
            </a:extLst>
          </p:cNvPr>
          <p:cNvSpPr/>
          <p:nvPr/>
        </p:nvSpPr>
        <p:spPr>
          <a:xfrm>
            <a:off x="5860025" y="2633829"/>
            <a:ext cx="2890684" cy="4522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bin/lib update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8887A8-D5E1-AA52-B094-23B1559F20B6}"/>
              </a:ext>
            </a:extLst>
          </p:cNvPr>
          <p:cNvSpPr/>
          <p:nvPr/>
        </p:nvSpPr>
        <p:spPr>
          <a:xfrm>
            <a:off x="5860025" y="3530241"/>
            <a:ext cx="2890684" cy="4522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python3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D4E796-76BC-ADF2-59CB-C92086EE3831}"/>
              </a:ext>
            </a:extLst>
          </p:cNvPr>
          <p:cNvSpPr/>
          <p:nvPr/>
        </p:nvSpPr>
        <p:spPr>
          <a:xfrm>
            <a:off x="5860025" y="4321737"/>
            <a:ext cx="2890684" cy="4522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/app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0D5BB0-1427-0707-8E86-E5EDEFD1C9A0}"/>
              </a:ext>
            </a:extLst>
          </p:cNvPr>
          <p:cNvSpPr/>
          <p:nvPr/>
        </p:nvSpPr>
        <p:spPr>
          <a:xfrm>
            <a:off x="5860025" y="4771386"/>
            <a:ext cx="2890684" cy="4522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/app/run.py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F568B8-2648-548D-9FB8-6B87C0FABD9F}"/>
              </a:ext>
            </a:extLst>
          </p:cNvPr>
          <p:cNvSpPr/>
          <p:nvPr/>
        </p:nvSpPr>
        <p:spPr>
          <a:xfrm>
            <a:off x="5860025" y="5699164"/>
            <a:ext cx="2890684" cy="4522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python3 /app/run.py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2BF522-4550-A6D6-4DCE-D2D5B775E703}"/>
              </a:ext>
            </a:extLst>
          </p:cNvPr>
          <p:cNvSpPr txBox="1"/>
          <p:nvPr/>
        </p:nvSpPr>
        <p:spPr>
          <a:xfrm>
            <a:off x="5203360" y="378619"/>
            <a:ext cx="51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Each layer is stored as an intermediate anonym image</a:t>
            </a:r>
            <a:endParaRPr lang="en-US" sz="2800" i="1" dirty="0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12E9873A-1BA8-604C-DB41-6F8D76C565D9}"/>
              </a:ext>
            </a:extLst>
          </p:cNvPr>
          <p:cNvSpPr/>
          <p:nvPr/>
        </p:nvSpPr>
        <p:spPr>
          <a:xfrm>
            <a:off x="3746090" y="4771386"/>
            <a:ext cx="786581" cy="774008"/>
          </a:xfrm>
          <a:prstGeom prst="mathMultiply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48C003-CF7D-2E40-1E2A-F923575ABDA4}"/>
              </a:ext>
            </a:extLst>
          </p:cNvPr>
          <p:cNvSpPr/>
          <p:nvPr/>
        </p:nvSpPr>
        <p:spPr>
          <a:xfrm>
            <a:off x="9011262" y="1557551"/>
            <a:ext cx="3106993" cy="4699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9B5BD2-E0AF-9899-582E-59D1B12C6EB9}"/>
              </a:ext>
            </a:extLst>
          </p:cNvPr>
          <p:cNvSpPr/>
          <p:nvPr/>
        </p:nvSpPr>
        <p:spPr>
          <a:xfrm>
            <a:off x="9119415" y="1771224"/>
            <a:ext cx="2890684" cy="4522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bin/lib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C6785D-2D30-E8EB-7887-1320E945EA10}"/>
              </a:ext>
            </a:extLst>
          </p:cNvPr>
          <p:cNvSpPr/>
          <p:nvPr/>
        </p:nvSpPr>
        <p:spPr>
          <a:xfrm>
            <a:off x="9119415" y="2633829"/>
            <a:ext cx="2890684" cy="4522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bin/lib update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2DCE45-10B0-FF5C-E625-A33A243C01CD}"/>
              </a:ext>
            </a:extLst>
          </p:cNvPr>
          <p:cNvSpPr/>
          <p:nvPr/>
        </p:nvSpPr>
        <p:spPr>
          <a:xfrm>
            <a:off x="9119415" y="3530241"/>
            <a:ext cx="2890684" cy="4522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python3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CDA1B2-0F94-5AED-8D0E-FE00C2E14C46}"/>
              </a:ext>
            </a:extLst>
          </p:cNvPr>
          <p:cNvSpPr/>
          <p:nvPr/>
        </p:nvSpPr>
        <p:spPr>
          <a:xfrm>
            <a:off x="9119415" y="4321737"/>
            <a:ext cx="2890684" cy="4522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/app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A0B0E3-5FF4-7140-6B50-1B67CDEF859D}"/>
              </a:ext>
            </a:extLst>
          </p:cNvPr>
          <p:cNvSpPr/>
          <p:nvPr/>
        </p:nvSpPr>
        <p:spPr>
          <a:xfrm>
            <a:off x="9119415" y="4771386"/>
            <a:ext cx="2890684" cy="452284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/app/run.py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7245D5-6865-954C-5CF2-08DA6DF43861}"/>
              </a:ext>
            </a:extLst>
          </p:cNvPr>
          <p:cNvSpPr/>
          <p:nvPr/>
        </p:nvSpPr>
        <p:spPr>
          <a:xfrm>
            <a:off x="9119415" y="5699164"/>
            <a:ext cx="2890684" cy="452284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python3 /app/run.py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723F8F-4BEC-1422-2F80-162EC479A882}"/>
              </a:ext>
            </a:extLst>
          </p:cNvPr>
          <p:cNvSpPr/>
          <p:nvPr/>
        </p:nvSpPr>
        <p:spPr>
          <a:xfrm>
            <a:off x="5634204" y="1484671"/>
            <a:ext cx="3298719" cy="328671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44735C0-E67C-ED33-183F-34716541F2E2}"/>
              </a:ext>
            </a:extLst>
          </p:cNvPr>
          <p:cNvSpPr/>
          <p:nvPr/>
        </p:nvSpPr>
        <p:spPr>
          <a:xfrm>
            <a:off x="8932923" y="2912165"/>
            <a:ext cx="956511" cy="649442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4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4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4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EBAFD-C4F9-E950-0223-7BBBFEBDD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4711" y="0"/>
            <a:ext cx="867728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D912B2A-179D-4612-1D0A-F2302E0EAEA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674374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Example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Dockerfile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 descr="A white bowl with blue and white design&#10;&#10;Description automatically generated">
            <a:extLst>
              <a:ext uri="{FF2B5EF4-FFF2-40B4-BE49-F238E27FC236}">
                <a16:creationId xmlns:a16="http://schemas.microsoft.com/office/drawing/2014/main" id="{2EE122D4-EBC4-A10F-35C4-8752A9B07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13" y="4306528"/>
            <a:ext cx="3534777" cy="255147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55558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1914-6C38-1586-6369-FB734DBF36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654710" cy="8160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4A7A90-0C04-477F-6167-2A365EF20FF7}"/>
              </a:ext>
            </a:extLst>
          </p:cNvPr>
          <p:cNvSpPr txBox="1"/>
          <p:nvPr/>
        </p:nvSpPr>
        <p:spPr>
          <a:xfrm>
            <a:off x="3977148" y="904468"/>
            <a:ext cx="45267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Motivation</a:t>
            </a:r>
          </a:p>
          <a:p>
            <a:endParaRPr lang="en-US" sz="2800" dirty="0"/>
          </a:p>
          <a:p>
            <a:r>
              <a:rPr lang="en-US" sz="2800" dirty="0"/>
              <a:t>Containers and Docker</a:t>
            </a:r>
          </a:p>
          <a:p>
            <a:endParaRPr lang="en-US" sz="2800" dirty="0"/>
          </a:p>
          <a:p>
            <a:r>
              <a:rPr lang="en-US" sz="2800" dirty="0"/>
              <a:t>Docker Images</a:t>
            </a:r>
          </a:p>
          <a:p>
            <a:endParaRPr lang="en-US" sz="2800" dirty="0"/>
          </a:p>
          <a:p>
            <a:r>
              <a:rPr lang="en-US" sz="2800" dirty="0"/>
              <a:t>Docker Containers</a:t>
            </a:r>
          </a:p>
          <a:p>
            <a:endParaRPr lang="en-US" sz="2800" dirty="0"/>
          </a:p>
          <a:p>
            <a:r>
              <a:rPr lang="en-US" sz="2800" dirty="0"/>
              <a:t>Cluster Management</a:t>
            </a:r>
          </a:p>
          <a:p>
            <a:endParaRPr lang="en-US" sz="2800" dirty="0"/>
          </a:p>
          <a:p>
            <a:r>
              <a:rPr lang="en-US" sz="2800" dirty="0"/>
              <a:t>Architectural Considerations</a:t>
            </a:r>
          </a:p>
          <a:p>
            <a:endParaRPr lang="en-US" sz="2800" dirty="0"/>
          </a:p>
          <a:p>
            <a:r>
              <a:rPr lang="en-US" sz="2800" dirty="0"/>
              <a:t>Best Practices </a:t>
            </a:r>
          </a:p>
        </p:txBody>
      </p:sp>
      <p:pic>
        <p:nvPicPr>
          <p:cNvPr id="4" name="Picture 3" descr="Close-up of a knife&#10;&#10;Description automatically generated">
            <a:extLst>
              <a:ext uri="{FF2B5EF4-FFF2-40B4-BE49-F238E27FC236}">
                <a16:creationId xmlns:a16="http://schemas.microsoft.com/office/drawing/2014/main" id="{28215B0A-8F66-103D-F3CB-B96D8345D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6992">
            <a:off x="2634485" y="3240387"/>
            <a:ext cx="841138" cy="126249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87161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335F-04F6-8C0C-10BC-007B95BEAB5E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342968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Containers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6CC0E-B4FB-8DAD-0942-D6656EDE9924}"/>
              </a:ext>
            </a:extLst>
          </p:cNvPr>
          <p:cNvSpPr txBox="1"/>
          <p:nvPr/>
        </p:nvSpPr>
        <p:spPr>
          <a:xfrm>
            <a:off x="5028474" y="402066"/>
            <a:ext cx="609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docker run –d &lt;</a:t>
            </a:r>
            <a:r>
              <a:rPr lang="en-US" sz="2800" dirty="0" err="1"/>
              <a:t>image_name</a:t>
            </a:r>
            <a:r>
              <a:rPr lang="en-US" sz="2800" dirty="0"/>
              <a:t>&gt;:&lt;tag&gt;</a:t>
            </a:r>
            <a:endParaRPr lang="en-US" sz="2800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D99ADE-0542-C36B-4931-59373CE30CB2}"/>
              </a:ext>
            </a:extLst>
          </p:cNvPr>
          <p:cNvSpPr/>
          <p:nvPr/>
        </p:nvSpPr>
        <p:spPr>
          <a:xfrm>
            <a:off x="2556386" y="5009713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Ubuntu bin/lib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7FC0D4-25F5-AB05-1E58-74B88B3D6035}"/>
              </a:ext>
            </a:extLst>
          </p:cNvPr>
          <p:cNvSpPr/>
          <p:nvPr/>
        </p:nvSpPr>
        <p:spPr>
          <a:xfrm>
            <a:off x="2556386" y="4561991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bin/lib updated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689B6-18A0-0DA8-1396-23B456BE6135}"/>
              </a:ext>
            </a:extLst>
          </p:cNvPr>
          <p:cNvSpPr/>
          <p:nvPr/>
        </p:nvSpPr>
        <p:spPr>
          <a:xfrm>
            <a:off x="2556386" y="4107426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python3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AAC3B1-FAFC-D623-579A-494EB1929F46}"/>
              </a:ext>
            </a:extLst>
          </p:cNvPr>
          <p:cNvSpPr/>
          <p:nvPr/>
        </p:nvSpPr>
        <p:spPr>
          <a:xfrm>
            <a:off x="2556386" y="3657423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/app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2589AC-9F9F-0097-DF3F-AD901A4486F4}"/>
              </a:ext>
            </a:extLst>
          </p:cNvPr>
          <p:cNvSpPr/>
          <p:nvPr/>
        </p:nvSpPr>
        <p:spPr>
          <a:xfrm>
            <a:off x="2556386" y="3202858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/app/run.py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C7B666-159E-3166-1988-1B843CF0A2C2}"/>
              </a:ext>
            </a:extLst>
          </p:cNvPr>
          <p:cNvSpPr/>
          <p:nvPr/>
        </p:nvSpPr>
        <p:spPr>
          <a:xfrm>
            <a:off x="2556386" y="2751715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python3 /app/run.py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F81C6-0A99-B3A8-A866-0D20EAF621D1}"/>
              </a:ext>
            </a:extLst>
          </p:cNvPr>
          <p:cNvSpPr txBox="1"/>
          <p:nvPr/>
        </p:nvSpPr>
        <p:spPr>
          <a:xfrm rot="16200000">
            <a:off x="1258626" y="3393531"/>
            <a:ext cx="159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Image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E683F0BB-4914-FE41-3179-67C208AB22B7}"/>
              </a:ext>
            </a:extLst>
          </p:cNvPr>
          <p:cNvSpPr/>
          <p:nvPr/>
        </p:nvSpPr>
        <p:spPr>
          <a:xfrm rot="10800000">
            <a:off x="3146324" y="1120699"/>
            <a:ext cx="324464" cy="550607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71FE3DD-2A37-4761-BBF6-C3B33BD07DE7}"/>
              </a:ext>
            </a:extLst>
          </p:cNvPr>
          <p:cNvSpPr/>
          <p:nvPr/>
        </p:nvSpPr>
        <p:spPr>
          <a:xfrm rot="10800000">
            <a:off x="3814916" y="1120699"/>
            <a:ext cx="324464" cy="550607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FC420221-BF7A-42B3-7B02-1E96D6CF1638}"/>
              </a:ext>
            </a:extLst>
          </p:cNvPr>
          <p:cNvSpPr/>
          <p:nvPr/>
        </p:nvSpPr>
        <p:spPr>
          <a:xfrm rot="10800000">
            <a:off x="4483507" y="1120699"/>
            <a:ext cx="324464" cy="550607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BB1591-ABC8-1150-9F2C-66857B711582}"/>
              </a:ext>
            </a:extLst>
          </p:cNvPr>
          <p:cNvSpPr/>
          <p:nvPr/>
        </p:nvSpPr>
        <p:spPr>
          <a:xfrm>
            <a:off x="2556386" y="2300002"/>
            <a:ext cx="2890684" cy="4522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Runtime Changes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D15611-5002-0D7D-D8F5-B654B89CDB75}"/>
              </a:ext>
            </a:extLst>
          </p:cNvPr>
          <p:cNvSpPr txBox="1"/>
          <p:nvPr/>
        </p:nvSpPr>
        <p:spPr>
          <a:xfrm>
            <a:off x="6435311" y="2644170"/>
            <a:ext cx="510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Temporary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Created on top of the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Created on Container startup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Discarded when container stops</a:t>
            </a:r>
          </a:p>
        </p:txBody>
      </p:sp>
    </p:spTree>
    <p:extLst>
      <p:ext uri="{BB962C8B-B14F-4D97-AF65-F5344CB8AC3E}">
        <p14:creationId xmlns:p14="http://schemas.microsoft.com/office/powerpoint/2010/main" val="25616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335F-04F6-8C0C-10BC-007B95BEAB5E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342968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Containers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6CC0E-B4FB-8DAD-0942-D6656EDE9924}"/>
              </a:ext>
            </a:extLst>
          </p:cNvPr>
          <p:cNvSpPr txBox="1"/>
          <p:nvPr/>
        </p:nvSpPr>
        <p:spPr>
          <a:xfrm>
            <a:off x="5028474" y="402066"/>
            <a:ext cx="609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docker run –d &lt;</a:t>
            </a:r>
            <a:r>
              <a:rPr lang="en-US" sz="2800" dirty="0" err="1"/>
              <a:t>image_name</a:t>
            </a:r>
            <a:r>
              <a:rPr lang="en-US" sz="2800" dirty="0"/>
              <a:t>&gt;:&lt;tag&gt;</a:t>
            </a:r>
            <a:endParaRPr lang="en-US" sz="2800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D99ADE-0542-C36B-4931-59373CE30CB2}"/>
              </a:ext>
            </a:extLst>
          </p:cNvPr>
          <p:cNvSpPr/>
          <p:nvPr/>
        </p:nvSpPr>
        <p:spPr>
          <a:xfrm>
            <a:off x="2556386" y="5009713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Ubuntu bin/lib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7FC0D4-25F5-AB05-1E58-74B88B3D6035}"/>
              </a:ext>
            </a:extLst>
          </p:cNvPr>
          <p:cNvSpPr/>
          <p:nvPr/>
        </p:nvSpPr>
        <p:spPr>
          <a:xfrm>
            <a:off x="2556386" y="4561991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bin/lib updated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689B6-18A0-0DA8-1396-23B456BE6135}"/>
              </a:ext>
            </a:extLst>
          </p:cNvPr>
          <p:cNvSpPr/>
          <p:nvPr/>
        </p:nvSpPr>
        <p:spPr>
          <a:xfrm>
            <a:off x="2556386" y="4107426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python3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AAC3B1-FAFC-D623-579A-494EB1929F46}"/>
              </a:ext>
            </a:extLst>
          </p:cNvPr>
          <p:cNvSpPr/>
          <p:nvPr/>
        </p:nvSpPr>
        <p:spPr>
          <a:xfrm>
            <a:off x="2556386" y="3657423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/app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2589AC-9F9F-0097-DF3F-AD901A4486F4}"/>
              </a:ext>
            </a:extLst>
          </p:cNvPr>
          <p:cNvSpPr/>
          <p:nvPr/>
        </p:nvSpPr>
        <p:spPr>
          <a:xfrm>
            <a:off x="2556386" y="3202858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/app/run.py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C7B666-159E-3166-1988-1B843CF0A2C2}"/>
              </a:ext>
            </a:extLst>
          </p:cNvPr>
          <p:cNvSpPr/>
          <p:nvPr/>
        </p:nvSpPr>
        <p:spPr>
          <a:xfrm>
            <a:off x="2556386" y="2751715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python3 /app/run.py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F81C6-0A99-B3A8-A866-0D20EAF621D1}"/>
              </a:ext>
            </a:extLst>
          </p:cNvPr>
          <p:cNvSpPr txBox="1"/>
          <p:nvPr/>
        </p:nvSpPr>
        <p:spPr>
          <a:xfrm rot="16200000">
            <a:off x="1258626" y="3393531"/>
            <a:ext cx="159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Container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E683F0BB-4914-FE41-3179-67C208AB22B7}"/>
              </a:ext>
            </a:extLst>
          </p:cNvPr>
          <p:cNvSpPr/>
          <p:nvPr/>
        </p:nvSpPr>
        <p:spPr>
          <a:xfrm rot="10800000">
            <a:off x="3146324" y="1120699"/>
            <a:ext cx="324464" cy="550607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71FE3DD-2A37-4761-BBF6-C3B33BD07DE7}"/>
              </a:ext>
            </a:extLst>
          </p:cNvPr>
          <p:cNvSpPr/>
          <p:nvPr/>
        </p:nvSpPr>
        <p:spPr>
          <a:xfrm rot="10800000">
            <a:off x="3814916" y="1120699"/>
            <a:ext cx="324464" cy="550607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FC420221-BF7A-42B3-7B02-1E96D6CF1638}"/>
              </a:ext>
            </a:extLst>
          </p:cNvPr>
          <p:cNvSpPr/>
          <p:nvPr/>
        </p:nvSpPr>
        <p:spPr>
          <a:xfrm rot="10800000">
            <a:off x="4483507" y="1120699"/>
            <a:ext cx="324464" cy="550607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BB1591-ABC8-1150-9F2C-66857B711582}"/>
              </a:ext>
            </a:extLst>
          </p:cNvPr>
          <p:cNvSpPr/>
          <p:nvPr/>
        </p:nvSpPr>
        <p:spPr>
          <a:xfrm>
            <a:off x="2556386" y="2300002"/>
            <a:ext cx="2890684" cy="4522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Runtime Changes</a:t>
            </a:r>
          </a:p>
        </p:txBody>
      </p:sp>
      <p:pic>
        <p:nvPicPr>
          <p:cNvPr id="17" name="Picture 16" descr="A yellow folder with white paper&#10;&#10;Description automatically generated">
            <a:extLst>
              <a:ext uri="{FF2B5EF4-FFF2-40B4-BE49-F238E27FC236}">
                <a16:creationId xmlns:a16="http://schemas.microsoft.com/office/drawing/2014/main" id="{AA206F54-9C4F-9CBD-7EBC-71B795602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730" y="3694650"/>
            <a:ext cx="1541205" cy="15412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8520BF9-7414-ACDD-A9E9-1976C38F8D0D}"/>
              </a:ext>
            </a:extLst>
          </p:cNvPr>
          <p:cNvSpPr txBox="1"/>
          <p:nvPr/>
        </p:nvSpPr>
        <p:spPr>
          <a:xfrm>
            <a:off x="7958032" y="5461997"/>
            <a:ext cx="27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Host Filesystem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8E2947-3A3D-C98F-9FEA-2484E03601F1}"/>
              </a:ext>
            </a:extLst>
          </p:cNvPr>
          <p:cNvSpPr txBox="1"/>
          <p:nvPr/>
        </p:nvSpPr>
        <p:spPr>
          <a:xfrm>
            <a:off x="6247220" y="1961191"/>
            <a:ext cx="543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-v allows mounting persistent directories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6D299724-2738-DAF2-872E-FABCA912EF40}"/>
              </a:ext>
            </a:extLst>
          </p:cNvPr>
          <p:cNvCxnSpPr>
            <a:stCxn id="15" idx="3"/>
          </p:cNvCxnSpPr>
          <p:nvPr/>
        </p:nvCxnSpPr>
        <p:spPr>
          <a:xfrm>
            <a:off x="5447070" y="2526144"/>
            <a:ext cx="3008672" cy="1249443"/>
          </a:xfrm>
          <a:prstGeom prst="bentConnector3">
            <a:avLst/>
          </a:prstGeom>
          <a:ln w="1905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36206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335F-04F6-8C0C-10BC-007B95BEAB5E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342968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Containers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6CC0E-B4FB-8DAD-0942-D6656EDE9924}"/>
              </a:ext>
            </a:extLst>
          </p:cNvPr>
          <p:cNvSpPr txBox="1"/>
          <p:nvPr/>
        </p:nvSpPr>
        <p:spPr>
          <a:xfrm>
            <a:off x="5028474" y="402066"/>
            <a:ext cx="609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docker run –d &lt;</a:t>
            </a:r>
            <a:r>
              <a:rPr lang="en-US" sz="2800" dirty="0" err="1"/>
              <a:t>image_name</a:t>
            </a:r>
            <a:r>
              <a:rPr lang="en-US" sz="2800" dirty="0"/>
              <a:t>&gt;:&lt;tag&gt;</a:t>
            </a:r>
            <a:endParaRPr lang="en-US" sz="2800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D99ADE-0542-C36B-4931-59373CE30CB2}"/>
              </a:ext>
            </a:extLst>
          </p:cNvPr>
          <p:cNvSpPr/>
          <p:nvPr/>
        </p:nvSpPr>
        <p:spPr>
          <a:xfrm>
            <a:off x="2556386" y="5009713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Ubuntu bin/lib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7FC0D4-25F5-AB05-1E58-74B88B3D6035}"/>
              </a:ext>
            </a:extLst>
          </p:cNvPr>
          <p:cNvSpPr/>
          <p:nvPr/>
        </p:nvSpPr>
        <p:spPr>
          <a:xfrm>
            <a:off x="2556386" y="4561991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bin/lib updated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689B6-18A0-0DA8-1396-23B456BE6135}"/>
              </a:ext>
            </a:extLst>
          </p:cNvPr>
          <p:cNvSpPr/>
          <p:nvPr/>
        </p:nvSpPr>
        <p:spPr>
          <a:xfrm>
            <a:off x="2556386" y="4107426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python3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AAC3B1-FAFC-D623-579A-494EB1929F46}"/>
              </a:ext>
            </a:extLst>
          </p:cNvPr>
          <p:cNvSpPr/>
          <p:nvPr/>
        </p:nvSpPr>
        <p:spPr>
          <a:xfrm>
            <a:off x="2556386" y="3657423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/app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2589AC-9F9F-0097-DF3F-AD901A4486F4}"/>
              </a:ext>
            </a:extLst>
          </p:cNvPr>
          <p:cNvSpPr/>
          <p:nvPr/>
        </p:nvSpPr>
        <p:spPr>
          <a:xfrm>
            <a:off x="2556386" y="3202858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/app/run.py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C7B666-159E-3166-1988-1B843CF0A2C2}"/>
              </a:ext>
            </a:extLst>
          </p:cNvPr>
          <p:cNvSpPr/>
          <p:nvPr/>
        </p:nvSpPr>
        <p:spPr>
          <a:xfrm>
            <a:off x="2556386" y="2751715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python3 /app/run.py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F81C6-0A99-B3A8-A866-0D20EAF621D1}"/>
              </a:ext>
            </a:extLst>
          </p:cNvPr>
          <p:cNvSpPr txBox="1"/>
          <p:nvPr/>
        </p:nvSpPr>
        <p:spPr>
          <a:xfrm rot="16200000">
            <a:off x="1258626" y="3393531"/>
            <a:ext cx="159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Container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E683F0BB-4914-FE41-3179-67C208AB22B7}"/>
              </a:ext>
            </a:extLst>
          </p:cNvPr>
          <p:cNvSpPr/>
          <p:nvPr/>
        </p:nvSpPr>
        <p:spPr>
          <a:xfrm rot="10800000">
            <a:off x="3146324" y="1120699"/>
            <a:ext cx="324464" cy="550607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71FE3DD-2A37-4761-BBF6-C3B33BD07DE7}"/>
              </a:ext>
            </a:extLst>
          </p:cNvPr>
          <p:cNvSpPr/>
          <p:nvPr/>
        </p:nvSpPr>
        <p:spPr>
          <a:xfrm rot="10800000">
            <a:off x="3814916" y="1120699"/>
            <a:ext cx="324464" cy="550607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FC420221-BF7A-42B3-7B02-1E96D6CF1638}"/>
              </a:ext>
            </a:extLst>
          </p:cNvPr>
          <p:cNvSpPr/>
          <p:nvPr/>
        </p:nvSpPr>
        <p:spPr>
          <a:xfrm rot="10800000">
            <a:off x="4483507" y="1120699"/>
            <a:ext cx="324464" cy="550607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BB1591-ABC8-1150-9F2C-66857B711582}"/>
              </a:ext>
            </a:extLst>
          </p:cNvPr>
          <p:cNvSpPr/>
          <p:nvPr/>
        </p:nvSpPr>
        <p:spPr>
          <a:xfrm>
            <a:off x="2556386" y="2300002"/>
            <a:ext cx="2890684" cy="4522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Runtime Changes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520BF9-7414-ACDD-A9E9-1976C38F8D0D}"/>
              </a:ext>
            </a:extLst>
          </p:cNvPr>
          <p:cNvSpPr txBox="1"/>
          <p:nvPr/>
        </p:nvSpPr>
        <p:spPr>
          <a:xfrm>
            <a:off x="7958032" y="5461997"/>
            <a:ext cx="27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Host Filesystem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6D299724-2738-DAF2-872E-FABCA912EF40}"/>
              </a:ext>
            </a:extLst>
          </p:cNvPr>
          <p:cNvCxnSpPr>
            <a:stCxn id="15" idx="3"/>
          </p:cNvCxnSpPr>
          <p:nvPr/>
        </p:nvCxnSpPr>
        <p:spPr>
          <a:xfrm>
            <a:off x="5447070" y="2526144"/>
            <a:ext cx="3008672" cy="1249443"/>
          </a:xfrm>
          <a:prstGeom prst="bentConnector3">
            <a:avLst/>
          </a:prstGeom>
          <a:ln w="1905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90F939E-B096-6996-E0DA-561D5E29C52F}"/>
              </a:ext>
            </a:extLst>
          </p:cNvPr>
          <p:cNvSpPr txBox="1"/>
          <p:nvPr/>
        </p:nvSpPr>
        <p:spPr>
          <a:xfrm>
            <a:off x="5820690" y="1065876"/>
            <a:ext cx="5432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-p connects ports from inside the container to host ports, i.e., opening ports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A9E7E8-69F4-EE45-A5AF-A3791E07FEAC}"/>
              </a:ext>
            </a:extLst>
          </p:cNvPr>
          <p:cNvCxnSpPr>
            <a:cxnSpLocks/>
          </p:cNvCxnSpPr>
          <p:nvPr/>
        </p:nvCxnSpPr>
        <p:spPr>
          <a:xfrm>
            <a:off x="5447070" y="2426753"/>
            <a:ext cx="2920182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logo of a globe with a white banner&#10;&#10;Description automatically generated">
            <a:extLst>
              <a:ext uri="{FF2B5EF4-FFF2-40B4-BE49-F238E27FC236}">
                <a16:creationId xmlns:a16="http://schemas.microsoft.com/office/drawing/2014/main" id="{8A41C3D7-085D-A654-8C9C-DCC886109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52" y="1873900"/>
            <a:ext cx="1101209" cy="1101209"/>
          </a:xfrm>
          <a:prstGeom prst="rect">
            <a:avLst/>
          </a:prstGeom>
        </p:spPr>
      </p:pic>
      <p:pic>
        <p:nvPicPr>
          <p:cNvPr id="16" name="Picture 15" descr="A yellow folder with white paper&#10;&#10;Description automatically generated">
            <a:extLst>
              <a:ext uri="{FF2B5EF4-FFF2-40B4-BE49-F238E27FC236}">
                <a16:creationId xmlns:a16="http://schemas.microsoft.com/office/drawing/2014/main" id="{AB049D1F-4862-A23E-14A2-79AFEF9E2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730" y="3694650"/>
            <a:ext cx="1541205" cy="154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32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335F-04F6-8C0C-10BC-007B95BEAB5E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342968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Containers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6CC0E-B4FB-8DAD-0942-D6656EDE9924}"/>
              </a:ext>
            </a:extLst>
          </p:cNvPr>
          <p:cNvSpPr txBox="1"/>
          <p:nvPr/>
        </p:nvSpPr>
        <p:spPr>
          <a:xfrm>
            <a:off x="5028474" y="402066"/>
            <a:ext cx="609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docker run –d &lt;</a:t>
            </a:r>
            <a:r>
              <a:rPr lang="en-US" sz="2800" dirty="0" err="1"/>
              <a:t>image_name</a:t>
            </a:r>
            <a:r>
              <a:rPr lang="en-US" sz="2800" dirty="0"/>
              <a:t>&gt;:&lt;tag&gt;</a:t>
            </a:r>
            <a:endParaRPr lang="en-US" sz="2800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D99ADE-0542-C36B-4931-59373CE30CB2}"/>
              </a:ext>
            </a:extLst>
          </p:cNvPr>
          <p:cNvSpPr/>
          <p:nvPr/>
        </p:nvSpPr>
        <p:spPr>
          <a:xfrm>
            <a:off x="2556386" y="5009713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Ubuntu bin/lib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7FC0D4-25F5-AB05-1E58-74B88B3D6035}"/>
              </a:ext>
            </a:extLst>
          </p:cNvPr>
          <p:cNvSpPr/>
          <p:nvPr/>
        </p:nvSpPr>
        <p:spPr>
          <a:xfrm>
            <a:off x="2556386" y="4561991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bin/lib updated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689B6-18A0-0DA8-1396-23B456BE6135}"/>
              </a:ext>
            </a:extLst>
          </p:cNvPr>
          <p:cNvSpPr/>
          <p:nvPr/>
        </p:nvSpPr>
        <p:spPr>
          <a:xfrm>
            <a:off x="2556386" y="4107426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python3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AAC3B1-FAFC-D623-579A-494EB1929F46}"/>
              </a:ext>
            </a:extLst>
          </p:cNvPr>
          <p:cNvSpPr/>
          <p:nvPr/>
        </p:nvSpPr>
        <p:spPr>
          <a:xfrm>
            <a:off x="2556386" y="3657423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/app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2589AC-9F9F-0097-DF3F-AD901A4486F4}"/>
              </a:ext>
            </a:extLst>
          </p:cNvPr>
          <p:cNvSpPr/>
          <p:nvPr/>
        </p:nvSpPr>
        <p:spPr>
          <a:xfrm>
            <a:off x="2556386" y="3202858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/app/run.py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C7B666-159E-3166-1988-1B843CF0A2C2}"/>
              </a:ext>
            </a:extLst>
          </p:cNvPr>
          <p:cNvSpPr/>
          <p:nvPr/>
        </p:nvSpPr>
        <p:spPr>
          <a:xfrm>
            <a:off x="2556386" y="2751715"/>
            <a:ext cx="2890684" cy="452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python3 /app/run.py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F81C6-0A99-B3A8-A866-0D20EAF621D1}"/>
              </a:ext>
            </a:extLst>
          </p:cNvPr>
          <p:cNvSpPr txBox="1"/>
          <p:nvPr/>
        </p:nvSpPr>
        <p:spPr>
          <a:xfrm rot="16200000">
            <a:off x="1258626" y="3393531"/>
            <a:ext cx="159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Container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E683F0BB-4914-FE41-3179-67C208AB22B7}"/>
              </a:ext>
            </a:extLst>
          </p:cNvPr>
          <p:cNvSpPr/>
          <p:nvPr/>
        </p:nvSpPr>
        <p:spPr>
          <a:xfrm rot="10800000">
            <a:off x="3146324" y="1120699"/>
            <a:ext cx="324464" cy="550607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71FE3DD-2A37-4761-BBF6-C3B33BD07DE7}"/>
              </a:ext>
            </a:extLst>
          </p:cNvPr>
          <p:cNvSpPr/>
          <p:nvPr/>
        </p:nvSpPr>
        <p:spPr>
          <a:xfrm rot="10800000">
            <a:off x="3814916" y="1120699"/>
            <a:ext cx="324464" cy="550607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FC420221-BF7A-42B3-7B02-1E96D6CF1638}"/>
              </a:ext>
            </a:extLst>
          </p:cNvPr>
          <p:cNvSpPr/>
          <p:nvPr/>
        </p:nvSpPr>
        <p:spPr>
          <a:xfrm rot="10800000">
            <a:off x="4483507" y="1120699"/>
            <a:ext cx="324464" cy="550607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BB1591-ABC8-1150-9F2C-66857B711582}"/>
              </a:ext>
            </a:extLst>
          </p:cNvPr>
          <p:cNvSpPr/>
          <p:nvPr/>
        </p:nvSpPr>
        <p:spPr>
          <a:xfrm>
            <a:off x="2556386" y="2300002"/>
            <a:ext cx="2890684" cy="4522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Runtime Changes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520BF9-7414-ACDD-A9E9-1976C38F8D0D}"/>
              </a:ext>
            </a:extLst>
          </p:cNvPr>
          <p:cNvSpPr txBox="1"/>
          <p:nvPr/>
        </p:nvSpPr>
        <p:spPr>
          <a:xfrm>
            <a:off x="7958032" y="5461997"/>
            <a:ext cx="27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Host Filesystem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6D299724-2738-DAF2-872E-FABCA912EF40}"/>
              </a:ext>
            </a:extLst>
          </p:cNvPr>
          <p:cNvCxnSpPr>
            <a:stCxn id="15" idx="3"/>
          </p:cNvCxnSpPr>
          <p:nvPr/>
        </p:nvCxnSpPr>
        <p:spPr>
          <a:xfrm>
            <a:off x="5447070" y="2526144"/>
            <a:ext cx="3008672" cy="1249443"/>
          </a:xfrm>
          <a:prstGeom prst="bentConnector3">
            <a:avLst/>
          </a:prstGeom>
          <a:ln w="1905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A9E7E8-69F4-EE45-A5AF-A3791E07FEAC}"/>
              </a:ext>
            </a:extLst>
          </p:cNvPr>
          <p:cNvCxnSpPr>
            <a:cxnSpLocks/>
          </p:cNvCxnSpPr>
          <p:nvPr/>
        </p:nvCxnSpPr>
        <p:spPr>
          <a:xfrm>
            <a:off x="5447070" y="2426753"/>
            <a:ext cx="2920182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3DC69CA-07FA-433A-2BB0-F474980560F4}"/>
              </a:ext>
            </a:extLst>
          </p:cNvPr>
          <p:cNvSpPr txBox="1"/>
          <p:nvPr/>
        </p:nvSpPr>
        <p:spPr>
          <a:xfrm>
            <a:off x="6567942" y="1894799"/>
            <a:ext cx="5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994291-E983-1219-9D7B-7BAB9D3820BE}"/>
              </a:ext>
            </a:extLst>
          </p:cNvPr>
          <p:cNvSpPr txBox="1"/>
          <p:nvPr/>
        </p:nvSpPr>
        <p:spPr>
          <a:xfrm>
            <a:off x="7025148" y="3272586"/>
            <a:ext cx="5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-v</a:t>
            </a:r>
          </a:p>
        </p:txBody>
      </p:sp>
      <p:pic>
        <p:nvPicPr>
          <p:cNvPr id="4" name="Picture 3" descr="A yellow folder with white paper&#10;&#10;Description automatically generated">
            <a:extLst>
              <a:ext uri="{FF2B5EF4-FFF2-40B4-BE49-F238E27FC236}">
                <a16:creationId xmlns:a16="http://schemas.microsoft.com/office/drawing/2014/main" id="{390D0AAA-8E2D-311B-9D99-36D741050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730" y="3694650"/>
            <a:ext cx="1541205" cy="1541205"/>
          </a:xfrm>
          <a:prstGeom prst="rect">
            <a:avLst/>
          </a:prstGeom>
        </p:spPr>
      </p:pic>
      <p:pic>
        <p:nvPicPr>
          <p:cNvPr id="22" name="Picture 21" descr="A logo of a globe with a white banner&#10;&#10;Description automatically generated">
            <a:extLst>
              <a:ext uri="{FF2B5EF4-FFF2-40B4-BE49-F238E27FC236}">
                <a16:creationId xmlns:a16="http://schemas.microsoft.com/office/drawing/2014/main" id="{422C9C53-2805-FFFC-E106-7502926A8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52" y="1873900"/>
            <a:ext cx="1101209" cy="11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93710"/>
      </p:ext>
    </p:extLst>
  </p:cSld>
  <p:clrMapOvr>
    <a:masterClrMapping/>
  </p:clrMapOvr>
  <p:transition spd="slow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F0C2-1F74-7DC3-F6D7-5A8D2F61256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342968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Docker Network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C062D3-BFB5-C168-E459-BF48420FECF1}"/>
              </a:ext>
            </a:extLst>
          </p:cNvPr>
          <p:cNvGrpSpPr/>
          <p:nvPr/>
        </p:nvGrpSpPr>
        <p:grpSpPr>
          <a:xfrm>
            <a:off x="1268361" y="1592825"/>
            <a:ext cx="5987846" cy="4758814"/>
            <a:chOff x="2261419" y="599768"/>
            <a:chExt cx="7285704" cy="54864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887EA3-6B9D-74CB-B6DE-1E9511FE669E}"/>
                </a:ext>
              </a:extLst>
            </p:cNvPr>
            <p:cNvSpPr/>
            <p:nvPr/>
          </p:nvSpPr>
          <p:spPr>
            <a:xfrm>
              <a:off x="2261419" y="599768"/>
              <a:ext cx="7285704" cy="5486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clock and paper with a gear&#10;&#10;Description automatically generated">
              <a:extLst>
                <a:ext uri="{FF2B5EF4-FFF2-40B4-BE49-F238E27FC236}">
                  <a16:creationId xmlns:a16="http://schemas.microsoft.com/office/drawing/2014/main" id="{0F331A7B-8F50-BC7F-8E02-45DAB0D4F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563" y="4456445"/>
              <a:ext cx="1395855" cy="1395855"/>
            </a:xfrm>
            <a:prstGeom prst="rect">
              <a:avLst/>
            </a:prstGeom>
          </p:spPr>
        </p:pic>
        <p:pic>
          <p:nvPicPr>
            <p:cNvPr id="5" name="Picture 4" descr="A clock and paper with a gear&#10;&#10;Description automatically generated">
              <a:extLst>
                <a:ext uri="{FF2B5EF4-FFF2-40B4-BE49-F238E27FC236}">
                  <a16:creationId xmlns:a16="http://schemas.microsoft.com/office/drawing/2014/main" id="{1F1BC739-3C7D-2D5E-2787-1CA076C57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259" y="1252197"/>
              <a:ext cx="1395855" cy="1395855"/>
            </a:xfrm>
            <a:prstGeom prst="rect">
              <a:avLst/>
            </a:prstGeom>
          </p:spPr>
        </p:pic>
        <p:pic>
          <p:nvPicPr>
            <p:cNvPr id="6" name="Picture 5" descr="A clock and paper with a gear&#10;&#10;Description automatically generated">
              <a:extLst>
                <a:ext uri="{FF2B5EF4-FFF2-40B4-BE49-F238E27FC236}">
                  <a16:creationId xmlns:a16="http://schemas.microsoft.com/office/drawing/2014/main" id="{6E926529-EC94-0EB0-8968-25A66DFBB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471" y="859068"/>
              <a:ext cx="1395855" cy="1395855"/>
            </a:xfrm>
            <a:prstGeom prst="rect">
              <a:avLst/>
            </a:prstGeom>
          </p:spPr>
        </p:pic>
        <p:pic>
          <p:nvPicPr>
            <p:cNvPr id="7" name="Picture 6" descr="A clock and paper with a gear&#10;&#10;Description automatically generated">
              <a:extLst>
                <a:ext uri="{FF2B5EF4-FFF2-40B4-BE49-F238E27FC236}">
                  <a16:creationId xmlns:a16="http://schemas.microsoft.com/office/drawing/2014/main" id="{86573CED-EFDC-AB5E-2158-FC1E8C945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227" y="4059471"/>
              <a:ext cx="1395855" cy="1395855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5115AEF-38B2-2D78-6167-FCFDCA2A6281}"/>
                </a:ext>
              </a:extLst>
            </p:cNvPr>
            <p:cNvCxnSpPr>
              <a:stCxn id="4" idx="0"/>
              <a:endCxn id="5" idx="2"/>
            </p:cNvCxnSpPr>
            <p:nvPr/>
          </p:nvCxnSpPr>
          <p:spPr>
            <a:xfrm flipV="1">
              <a:off x="3269491" y="2648052"/>
              <a:ext cx="1115696" cy="1808393"/>
            </a:xfrm>
            <a:prstGeom prst="straightConnector1">
              <a:avLst/>
            </a:prstGeom>
            <a:ln w="190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832E0DF-6E77-9993-27BA-0C03B9B26AD1}"/>
                </a:ext>
              </a:extLst>
            </p:cNvPr>
            <p:cNvCxnSpPr>
              <a:cxnSpLocks/>
              <a:stCxn id="4" idx="3"/>
              <a:endCxn id="7" idx="1"/>
            </p:cNvCxnSpPr>
            <p:nvPr/>
          </p:nvCxnSpPr>
          <p:spPr>
            <a:xfrm flipV="1">
              <a:off x="3967418" y="4757399"/>
              <a:ext cx="2657809" cy="396974"/>
            </a:xfrm>
            <a:prstGeom prst="straightConnector1">
              <a:avLst/>
            </a:prstGeom>
            <a:ln w="190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44626D3-E1F0-FFBE-DBE9-78CEB843E7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4456" y="2100601"/>
              <a:ext cx="4011182" cy="2656797"/>
            </a:xfrm>
            <a:prstGeom prst="straightConnector1">
              <a:avLst/>
            </a:prstGeom>
            <a:ln w="190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FBC7E8E-E26F-B279-92F8-B37F8806AA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80152" y="2648052"/>
              <a:ext cx="1735280" cy="1602124"/>
            </a:xfrm>
            <a:prstGeom prst="straightConnector1">
              <a:avLst/>
            </a:prstGeom>
            <a:ln w="190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6194294-CDAB-63FC-6238-387B4B0710D3}"/>
                </a:ext>
              </a:extLst>
            </p:cNvPr>
            <p:cNvCxnSpPr>
              <a:cxnSpLocks/>
              <a:stCxn id="6" idx="1"/>
              <a:endCxn id="5" idx="3"/>
            </p:cNvCxnSpPr>
            <p:nvPr/>
          </p:nvCxnSpPr>
          <p:spPr>
            <a:xfrm flipH="1">
              <a:off x="5083114" y="1556996"/>
              <a:ext cx="2714357" cy="393129"/>
            </a:xfrm>
            <a:prstGeom prst="straightConnector1">
              <a:avLst/>
            </a:prstGeom>
            <a:ln w="190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D7943F0-4CF2-F647-FD7C-C72D81BCDE94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flipH="1">
              <a:off x="7323155" y="2254923"/>
              <a:ext cx="1172244" cy="1804548"/>
            </a:xfrm>
            <a:prstGeom prst="straightConnector1">
              <a:avLst/>
            </a:prstGeom>
            <a:ln w="190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6339422-297E-C3F3-809D-E58D2C7CCF0F}"/>
              </a:ext>
            </a:extLst>
          </p:cNvPr>
          <p:cNvSpPr txBox="1"/>
          <p:nvPr/>
        </p:nvSpPr>
        <p:spPr>
          <a:xfrm>
            <a:off x="5428411" y="1099836"/>
            <a:ext cx="27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Application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188B51-0692-FA6A-A1B3-4EA632E568EA}"/>
              </a:ext>
            </a:extLst>
          </p:cNvPr>
          <p:cNvSpPr txBox="1"/>
          <p:nvPr/>
        </p:nvSpPr>
        <p:spPr>
          <a:xfrm>
            <a:off x="7651090" y="1706391"/>
            <a:ext cx="39327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Docker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Uses </a:t>
            </a:r>
            <a:r>
              <a:rPr lang="en-US" sz="2400" i="1" dirty="0"/>
              <a:t>iptables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Containers can be reached using their </a:t>
            </a:r>
            <a:r>
              <a:rPr lang="en-US" sz="2400" i="1" dirty="0"/>
              <a:t>names</a:t>
            </a:r>
          </a:p>
        </p:txBody>
      </p:sp>
    </p:spTree>
    <p:extLst>
      <p:ext uri="{BB962C8B-B14F-4D97-AF65-F5344CB8AC3E}">
        <p14:creationId xmlns:p14="http://schemas.microsoft.com/office/powerpoint/2010/main" val="2688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4C83-AF70-75DB-FADC-11352AE6E52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342968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Listing Objects</a:t>
            </a:r>
          </a:p>
        </p:txBody>
      </p:sp>
      <p:pic>
        <p:nvPicPr>
          <p:cNvPr id="4" name="Picture 3" descr="A close-up of a spoon and fork&#10;&#10;Description automatically generated">
            <a:extLst>
              <a:ext uri="{FF2B5EF4-FFF2-40B4-BE49-F238E27FC236}">
                <a16:creationId xmlns:a16="http://schemas.microsoft.com/office/drawing/2014/main" id="{83F10576-49E2-E7DA-892C-169C8FA39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95" y="2156791"/>
            <a:ext cx="5293880" cy="3528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A2584E-1DC2-B914-421E-936DD0C8CDE1}"/>
              </a:ext>
            </a:extLst>
          </p:cNvPr>
          <p:cNvSpPr txBox="1"/>
          <p:nvPr/>
        </p:nvSpPr>
        <p:spPr>
          <a:xfrm>
            <a:off x="6794090" y="2305615"/>
            <a:ext cx="39327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docker images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docker container 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docker network ls</a:t>
            </a:r>
          </a:p>
        </p:txBody>
      </p:sp>
    </p:spTree>
    <p:extLst>
      <p:ext uri="{BB962C8B-B14F-4D97-AF65-F5344CB8AC3E}">
        <p14:creationId xmlns:p14="http://schemas.microsoft.com/office/powerpoint/2010/main" val="3037205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B09C-63B3-B6DE-39C6-D73BCEBA600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342968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How Docker 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42091D-6070-CE84-056C-019524F55622}"/>
              </a:ext>
            </a:extLst>
          </p:cNvPr>
          <p:cNvSpPr txBox="1"/>
          <p:nvPr/>
        </p:nvSpPr>
        <p:spPr>
          <a:xfrm>
            <a:off x="2901521" y="1148997"/>
            <a:ext cx="147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cgroups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05319-4409-EAE0-EEB1-FCBDE5DFE789}"/>
              </a:ext>
            </a:extLst>
          </p:cNvPr>
          <p:cNvSpPr txBox="1"/>
          <p:nvPr/>
        </p:nvSpPr>
        <p:spPr>
          <a:xfrm>
            <a:off x="7816647" y="1148997"/>
            <a:ext cx="201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namespaces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0FEF80-6CD5-44D4-54AF-39EAD7E5B05B}"/>
              </a:ext>
            </a:extLst>
          </p:cNvPr>
          <p:cNvSpPr txBox="1"/>
          <p:nvPr/>
        </p:nvSpPr>
        <p:spPr>
          <a:xfrm>
            <a:off x="1986116" y="3151190"/>
            <a:ext cx="3932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CPU allocation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Memory allocation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2AF5C-41D7-22DE-C380-40862C60389C}"/>
              </a:ext>
            </a:extLst>
          </p:cNvPr>
          <p:cNvSpPr txBox="1"/>
          <p:nvPr/>
        </p:nvSpPr>
        <p:spPr>
          <a:xfrm>
            <a:off x="7114660" y="2720302"/>
            <a:ext cx="39327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Provides users elevated access inside a given namespace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Isolation</a:t>
            </a:r>
          </a:p>
        </p:txBody>
      </p:sp>
      <p:pic>
        <p:nvPicPr>
          <p:cNvPr id="8" name="Picture 7" descr="A cartoon penguin with yellow feet&#10;&#10;Description automatically generated">
            <a:extLst>
              <a:ext uri="{FF2B5EF4-FFF2-40B4-BE49-F238E27FC236}">
                <a16:creationId xmlns:a16="http://schemas.microsoft.com/office/drawing/2014/main" id="{02FACD5C-B26F-40B4-17E2-592C88278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2" y="4071989"/>
            <a:ext cx="18954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und wooden table with legs&#10;&#10;Description automatically generated">
            <a:extLst>
              <a:ext uri="{FF2B5EF4-FFF2-40B4-BE49-F238E27FC236}">
                <a16:creationId xmlns:a16="http://schemas.microsoft.com/office/drawing/2014/main" id="{5B01188D-1F5E-7070-6215-4F183A100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" y="1531374"/>
            <a:ext cx="5326626" cy="5326626"/>
          </a:xfrm>
          <a:prstGeom prst="rect">
            <a:avLst/>
          </a:prstGeom>
        </p:spPr>
      </p:pic>
      <p:pic>
        <p:nvPicPr>
          <p:cNvPr id="11" name="Picture 10" descr="A white plate with blue and green designs&#10;&#10;Description automatically generated">
            <a:extLst>
              <a:ext uri="{FF2B5EF4-FFF2-40B4-BE49-F238E27FC236}">
                <a16:creationId xmlns:a16="http://schemas.microsoft.com/office/drawing/2014/main" id="{B74E5A71-A189-B514-5261-E39B0EC2B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60" y="2369159"/>
            <a:ext cx="1331687" cy="775042"/>
          </a:xfrm>
          <a:prstGeom prst="rect">
            <a:avLst/>
          </a:prstGeom>
        </p:spPr>
      </p:pic>
      <p:pic>
        <p:nvPicPr>
          <p:cNvPr id="9" name="Picture 8" descr="A close up of a black object&#10;&#10;Description automatically generated">
            <a:extLst>
              <a:ext uri="{FF2B5EF4-FFF2-40B4-BE49-F238E27FC236}">
                <a16:creationId xmlns:a16="http://schemas.microsoft.com/office/drawing/2014/main" id="{6251DE27-78C6-5991-8C8C-84A49BE13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09">
            <a:off x="4429861" y="1885672"/>
            <a:ext cx="201071" cy="1302774"/>
          </a:xfrm>
          <a:prstGeom prst="rect">
            <a:avLst/>
          </a:prstGeom>
        </p:spPr>
      </p:pic>
      <p:pic>
        <p:nvPicPr>
          <p:cNvPr id="13" name="Picture 12" descr="A black coffee cup on a coaster&#10;&#10;Description automatically generated">
            <a:extLst>
              <a:ext uri="{FF2B5EF4-FFF2-40B4-BE49-F238E27FC236}">
                <a16:creationId xmlns:a16="http://schemas.microsoft.com/office/drawing/2014/main" id="{08EA47F0-E487-AB22-85EC-49C6046E5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60" y="1531374"/>
            <a:ext cx="1231470" cy="792518"/>
          </a:xfrm>
          <a:prstGeom prst="rect">
            <a:avLst/>
          </a:prstGeom>
        </p:spPr>
      </p:pic>
      <p:pic>
        <p:nvPicPr>
          <p:cNvPr id="7" name="Picture 6" descr="A close-up of a fork&#10;&#10;Description automatically generated">
            <a:extLst>
              <a:ext uri="{FF2B5EF4-FFF2-40B4-BE49-F238E27FC236}">
                <a16:creationId xmlns:a16="http://schemas.microsoft.com/office/drawing/2014/main" id="{C6860BDA-AE58-EDCD-FE21-42D599E1E7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09">
            <a:off x="2687073" y="1929917"/>
            <a:ext cx="438229" cy="1214284"/>
          </a:xfrm>
          <a:prstGeom prst="rect">
            <a:avLst/>
          </a:prstGeom>
        </p:spPr>
      </p:pic>
      <p:pic>
        <p:nvPicPr>
          <p:cNvPr id="2" name="Picture 1" descr="A round wooden table with legs&#10;&#10;Description automatically generated">
            <a:extLst>
              <a:ext uri="{FF2B5EF4-FFF2-40B4-BE49-F238E27FC236}">
                <a16:creationId xmlns:a16="http://schemas.microsoft.com/office/drawing/2014/main" id="{C559C649-3269-9DE2-13E2-4D572B82F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43" y="1531374"/>
            <a:ext cx="5326626" cy="5326626"/>
          </a:xfrm>
          <a:prstGeom prst="rect">
            <a:avLst/>
          </a:prstGeom>
        </p:spPr>
      </p:pic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1D306561-97E1-7DA2-A676-F2D9ACBE5A9C}"/>
              </a:ext>
            </a:extLst>
          </p:cNvPr>
          <p:cNvSpPr/>
          <p:nvPr/>
        </p:nvSpPr>
        <p:spPr>
          <a:xfrm rot="20806280">
            <a:off x="5157019" y="1135116"/>
            <a:ext cx="1877961" cy="792518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 white plate with blue and green designs&#10;&#10;Description automatically generated">
            <a:extLst>
              <a:ext uri="{FF2B5EF4-FFF2-40B4-BE49-F238E27FC236}">
                <a16:creationId xmlns:a16="http://schemas.microsoft.com/office/drawing/2014/main" id="{18AE8933-A94F-A89F-A67D-A9B9943AB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296" y="2314496"/>
            <a:ext cx="1331687" cy="775042"/>
          </a:xfrm>
          <a:prstGeom prst="rect">
            <a:avLst/>
          </a:prstGeom>
        </p:spPr>
      </p:pic>
      <p:pic>
        <p:nvPicPr>
          <p:cNvPr id="6" name="Picture 5" descr="A close up of a black object&#10;&#10;Description automatically generated">
            <a:extLst>
              <a:ext uri="{FF2B5EF4-FFF2-40B4-BE49-F238E27FC236}">
                <a16:creationId xmlns:a16="http://schemas.microsoft.com/office/drawing/2014/main" id="{22C1165F-7C66-B72A-76E7-193599C3C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09">
            <a:off x="9906297" y="1831009"/>
            <a:ext cx="201071" cy="1302774"/>
          </a:xfrm>
          <a:prstGeom prst="rect">
            <a:avLst/>
          </a:prstGeom>
        </p:spPr>
      </p:pic>
      <p:pic>
        <p:nvPicPr>
          <p:cNvPr id="8" name="Picture 7" descr="A black coffee cup on a coaster&#10;&#10;Description automatically generated">
            <a:extLst>
              <a:ext uri="{FF2B5EF4-FFF2-40B4-BE49-F238E27FC236}">
                <a16:creationId xmlns:a16="http://schemas.microsoft.com/office/drawing/2014/main" id="{78086B15-AF30-36C1-82A6-F75317968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296" y="1476711"/>
            <a:ext cx="1231470" cy="792518"/>
          </a:xfrm>
          <a:prstGeom prst="rect">
            <a:avLst/>
          </a:prstGeom>
        </p:spPr>
      </p:pic>
      <p:pic>
        <p:nvPicPr>
          <p:cNvPr id="10" name="Picture 9" descr="A close-up of a fork&#10;&#10;Description automatically generated">
            <a:extLst>
              <a:ext uri="{FF2B5EF4-FFF2-40B4-BE49-F238E27FC236}">
                <a16:creationId xmlns:a16="http://schemas.microsoft.com/office/drawing/2014/main" id="{18BDDCA3-97E0-5B01-4D21-D511401542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09">
            <a:off x="8163509" y="1875254"/>
            <a:ext cx="438229" cy="121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4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1914-6C38-1586-6369-FB734DBF36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654710" cy="8160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4A7A90-0C04-477F-6167-2A365EF20FF7}"/>
              </a:ext>
            </a:extLst>
          </p:cNvPr>
          <p:cNvSpPr txBox="1"/>
          <p:nvPr/>
        </p:nvSpPr>
        <p:spPr>
          <a:xfrm>
            <a:off x="3977148" y="904468"/>
            <a:ext cx="45267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Motivation</a:t>
            </a:r>
          </a:p>
          <a:p>
            <a:endParaRPr lang="en-US" sz="2800" dirty="0"/>
          </a:p>
          <a:p>
            <a:r>
              <a:rPr lang="en-US" sz="2800" dirty="0"/>
              <a:t>Containers and Docker</a:t>
            </a:r>
          </a:p>
          <a:p>
            <a:endParaRPr lang="en-US" sz="2800" dirty="0"/>
          </a:p>
          <a:p>
            <a:r>
              <a:rPr lang="en-US" sz="2800" dirty="0"/>
              <a:t>Docker Images</a:t>
            </a:r>
          </a:p>
          <a:p>
            <a:endParaRPr lang="en-US" sz="2800" dirty="0"/>
          </a:p>
          <a:p>
            <a:r>
              <a:rPr lang="en-US" sz="2800" dirty="0"/>
              <a:t>Docker Containers</a:t>
            </a:r>
          </a:p>
          <a:p>
            <a:endParaRPr lang="en-US" sz="2800" dirty="0"/>
          </a:p>
          <a:p>
            <a:r>
              <a:rPr lang="en-US" sz="2800" dirty="0"/>
              <a:t>Cluster Management</a:t>
            </a:r>
          </a:p>
          <a:p>
            <a:endParaRPr lang="en-US" sz="2800" dirty="0"/>
          </a:p>
          <a:p>
            <a:r>
              <a:rPr lang="en-US" sz="2800" dirty="0"/>
              <a:t>Architectural Considerations</a:t>
            </a:r>
          </a:p>
          <a:p>
            <a:endParaRPr lang="en-US" sz="2800" dirty="0"/>
          </a:p>
          <a:p>
            <a:r>
              <a:rPr lang="en-US" sz="2800" dirty="0"/>
              <a:t>Best Practices </a:t>
            </a:r>
          </a:p>
        </p:txBody>
      </p:sp>
      <p:pic>
        <p:nvPicPr>
          <p:cNvPr id="5" name="Picture 4" descr="Close-up of a knife&#10;&#10;Description automatically generated">
            <a:extLst>
              <a:ext uri="{FF2B5EF4-FFF2-40B4-BE49-F238E27FC236}">
                <a16:creationId xmlns:a16="http://schemas.microsoft.com/office/drawing/2014/main" id="{DF766AEF-31D7-564E-F2B4-175F73E25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6992">
            <a:off x="2634484" y="4128282"/>
            <a:ext cx="841138" cy="126249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2414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2213-B260-FFFC-912D-4C04B8CE14BD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342968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Docker Compose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ABFC2-5F9E-ACAD-F4CA-959FB7F1D460}"/>
              </a:ext>
            </a:extLst>
          </p:cNvPr>
          <p:cNvSpPr txBox="1"/>
          <p:nvPr/>
        </p:nvSpPr>
        <p:spPr>
          <a:xfrm>
            <a:off x="5447068" y="1874728"/>
            <a:ext cx="45621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Handles execution on a single machine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Provides isolation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docker compose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YAML configuration</a:t>
            </a:r>
          </a:p>
        </p:txBody>
      </p:sp>
      <p:pic>
        <p:nvPicPr>
          <p:cNvPr id="5" name="Picture 4" descr="A black cup on a saucer&#10;&#10;Description automatically generated">
            <a:extLst>
              <a:ext uri="{FF2B5EF4-FFF2-40B4-BE49-F238E27FC236}">
                <a16:creationId xmlns:a16="http://schemas.microsoft.com/office/drawing/2014/main" id="{03FE0DAA-3EEB-6116-AC8F-ADCEA29C2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370">
            <a:off x="989771" y="2077278"/>
            <a:ext cx="3742083" cy="498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89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2213-B260-FFFC-912D-4C04B8CE14BD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342968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Cluster Management</a:t>
            </a:r>
          </a:p>
        </p:txBody>
      </p:sp>
      <p:pic>
        <p:nvPicPr>
          <p:cNvPr id="4" name="Picture 3" descr="A round wooden table with legs&#10;&#10;Description automatically generated">
            <a:extLst>
              <a:ext uri="{FF2B5EF4-FFF2-40B4-BE49-F238E27FC236}">
                <a16:creationId xmlns:a16="http://schemas.microsoft.com/office/drawing/2014/main" id="{AB8661BF-2179-3C60-CAFB-48ADB685F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" y="3723861"/>
            <a:ext cx="3134139" cy="3134139"/>
          </a:xfrm>
          <a:prstGeom prst="rect">
            <a:avLst/>
          </a:prstGeom>
        </p:spPr>
      </p:pic>
      <p:pic>
        <p:nvPicPr>
          <p:cNvPr id="5" name="Picture 4" descr="A round wooden table with legs&#10;&#10;Description automatically generated">
            <a:extLst>
              <a:ext uri="{FF2B5EF4-FFF2-40B4-BE49-F238E27FC236}">
                <a16:creationId xmlns:a16="http://schemas.microsoft.com/office/drawing/2014/main" id="{DF6CAF35-C821-47F1-4223-AA9A423A4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82" y="1327354"/>
            <a:ext cx="3134139" cy="3134139"/>
          </a:xfrm>
          <a:prstGeom prst="rect">
            <a:avLst/>
          </a:prstGeom>
        </p:spPr>
      </p:pic>
      <p:pic>
        <p:nvPicPr>
          <p:cNvPr id="6" name="Picture 5" descr="A round wooden table with legs&#10;&#10;Description automatically generated">
            <a:extLst>
              <a:ext uri="{FF2B5EF4-FFF2-40B4-BE49-F238E27FC236}">
                <a16:creationId xmlns:a16="http://schemas.microsoft.com/office/drawing/2014/main" id="{627AC8F0-F4F6-BEFE-E5E8-ED13E4129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3" y="366572"/>
            <a:ext cx="3134139" cy="3134139"/>
          </a:xfrm>
          <a:prstGeom prst="rect">
            <a:avLst/>
          </a:prstGeom>
        </p:spPr>
      </p:pic>
      <p:pic>
        <p:nvPicPr>
          <p:cNvPr id="7" name="Picture 6" descr="A round wooden table with legs&#10;&#10;Description automatically generated">
            <a:extLst>
              <a:ext uri="{FF2B5EF4-FFF2-40B4-BE49-F238E27FC236}">
                <a16:creationId xmlns:a16="http://schemas.microsoft.com/office/drawing/2014/main" id="{D8EEB85E-DB3D-4AD0-49F5-4442F6CAF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28" y="3424511"/>
            <a:ext cx="3134139" cy="3134139"/>
          </a:xfrm>
          <a:prstGeom prst="rect">
            <a:avLst/>
          </a:prstGeom>
        </p:spPr>
      </p:pic>
      <p:pic>
        <p:nvPicPr>
          <p:cNvPr id="9" name="Picture 8" descr="A tray with information on it&#10;&#10;Description automatically generated">
            <a:extLst>
              <a:ext uri="{FF2B5EF4-FFF2-40B4-BE49-F238E27FC236}">
                <a16:creationId xmlns:a16="http://schemas.microsoft.com/office/drawing/2014/main" id="{2AA885B3-6EBC-49F1-CC84-91FAB0E39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4" y="3807150"/>
            <a:ext cx="1178681" cy="789049"/>
          </a:xfrm>
          <a:prstGeom prst="rect">
            <a:avLst/>
          </a:prstGeom>
        </p:spPr>
      </p:pic>
      <p:pic>
        <p:nvPicPr>
          <p:cNvPr id="10" name="Picture 9" descr="A tray with information on it&#10;&#10;Description automatically generated">
            <a:extLst>
              <a:ext uri="{FF2B5EF4-FFF2-40B4-BE49-F238E27FC236}">
                <a16:creationId xmlns:a16="http://schemas.microsoft.com/office/drawing/2014/main" id="{BDFF91B6-455D-C46F-0662-A69213FFC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9828">
            <a:off x="2051535" y="3909392"/>
            <a:ext cx="1178681" cy="789049"/>
          </a:xfrm>
          <a:prstGeom prst="rect">
            <a:avLst/>
          </a:prstGeom>
        </p:spPr>
      </p:pic>
      <p:pic>
        <p:nvPicPr>
          <p:cNvPr id="11" name="Picture 10" descr="A tray with information on it&#10;&#10;Description automatically generated">
            <a:extLst>
              <a:ext uri="{FF2B5EF4-FFF2-40B4-BE49-F238E27FC236}">
                <a16:creationId xmlns:a16="http://schemas.microsoft.com/office/drawing/2014/main" id="{C26B3780-58C9-9EA0-4759-D3561ED81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16" y="1441174"/>
            <a:ext cx="1178681" cy="789049"/>
          </a:xfrm>
          <a:prstGeom prst="rect">
            <a:avLst/>
          </a:prstGeom>
        </p:spPr>
      </p:pic>
      <p:pic>
        <p:nvPicPr>
          <p:cNvPr id="12" name="Picture 11" descr="A tray with information on it&#10;&#10;Description automatically generated">
            <a:extLst>
              <a:ext uri="{FF2B5EF4-FFF2-40B4-BE49-F238E27FC236}">
                <a16:creationId xmlns:a16="http://schemas.microsoft.com/office/drawing/2014/main" id="{04A16DAC-4357-AA54-5E6B-92EB8D3F4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1094">
            <a:off x="4569828" y="1539116"/>
            <a:ext cx="1178681" cy="789049"/>
          </a:xfrm>
          <a:prstGeom prst="rect">
            <a:avLst/>
          </a:prstGeom>
        </p:spPr>
      </p:pic>
      <p:pic>
        <p:nvPicPr>
          <p:cNvPr id="13" name="Picture 12" descr="A tray with information on it&#10;&#10;Description automatically generated">
            <a:extLst>
              <a:ext uri="{FF2B5EF4-FFF2-40B4-BE49-F238E27FC236}">
                <a16:creationId xmlns:a16="http://schemas.microsoft.com/office/drawing/2014/main" id="{50AA499E-B5F4-74C5-3238-6BBAB5E2B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7" y="522285"/>
            <a:ext cx="1178681" cy="789049"/>
          </a:xfrm>
          <a:prstGeom prst="rect">
            <a:avLst/>
          </a:prstGeom>
        </p:spPr>
      </p:pic>
      <p:pic>
        <p:nvPicPr>
          <p:cNvPr id="14" name="Picture 13" descr="A tray with information on it&#10;&#10;Description automatically generated">
            <a:extLst>
              <a:ext uri="{FF2B5EF4-FFF2-40B4-BE49-F238E27FC236}">
                <a16:creationId xmlns:a16="http://schemas.microsoft.com/office/drawing/2014/main" id="{2D7286DB-DDCE-D4C5-2326-C5867C423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507">
            <a:off x="9205503" y="603638"/>
            <a:ext cx="1178681" cy="789049"/>
          </a:xfrm>
          <a:prstGeom prst="rect">
            <a:avLst/>
          </a:prstGeom>
        </p:spPr>
      </p:pic>
      <p:pic>
        <p:nvPicPr>
          <p:cNvPr id="15" name="Picture 14" descr="A tray with information on it&#10;&#10;Description automatically generated">
            <a:extLst>
              <a:ext uri="{FF2B5EF4-FFF2-40B4-BE49-F238E27FC236}">
                <a16:creationId xmlns:a16="http://schemas.microsoft.com/office/drawing/2014/main" id="{1F1BE179-43C3-481A-7FEE-D3A3E19CB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645">
            <a:off x="7335456" y="3618790"/>
            <a:ext cx="1178681" cy="7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8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2213-B260-FFFC-912D-4C04B8CE14BD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342968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Cluster Managers</a:t>
            </a:r>
          </a:p>
        </p:txBody>
      </p:sp>
      <p:pic>
        <p:nvPicPr>
          <p:cNvPr id="4" name="Picture 3" descr="A blue hexagon with a white wheel&#10;&#10;Description automatically generated">
            <a:extLst>
              <a:ext uri="{FF2B5EF4-FFF2-40B4-BE49-F238E27FC236}">
                <a16:creationId xmlns:a16="http://schemas.microsoft.com/office/drawing/2014/main" id="{32ECBEFE-7CFB-0483-C51F-67A297EEF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64" y="546652"/>
            <a:ext cx="2214462" cy="2145260"/>
          </a:xfrm>
          <a:prstGeom prst="rect">
            <a:avLst/>
          </a:prstGeom>
        </p:spPr>
      </p:pic>
      <p:pic>
        <p:nvPicPr>
          <p:cNvPr id="6" name="Picture 5" descr="A cartoon of a whale with a stack of boxes&#10;&#10;Description automatically generated">
            <a:extLst>
              <a:ext uri="{FF2B5EF4-FFF2-40B4-BE49-F238E27FC236}">
                <a16:creationId xmlns:a16="http://schemas.microsoft.com/office/drawing/2014/main" id="{4514E253-8D7E-5551-4D07-14A56B470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97" y="643656"/>
            <a:ext cx="2345165" cy="1951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AD8AD2-B52E-10DC-798B-B8B73239C739}"/>
              </a:ext>
            </a:extLst>
          </p:cNvPr>
          <p:cNvSpPr txBox="1"/>
          <p:nvPr/>
        </p:nvSpPr>
        <p:spPr>
          <a:xfrm>
            <a:off x="3138572" y="3305908"/>
            <a:ext cx="7973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Handles Scaling, Self-healing and Load Balancing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Assigns tasks to nodes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5AC7D-F137-34DD-F5D5-C1EFBEC61419}"/>
              </a:ext>
            </a:extLst>
          </p:cNvPr>
          <p:cNvSpPr txBox="1"/>
          <p:nvPr/>
        </p:nvSpPr>
        <p:spPr>
          <a:xfrm>
            <a:off x="3138572" y="4700700"/>
            <a:ext cx="3149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Native solution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A8545-17A6-17FE-142C-89C84597F202}"/>
              </a:ext>
            </a:extLst>
          </p:cNvPr>
          <p:cNvSpPr txBox="1"/>
          <p:nvPr/>
        </p:nvSpPr>
        <p:spPr>
          <a:xfrm>
            <a:off x="7313741" y="4700700"/>
            <a:ext cx="442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Generic orchestration tool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7A7198B-A575-305C-127F-4BB87E8B9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2393" y="1557155"/>
            <a:ext cx="1359310" cy="15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134A-D0DF-BAF8-A669-03BAF07633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716594" cy="8160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Kubernetes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FB1E05-9EE5-068E-D66B-0B3082ACB0CF}"/>
              </a:ext>
            </a:extLst>
          </p:cNvPr>
          <p:cNvSpPr/>
          <p:nvPr/>
        </p:nvSpPr>
        <p:spPr>
          <a:xfrm>
            <a:off x="1115961" y="1524000"/>
            <a:ext cx="9960078" cy="510294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2EAC7-BC7B-ACAF-86DB-B3ECCF23F1C2}"/>
              </a:ext>
            </a:extLst>
          </p:cNvPr>
          <p:cNvSpPr txBox="1"/>
          <p:nvPr/>
        </p:nvSpPr>
        <p:spPr>
          <a:xfrm>
            <a:off x="9158749" y="1004641"/>
            <a:ext cx="261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Kubernetes Cluster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518BC1-9025-7329-7A43-6512C5529C48}"/>
              </a:ext>
            </a:extLst>
          </p:cNvPr>
          <p:cNvSpPr/>
          <p:nvPr/>
        </p:nvSpPr>
        <p:spPr>
          <a:xfrm>
            <a:off x="1602658" y="1779638"/>
            <a:ext cx="8986684" cy="103238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EB1259-9C20-6B97-ACB4-8C0750627787}"/>
              </a:ext>
            </a:extLst>
          </p:cNvPr>
          <p:cNvSpPr/>
          <p:nvPr/>
        </p:nvSpPr>
        <p:spPr>
          <a:xfrm>
            <a:off x="1602658" y="3269225"/>
            <a:ext cx="2743200" cy="303325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E47AA3-92B5-2537-C4C2-941175F7D4CE}"/>
              </a:ext>
            </a:extLst>
          </p:cNvPr>
          <p:cNvSpPr/>
          <p:nvPr/>
        </p:nvSpPr>
        <p:spPr>
          <a:xfrm>
            <a:off x="4724400" y="3269225"/>
            <a:ext cx="2743200" cy="303325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1F8CC4-1F59-CDDB-04AA-72EAC22AA509}"/>
              </a:ext>
            </a:extLst>
          </p:cNvPr>
          <p:cNvSpPr/>
          <p:nvPr/>
        </p:nvSpPr>
        <p:spPr>
          <a:xfrm>
            <a:off x="7846142" y="3269225"/>
            <a:ext cx="2743200" cy="303325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118CA6-14A1-362C-DFEE-3F3B0E4265DA}"/>
              </a:ext>
            </a:extLst>
          </p:cNvPr>
          <p:cNvSpPr txBox="1"/>
          <p:nvPr/>
        </p:nvSpPr>
        <p:spPr>
          <a:xfrm>
            <a:off x="8704007" y="1779638"/>
            <a:ext cx="188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Control Plane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2E7160-BDFC-9C8F-843F-301EE6D23376}"/>
              </a:ext>
            </a:extLst>
          </p:cNvPr>
          <p:cNvSpPr txBox="1"/>
          <p:nvPr/>
        </p:nvSpPr>
        <p:spPr>
          <a:xfrm>
            <a:off x="9646674" y="5840812"/>
            <a:ext cx="91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14131C-FEEF-4170-A1A5-339ED1B3CBA8}"/>
              </a:ext>
            </a:extLst>
          </p:cNvPr>
          <p:cNvSpPr txBox="1"/>
          <p:nvPr/>
        </p:nvSpPr>
        <p:spPr>
          <a:xfrm>
            <a:off x="6559963" y="5840811"/>
            <a:ext cx="91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3BFE99-D760-6CF2-954E-126342906B47}"/>
              </a:ext>
            </a:extLst>
          </p:cNvPr>
          <p:cNvSpPr txBox="1"/>
          <p:nvPr/>
        </p:nvSpPr>
        <p:spPr>
          <a:xfrm>
            <a:off x="3426544" y="5840810"/>
            <a:ext cx="91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A86883-4ACE-E815-C76B-95D08BC0E9B2}"/>
              </a:ext>
            </a:extLst>
          </p:cNvPr>
          <p:cNvSpPr/>
          <p:nvPr/>
        </p:nvSpPr>
        <p:spPr>
          <a:xfrm>
            <a:off x="3675267" y="2010470"/>
            <a:ext cx="2239297" cy="595078"/>
          </a:xfrm>
          <a:prstGeom prst="rect">
            <a:avLst/>
          </a:prstGeom>
          <a:pattFill prst="pct2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Kube</a:t>
            </a:r>
            <a:r>
              <a:rPr lang="en-US" sz="2400" dirty="0">
                <a:solidFill>
                  <a:sysClr val="windowText" lastClr="000000"/>
                </a:solidFill>
              </a:rPr>
              <a:t>-</a:t>
            </a:r>
            <a:r>
              <a:rPr lang="en-US" sz="2400" dirty="0" err="1">
                <a:solidFill>
                  <a:sysClr val="windowText" lastClr="000000"/>
                </a:solidFill>
              </a:rPr>
              <a:t>api</a:t>
            </a:r>
            <a:r>
              <a:rPr lang="en-US" sz="2400" dirty="0">
                <a:solidFill>
                  <a:sysClr val="windowText" lastClr="000000"/>
                </a:solidFill>
              </a:rPr>
              <a:t>-server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03EEB8-AA72-25D3-4758-489792A64C22}"/>
              </a:ext>
            </a:extLst>
          </p:cNvPr>
          <p:cNvSpPr/>
          <p:nvPr/>
        </p:nvSpPr>
        <p:spPr>
          <a:xfrm>
            <a:off x="1992875" y="1998292"/>
            <a:ext cx="1433670" cy="595078"/>
          </a:xfrm>
          <a:prstGeom prst="rect">
            <a:avLst/>
          </a:prstGeom>
          <a:pattFill prst="pct2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scheduler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D6EE45-D305-5618-B027-153420326D3E}"/>
              </a:ext>
            </a:extLst>
          </p:cNvPr>
          <p:cNvSpPr/>
          <p:nvPr/>
        </p:nvSpPr>
        <p:spPr>
          <a:xfrm>
            <a:off x="6158214" y="2022647"/>
            <a:ext cx="1433670" cy="595078"/>
          </a:xfrm>
          <a:prstGeom prst="rect">
            <a:avLst/>
          </a:prstGeom>
          <a:pattFill prst="pct2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controller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965DB-F722-179C-E7BA-334DF44AFD3B}"/>
              </a:ext>
            </a:extLst>
          </p:cNvPr>
          <p:cNvSpPr/>
          <p:nvPr/>
        </p:nvSpPr>
        <p:spPr>
          <a:xfrm>
            <a:off x="7835534" y="2035049"/>
            <a:ext cx="822531" cy="595078"/>
          </a:xfrm>
          <a:prstGeom prst="rect">
            <a:avLst/>
          </a:prstGeom>
          <a:pattFill prst="pct2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etcd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958109-75F4-04BB-818C-27FCB2259508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4794916" y="963561"/>
            <a:ext cx="0" cy="104690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4145641-F7E3-AAC5-A369-244DE3F1141B}"/>
              </a:ext>
            </a:extLst>
          </p:cNvPr>
          <p:cNvSpPr txBox="1"/>
          <p:nvPr/>
        </p:nvSpPr>
        <p:spPr>
          <a:xfrm>
            <a:off x="8658065" y="2404888"/>
            <a:ext cx="71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4A1008-7DDE-6AD3-51B0-409C9746D6E2}"/>
              </a:ext>
            </a:extLst>
          </p:cNvPr>
          <p:cNvSpPr/>
          <p:nvPr/>
        </p:nvSpPr>
        <p:spPr>
          <a:xfrm>
            <a:off x="5377471" y="3581286"/>
            <a:ext cx="1433670" cy="595078"/>
          </a:xfrm>
          <a:prstGeom prst="rect">
            <a:avLst/>
          </a:prstGeom>
          <a:pattFill prst="pct2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kubelet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5C649D-6202-7920-EA99-F6E0392431AA}"/>
              </a:ext>
            </a:extLst>
          </p:cNvPr>
          <p:cNvSpPr/>
          <p:nvPr/>
        </p:nvSpPr>
        <p:spPr>
          <a:xfrm>
            <a:off x="2257423" y="3581286"/>
            <a:ext cx="1433670" cy="595078"/>
          </a:xfrm>
          <a:prstGeom prst="rect">
            <a:avLst/>
          </a:prstGeom>
          <a:pattFill prst="pct2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kubelet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ADA081-8BB3-6284-4AE7-0C3D15E6A58F}"/>
              </a:ext>
            </a:extLst>
          </p:cNvPr>
          <p:cNvSpPr/>
          <p:nvPr/>
        </p:nvSpPr>
        <p:spPr>
          <a:xfrm>
            <a:off x="8500907" y="3581286"/>
            <a:ext cx="1433670" cy="595078"/>
          </a:xfrm>
          <a:prstGeom prst="rect">
            <a:avLst/>
          </a:prstGeom>
          <a:pattFill prst="pct20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kubelet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373278-7D09-7E52-B8B6-B83AF1B170A1}"/>
              </a:ext>
            </a:extLst>
          </p:cNvPr>
          <p:cNvSpPr/>
          <p:nvPr/>
        </p:nvSpPr>
        <p:spPr>
          <a:xfrm>
            <a:off x="1888713" y="4789481"/>
            <a:ext cx="737419" cy="449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pod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F9EAA-6941-DD4A-A539-9D0E679716DF}"/>
              </a:ext>
            </a:extLst>
          </p:cNvPr>
          <p:cNvSpPr/>
          <p:nvPr/>
        </p:nvSpPr>
        <p:spPr>
          <a:xfrm>
            <a:off x="2499854" y="5574889"/>
            <a:ext cx="737419" cy="449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pod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0B3500-294D-D9AA-C7B8-CCEFBD92BE51}"/>
              </a:ext>
            </a:extLst>
          </p:cNvPr>
          <p:cNvSpPr/>
          <p:nvPr/>
        </p:nvSpPr>
        <p:spPr>
          <a:xfrm>
            <a:off x="3148782" y="4828085"/>
            <a:ext cx="737419" cy="449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pod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7BF335-4C15-57EB-EAC4-15E0EC593561}"/>
              </a:ext>
            </a:extLst>
          </p:cNvPr>
          <p:cNvSpPr/>
          <p:nvPr/>
        </p:nvSpPr>
        <p:spPr>
          <a:xfrm>
            <a:off x="5034121" y="5636451"/>
            <a:ext cx="737419" cy="449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pod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6630F5-8CC7-5453-5D11-D388EC37ACF1}"/>
              </a:ext>
            </a:extLst>
          </p:cNvPr>
          <p:cNvSpPr/>
          <p:nvPr/>
        </p:nvSpPr>
        <p:spPr>
          <a:xfrm>
            <a:off x="5513441" y="4828085"/>
            <a:ext cx="737419" cy="449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pod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E9CC7B-F8C1-5123-ECC2-C337556777A7}"/>
              </a:ext>
            </a:extLst>
          </p:cNvPr>
          <p:cNvSpPr/>
          <p:nvPr/>
        </p:nvSpPr>
        <p:spPr>
          <a:xfrm>
            <a:off x="8091481" y="4741717"/>
            <a:ext cx="737419" cy="449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pod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124561-F0A3-703C-32B5-A71454E76B89}"/>
              </a:ext>
            </a:extLst>
          </p:cNvPr>
          <p:cNvSpPr/>
          <p:nvPr/>
        </p:nvSpPr>
        <p:spPr>
          <a:xfrm>
            <a:off x="9074239" y="4488425"/>
            <a:ext cx="737419" cy="449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pod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679BEE9-B3D8-0EE5-E655-86C54EE69F70}"/>
              </a:ext>
            </a:extLst>
          </p:cNvPr>
          <p:cNvSpPr/>
          <p:nvPr/>
        </p:nvSpPr>
        <p:spPr>
          <a:xfrm>
            <a:off x="9652349" y="5247354"/>
            <a:ext cx="737419" cy="449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pod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FBA12C-92E1-D2EF-DE99-D3FA4BBA8BDA}"/>
              </a:ext>
            </a:extLst>
          </p:cNvPr>
          <p:cNvSpPr/>
          <p:nvPr/>
        </p:nvSpPr>
        <p:spPr>
          <a:xfrm>
            <a:off x="8335297" y="5585170"/>
            <a:ext cx="737419" cy="449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pod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9003F7-7A17-EE32-8278-3EEFDED8E8B0}"/>
              </a:ext>
            </a:extLst>
          </p:cNvPr>
          <p:cNvSpPr txBox="1"/>
          <p:nvPr/>
        </p:nvSpPr>
        <p:spPr>
          <a:xfrm rot="5400000">
            <a:off x="10798433" y="5101781"/>
            <a:ext cx="150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execution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C3A90E4-45E5-7AEE-F7E9-18451514B2D4}"/>
              </a:ext>
            </a:extLst>
          </p:cNvPr>
          <p:cNvCxnSpPr>
            <a:stCxn id="34" idx="2"/>
            <a:endCxn id="31" idx="3"/>
          </p:cNvCxnSpPr>
          <p:nvPr/>
        </p:nvCxnSpPr>
        <p:spPr>
          <a:xfrm flipH="1" flipV="1">
            <a:off x="9811658" y="4713395"/>
            <a:ext cx="1509720" cy="61921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0C87BED-D0F6-5653-984D-A11B35782F65}"/>
              </a:ext>
            </a:extLst>
          </p:cNvPr>
          <p:cNvCxnSpPr>
            <a:cxnSpLocks/>
            <a:stCxn id="34" idx="2"/>
            <a:endCxn id="30" idx="3"/>
          </p:cNvCxnSpPr>
          <p:nvPr/>
        </p:nvCxnSpPr>
        <p:spPr>
          <a:xfrm flipH="1" flipV="1">
            <a:off x="8828900" y="4966687"/>
            <a:ext cx="2492478" cy="36592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062695-4CF0-2CA3-D9E9-EAFD3FE45792}"/>
              </a:ext>
            </a:extLst>
          </p:cNvPr>
          <p:cNvCxnSpPr>
            <a:cxnSpLocks/>
            <a:stCxn id="34" idx="2"/>
            <a:endCxn id="32" idx="3"/>
          </p:cNvCxnSpPr>
          <p:nvPr/>
        </p:nvCxnSpPr>
        <p:spPr>
          <a:xfrm flipH="1">
            <a:off x="10389768" y="5332614"/>
            <a:ext cx="931610" cy="13971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4328CBBF-82F7-17FF-2971-7042A803445E}"/>
              </a:ext>
            </a:extLst>
          </p:cNvPr>
          <p:cNvCxnSpPr>
            <a:stCxn id="23" idx="0"/>
            <a:endCxn id="14" idx="2"/>
          </p:cNvCxnSpPr>
          <p:nvPr/>
        </p:nvCxnSpPr>
        <p:spPr>
          <a:xfrm rot="5400000" flipH="1" flipV="1">
            <a:off x="3396718" y="2183088"/>
            <a:ext cx="975738" cy="1820658"/>
          </a:xfrm>
          <a:prstGeom prst="bentConnector3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2C7A1AD2-91CC-8099-0556-BF45DD726650}"/>
              </a:ext>
            </a:extLst>
          </p:cNvPr>
          <p:cNvCxnSpPr>
            <a:cxnSpLocks/>
            <a:stCxn id="22" idx="0"/>
            <a:endCxn id="14" idx="2"/>
          </p:cNvCxnSpPr>
          <p:nvPr/>
        </p:nvCxnSpPr>
        <p:spPr>
          <a:xfrm rot="16200000" flipV="1">
            <a:off x="4956742" y="2443722"/>
            <a:ext cx="975738" cy="129939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D11CCFBC-A73A-E470-F90C-E7865983380A}"/>
              </a:ext>
            </a:extLst>
          </p:cNvPr>
          <p:cNvCxnSpPr>
            <a:cxnSpLocks/>
            <a:stCxn id="24" idx="0"/>
            <a:endCxn id="14" idx="2"/>
          </p:cNvCxnSpPr>
          <p:nvPr/>
        </p:nvCxnSpPr>
        <p:spPr>
          <a:xfrm rot="16200000" flipV="1">
            <a:off x="6518460" y="882004"/>
            <a:ext cx="975738" cy="4422826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C26DF48-96F0-B251-0F58-5B735C2E1FD5}"/>
              </a:ext>
            </a:extLst>
          </p:cNvPr>
          <p:cNvCxnSpPr>
            <a:cxnSpLocks/>
          </p:cNvCxnSpPr>
          <p:nvPr/>
        </p:nvCxnSpPr>
        <p:spPr>
          <a:xfrm>
            <a:off x="4345858" y="975738"/>
            <a:ext cx="0" cy="104690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FC9CF42-EA88-5F1D-D8B2-E0B6AF127655}"/>
              </a:ext>
            </a:extLst>
          </p:cNvPr>
          <p:cNvCxnSpPr>
            <a:cxnSpLocks/>
          </p:cNvCxnSpPr>
          <p:nvPr/>
        </p:nvCxnSpPr>
        <p:spPr>
          <a:xfrm>
            <a:off x="5275007" y="963560"/>
            <a:ext cx="0" cy="104690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B0DEEE8-4E25-DF2B-7251-FEAB9E2C0812}"/>
              </a:ext>
            </a:extLst>
          </p:cNvPr>
          <p:cNvSpPr txBox="1"/>
          <p:nvPr/>
        </p:nvSpPr>
        <p:spPr>
          <a:xfrm>
            <a:off x="1104419" y="558327"/>
            <a:ext cx="64647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Simplified View</a:t>
            </a:r>
          </a:p>
        </p:txBody>
      </p:sp>
    </p:spTree>
    <p:extLst>
      <p:ext uri="{BB962C8B-B14F-4D97-AF65-F5344CB8AC3E}">
        <p14:creationId xmlns:p14="http://schemas.microsoft.com/office/powerpoint/2010/main" val="23680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C6FEC-D479-39A7-D251-A34568ECC6C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435510" cy="8160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Pods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9B6936-8D74-581D-DCA9-6C8DBD3C15A0}"/>
              </a:ext>
            </a:extLst>
          </p:cNvPr>
          <p:cNvSpPr/>
          <p:nvPr/>
        </p:nvSpPr>
        <p:spPr>
          <a:xfrm>
            <a:off x="2734597" y="548707"/>
            <a:ext cx="3576483" cy="21158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pod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72DDAD-A0DF-1B42-5D4F-3A2F0A026287}"/>
              </a:ext>
            </a:extLst>
          </p:cNvPr>
          <p:cNvSpPr/>
          <p:nvPr/>
        </p:nvSpPr>
        <p:spPr>
          <a:xfrm>
            <a:off x="2734597" y="3837597"/>
            <a:ext cx="3576483" cy="21158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pod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620708-4957-604A-8220-9C133AEB6985}"/>
              </a:ext>
            </a:extLst>
          </p:cNvPr>
          <p:cNvSpPr/>
          <p:nvPr/>
        </p:nvSpPr>
        <p:spPr>
          <a:xfrm>
            <a:off x="3077496" y="979342"/>
            <a:ext cx="2890684" cy="12545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container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5B6016-C97C-7B11-1773-B4A301D8079A}"/>
              </a:ext>
            </a:extLst>
          </p:cNvPr>
          <p:cNvSpPr/>
          <p:nvPr/>
        </p:nvSpPr>
        <p:spPr>
          <a:xfrm>
            <a:off x="2910347" y="4483075"/>
            <a:ext cx="1582994" cy="10411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container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B237FB-8CF4-EB51-93D7-3FCAEA67E908}"/>
              </a:ext>
            </a:extLst>
          </p:cNvPr>
          <p:cNvSpPr/>
          <p:nvPr/>
        </p:nvSpPr>
        <p:spPr>
          <a:xfrm>
            <a:off x="4595965" y="4483075"/>
            <a:ext cx="1582994" cy="1041187"/>
          </a:xfrm>
          <a:prstGeom prst="rect">
            <a:avLst/>
          </a:prstGeom>
          <a:pattFill prst="sphere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container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14A9F-97CC-1A7F-DA6A-7174066D5CF7}"/>
              </a:ext>
            </a:extLst>
          </p:cNvPr>
          <p:cNvSpPr txBox="1"/>
          <p:nvPr/>
        </p:nvSpPr>
        <p:spPr>
          <a:xfrm>
            <a:off x="7599104" y="3429000"/>
            <a:ext cx="37165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Several, possibly different containers run in a single pod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Easier network communication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Harder maintenance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2D29EA-3A54-E3CB-BE00-C2A4EC49A589}"/>
              </a:ext>
            </a:extLst>
          </p:cNvPr>
          <p:cNvSpPr txBox="1"/>
          <p:nvPr/>
        </p:nvSpPr>
        <p:spPr>
          <a:xfrm>
            <a:off x="7654410" y="1281969"/>
            <a:ext cx="3716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Pod acts as a wrapper for a running container</a:t>
            </a:r>
          </a:p>
        </p:txBody>
      </p:sp>
    </p:spTree>
    <p:extLst>
      <p:ext uri="{BB962C8B-B14F-4D97-AF65-F5344CB8AC3E}">
        <p14:creationId xmlns:p14="http://schemas.microsoft.com/office/powerpoint/2010/main" val="393440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1914-6C38-1586-6369-FB734DBF36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654710" cy="8160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4A7A90-0C04-477F-6167-2A365EF20FF7}"/>
              </a:ext>
            </a:extLst>
          </p:cNvPr>
          <p:cNvSpPr txBox="1"/>
          <p:nvPr/>
        </p:nvSpPr>
        <p:spPr>
          <a:xfrm>
            <a:off x="3977148" y="904468"/>
            <a:ext cx="45267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Motivation</a:t>
            </a:r>
          </a:p>
          <a:p>
            <a:endParaRPr lang="en-US" sz="2800" dirty="0"/>
          </a:p>
          <a:p>
            <a:r>
              <a:rPr lang="en-US" sz="2800" dirty="0"/>
              <a:t>Containers and Docker</a:t>
            </a:r>
          </a:p>
          <a:p>
            <a:endParaRPr lang="en-US" sz="2800" dirty="0"/>
          </a:p>
          <a:p>
            <a:r>
              <a:rPr lang="en-US" sz="2800" dirty="0"/>
              <a:t>Docker Images</a:t>
            </a:r>
          </a:p>
          <a:p>
            <a:endParaRPr lang="en-US" sz="2800" dirty="0"/>
          </a:p>
          <a:p>
            <a:r>
              <a:rPr lang="en-US" sz="2800" dirty="0"/>
              <a:t>Docker Containers</a:t>
            </a:r>
          </a:p>
          <a:p>
            <a:endParaRPr lang="en-US" sz="2800" dirty="0"/>
          </a:p>
          <a:p>
            <a:r>
              <a:rPr lang="en-US" sz="2800" dirty="0"/>
              <a:t>Cluster Management</a:t>
            </a:r>
          </a:p>
          <a:p>
            <a:endParaRPr lang="en-US" sz="2800" dirty="0"/>
          </a:p>
          <a:p>
            <a:r>
              <a:rPr lang="en-US" sz="2800" dirty="0"/>
              <a:t>Architectural Considerations</a:t>
            </a:r>
          </a:p>
          <a:p>
            <a:endParaRPr lang="en-US" sz="2800" dirty="0"/>
          </a:p>
          <a:p>
            <a:r>
              <a:rPr lang="en-US" sz="2800" dirty="0"/>
              <a:t>Best Practices </a:t>
            </a:r>
          </a:p>
        </p:txBody>
      </p:sp>
      <p:pic>
        <p:nvPicPr>
          <p:cNvPr id="4" name="Picture 3" descr="Close-up of a knife&#10;&#10;Description automatically generated">
            <a:extLst>
              <a:ext uri="{FF2B5EF4-FFF2-40B4-BE49-F238E27FC236}">
                <a16:creationId xmlns:a16="http://schemas.microsoft.com/office/drawing/2014/main" id="{6B9CECD9-02E8-2AB8-DAFD-BAAB75F5F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6992">
            <a:off x="2634482" y="4936665"/>
            <a:ext cx="841138" cy="126249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60176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BEE3-9CC9-FA2E-BA57-C7D29ED537FE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478696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Microservices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6D93D-D80B-FE2A-EEE4-2EDA3E642E46}"/>
              </a:ext>
            </a:extLst>
          </p:cNvPr>
          <p:cNvSpPr txBox="1"/>
          <p:nvPr/>
        </p:nvSpPr>
        <p:spPr>
          <a:xfrm>
            <a:off x="6655477" y="4158064"/>
            <a:ext cx="62051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Heavily Utilizes: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Containers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Orchestration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Automation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Aggressive and automated testing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D45CE-259F-4BB6-99E5-44C452C29BFE}"/>
              </a:ext>
            </a:extLst>
          </p:cNvPr>
          <p:cNvSpPr txBox="1"/>
          <p:nvPr/>
        </p:nvSpPr>
        <p:spPr>
          <a:xfrm>
            <a:off x="1631193" y="558327"/>
            <a:ext cx="64647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Architectural Pattern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816B3-D025-51C3-13CE-8070EA3D88B9}"/>
              </a:ext>
            </a:extLst>
          </p:cNvPr>
          <p:cNvSpPr/>
          <p:nvPr/>
        </p:nvSpPr>
        <p:spPr>
          <a:xfrm>
            <a:off x="757084" y="2133598"/>
            <a:ext cx="4660491" cy="4237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6E46D-4F81-B8F1-6520-89E3205AA6D4}"/>
              </a:ext>
            </a:extLst>
          </p:cNvPr>
          <p:cNvSpPr txBox="1"/>
          <p:nvPr/>
        </p:nvSpPr>
        <p:spPr>
          <a:xfrm>
            <a:off x="1631193" y="2698179"/>
            <a:ext cx="31522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Functionality 1</a:t>
            </a:r>
          </a:p>
          <a:p>
            <a:endParaRPr lang="en-US" sz="2800" dirty="0"/>
          </a:p>
          <a:p>
            <a:r>
              <a:rPr lang="en-US" sz="2800" dirty="0"/>
              <a:t>Functionality 2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Functionality 3</a:t>
            </a: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6E4F66E1-58F4-199B-1C62-555D096C5A8C}"/>
              </a:ext>
            </a:extLst>
          </p:cNvPr>
          <p:cNvSpPr/>
          <p:nvPr/>
        </p:nvSpPr>
        <p:spPr>
          <a:xfrm rot="20360745">
            <a:off x="4840514" y="975825"/>
            <a:ext cx="1891746" cy="668594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B87B37-8D76-2598-9C81-3909B7A49553}"/>
              </a:ext>
            </a:extLst>
          </p:cNvPr>
          <p:cNvSpPr/>
          <p:nvPr/>
        </p:nvSpPr>
        <p:spPr>
          <a:xfrm>
            <a:off x="9460644" y="742089"/>
            <a:ext cx="2034318" cy="6789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Service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1E3906-FEDF-D269-60FC-93E5D8CC4A3C}"/>
              </a:ext>
            </a:extLst>
          </p:cNvPr>
          <p:cNvSpPr/>
          <p:nvPr/>
        </p:nvSpPr>
        <p:spPr>
          <a:xfrm>
            <a:off x="7035936" y="996870"/>
            <a:ext cx="2034318" cy="6789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Service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86E88A-2436-05D9-8609-D5337E887360}"/>
              </a:ext>
            </a:extLst>
          </p:cNvPr>
          <p:cNvSpPr/>
          <p:nvPr/>
        </p:nvSpPr>
        <p:spPr>
          <a:xfrm>
            <a:off x="9662862" y="1914035"/>
            <a:ext cx="2034318" cy="6789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Service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858941-D39A-C173-D68F-A72BB548310B}"/>
              </a:ext>
            </a:extLst>
          </p:cNvPr>
          <p:cNvSpPr/>
          <p:nvPr/>
        </p:nvSpPr>
        <p:spPr>
          <a:xfrm>
            <a:off x="7208963" y="2135504"/>
            <a:ext cx="2034318" cy="6789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Internal Service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37DF98-51FC-A9BA-5B20-21D2F3C56CF6}"/>
              </a:ext>
            </a:extLst>
          </p:cNvPr>
          <p:cNvSpPr/>
          <p:nvPr/>
        </p:nvSpPr>
        <p:spPr>
          <a:xfrm>
            <a:off x="6789382" y="268501"/>
            <a:ext cx="5186308" cy="324161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0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BEE3-9CC9-FA2E-BA57-C7D29ED537FE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478696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Microservices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D45CE-259F-4BB6-99E5-44C452C29BFE}"/>
              </a:ext>
            </a:extLst>
          </p:cNvPr>
          <p:cNvSpPr txBox="1"/>
          <p:nvPr/>
        </p:nvSpPr>
        <p:spPr>
          <a:xfrm>
            <a:off x="1631193" y="558327"/>
            <a:ext cx="64647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Architectural Pattern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B87B37-8D76-2598-9C81-3909B7A49553}"/>
              </a:ext>
            </a:extLst>
          </p:cNvPr>
          <p:cNvSpPr/>
          <p:nvPr/>
        </p:nvSpPr>
        <p:spPr>
          <a:xfrm>
            <a:off x="9460644" y="742089"/>
            <a:ext cx="2034318" cy="6789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Service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1E3906-FEDF-D269-60FC-93E5D8CC4A3C}"/>
              </a:ext>
            </a:extLst>
          </p:cNvPr>
          <p:cNvSpPr/>
          <p:nvPr/>
        </p:nvSpPr>
        <p:spPr>
          <a:xfrm>
            <a:off x="7035936" y="996870"/>
            <a:ext cx="2034318" cy="6789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Service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86E88A-2436-05D9-8609-D5337E887360}"/>
              </a:ext>
            </a:extLst>
          </p:cNvPr>
          <p:cNvSpPr/>
          <p:nvPr/>
        </p:nvSpPr>
        <p:spPr>
          <a:xfrm>
            <a:off x="9662862" y="1914035"/>
            <a:ext cx="2034318" cy="6789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Service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858941-D39A-C173-D68F-A72BB548310B}"/>
              </a:ext>
            </a:extLst>
          </p:cNvPr>
          <p:cNvSpPr/>
          <p:nvPr/>
        </p:nvSpPr>
        <p:spPr>
          <a:xfrm>
            <a:off x="7208963" y="2135504"/>
            <a:ext cx="2034318" cy="6789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Internal Service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37DF98-51FC-A9BA-5B20-21D2F3C56CF6}"/>
              </a:ext>
            </a:extLst>
          </p:cNvPr>
          <p:cNvSpPr/>
          <p:nvPr/>
        </p:nvSpPr>
        <p:spPr>
          <a:xfrm>
            <a:off x="6789382" y="268501"/>
            <a:ext cx="5186308" cy="324161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C6B1D-42DC-ECF3-BF69-2C3A98067EF9}"/>
              </a:ext>
            </a:extLst>
          </p:cNvPr>
          <p:cNvSpPr txBox="1"/>
          <p:nvPr/>
        </p:nvSpPr>
        <p:spPr>
          <a:xfrm>
            <a:off x="374476" y="2592927"/>
            <a:ext cx="6205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Services are usually small, but micro is an over-statement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Each service is developed separately, sometimes by different teams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8D83A-1E45-18E3-5D9B-11F67778ECE2}"/>
              </a:ext>
            </a:extLst>
          </p:cNvPr>
          <p:cNvSpPr txBox="1"/>
          <p:nvPr/>
        </p:nvSpPr>
        <p:spPr>
          <a:xfrm>
            <a:off x="5639548" y="5021496"/>
            <a:ext cx="6205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Complex networking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Managing Databases is cumbersome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5A0BDA1-58A3-0D3B-6B94-D72F6E6675E7}"/>
              </a:ext>
            </a:extLst>
          </p:cNvPr>
          <p:cNvCxnSpPr>
            <a:stCxn id="11" idx="2"/>
            <a:endCxn id="13" idx="0"/>
          </p:cNvCxnSpPr>
          <p:nvPr/>
        </p:nvCxnSpPr>
        <p:spPr>
          <a:xfrm>
            <a:off x="8053095" y="1675786"/>
            <a:ext cx="173027" cy="459718"/>
          </a:xfrm>
          <a:prstGeom prst="straightConnector1">
            <a:avLst/>
          </a:prstGeom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555455-A585-9C75-03AA-0A9EB6AE73ED}"/>
              </a:ext>
            </a:extLst>
          </p:cNvPr>
          <p:cNvCxnSpPr>
            <a:cxnSpLocks/>
            <a:stCxn id="11" idx="2"/>
            <a:endCxn id="12" idx="1"/>
          </p:cNvCxnSpPr>
          <p:nvPr/>
        </p:nvCxnSpPr>
        <p:spPr>
          <a:xfrm>
            <a:off x="8053095" y="1675786"/>
            <a:ext cx="1609767" cy="577707"/>
          </a:xfrm>
          <a:prstGeom prst="straightConnector1">
            <a:avLst/>
          </a:prstGeom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FB5B5B-877D-FA96-3731-6D57D7869761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 flipV="1">
            <a:off x="9070254" y="1081547"/>
            <a:ext cx="390390" cy="254781"/>
          </a:xfrm>
          <a:prstGeom prst="straightConnector1">
            <a:avLst/>
          </a:prstGeom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5AC697-A155-AEED-8517-C44D009D221D}"/>
              </a:ext>
            </a:extLst>
          </p:cNvPr>
          <p:cNvCxnSpPr>
            <a:cxnSpLocks/>
            <a:stCxn id="13" idx="0"/>
            <a:endCxn id="10" idx="2"/>
          </p:cNvCxnSpPr>
          <p:nvPr/>
        </p:nvCxnSpPr>
        <p:spPr>
          <a:xfrm flipV="1">
            <a:off x="8226122" y="1421005"/>
            <a:ext cx="2251681" cy="714499"/>
          </a:xfrm>
          <a:prstGeom prst="straightConnector1">
            <a:avLst/>
          </a:prstGeom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38AE2C-B3C9-0A5A-C004-4FDD1489D27C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9243281" y="2253493"/>
            <a:ext cx="419581" cy="221469"/>
          </a:xfrm>
          <a:prstGeom prst="straightConnector1">
            <a:avLst/>
          </a:prstGeom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0681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BEE3-9CC9-FA2E-BA57-C7D29ED537FE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478696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Integration and Delivery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14DFB0-3688-B359-32EB-5160CAAAD89B}"/>
              </a:ext>
            </a:extLst>
          </p:cNvPr>
          <p:cNvSpPr txBox="1"/>
          <p:nvPr/>
        </p:nvSpPr>
        <p:spPr>
          <a:xfrm>
            <a:off x="1650858" y="1177759"/>
            <a:ext cx="64647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Maturity of Software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848810-4DBC-341A-8D2B-A38EFE708F92}"/>
              </a:ext>
            </a:extLst>
          </p:cNvPr>
          <p:cNvSpPr txBox="1"/>
          <p:nvPr/>
        </p:nvSpPr>
        <p:spPr>
          <a:xfrm>
            <a:off x="792513" y="1957827"/>
            <a:ext cx="3712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Continuous Integration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A70E9-8C6B-3FD1-7E9F-2CF26BBE2C09}"/>
              </a:ext>
            </a:extLst>
          </p:cNvPr>
          <p:cNvSpPr txBox="1"/>
          <p:nvPr/>
        </p:nvSpPr>
        <p:spPr>
          <a:xfrm>
            <a:off x="7977917" y="4026642"/>
            <a:ext cx="3712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Continuous Deployment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EEBBF-FCF3-D48D-B3BD-C6D3A212DEE0}"/>
              </a:ext>
            </a:extLst>
          </p:cNvPr>
          <p:cNvSpPr txBox="1"/>
          <p:nvPr/>
        </p:nvSpPr>
        <p:spPr>
          <a:xfrm>
            <a:off x="4560243" y="3004268"/>
            <a:ext cx="3712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Continuous Delivery</a:t>
            </a: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6A74C7FF-E99B-D1B4-61C5-15D51F239BE2}"/>
              </a:ext>
            </a:extLst>
          </p:cNvPr>
          <p:cNvSpPr/>
          <p:nvPr/>
        </p:nvSpPr>
        <p:spPr>
          <a:xfrm rot="5400000">
            <a:off x="5118678" y="1733281"/>
            <a:ext cx="725609" cy="1543665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87A8600D-34A0-0117-4E90-B5BA79AC0EC7}"/>
              </a:ext>
            </a:extLst>
          </p:cNvPr>
          <p:cNvSpPr/>
          <p:nvPr/>
        </p:nvSpPr>
        <p:spPr>
          <a:xfrm rot="5400000">
            <a:off x="9027001" y="2856850"/>
            <a:ext cx="725609" cy="1543665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908A2-5CD4-B902-26AC-E92EB327E652}"/>
              </a:ext>
            </a:extLst>
          </p:cNvPr>
          <p:cNvSpPr txBox="1"/>
          <p:nvPr/>
        </p:nvSpPr>
        <p:spPr>
          <a:xfrm>
            <a:off x="1081547" y="2700584"/>
            <a:ext cx="2934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Code changes are </a:t>
            </a:r>
            <a:r>
              <a:rPr lang="en-US" sz="2400" i="1" dirty="0"/>
              <a:t>often pushed</a:t>
            </a:r>
            <a:r>
              <a:rPr lang="en-US" sz="2400" dirty="0"/>
              <a:t> into the main codebase and covered with basic tests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A1517-9770-3B47-B45D-985ADB2F8D79}"/>
              </a:ext>
            </a:extLst>
          </p:cNvPr>
          <p:cNvSpPr txBox="1"/>
          <p:nvPr/>
        </p:nvSpPr>
        <p:spPr>
          <a:xfrm>
            <a:off x="4849760" y="3758032"/>
            <a:ext cx="2934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Code changes result in a software, which </a:t>
            </a:r>
            <a:r>
              <a:rPr lang="en-US" sz="2400" i="1" dirty="0"/>
              <a:t>can be released any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86C32-0002-5FB0-3F72-D90AB959ACF4}"/>
              </a:ext>
            </a:extLst>
          </p:cNvPr>
          <p:cNvSpPr txBox="1"/>
          <p:nvPr/>
        </p:nvSpPr>
        <p:spPr>
          <a:xfrm>
            <a:off x="8617972" y="4760897"/>
            <a:ext cx="3072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Code changes are </a:t>
            </a:r>
            <a:r>
              <a:rPr lang="en-US" sz="2400" i="1" dirty="0"/>
              <a:t>released automatically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9F1EC28-0E97-9D83-8C1C-543FE663EC00}"/>
              </a:ext>
            </a:extLst>
          </p:cNvPr>
          <p:cNvSpPr/>
          <p:nvPr/>
        </p:nvSpPr>
        <p:spPr>
          <a:xfrm rot="981165">
            <a:off x="3895620" y="3992146"/>
            <a:ext cx="2274283" cy="37621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201DB6-9E8D-7DE0-4CE8-1F62609B769D}"/>
              </a:ext>
            </a:extLst>
          </p:cNvPr>
          <p:cNvSpPr txBox="1"/>
          <p:nvPr/>
        </p:nvSpPr>
        <p:spPr>
          <a:xfrm>
            <a:off x="1748220" y="4538959"/>
            <a:ext cx="46683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Deployment automation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Testing automation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Improving testing technique</a:t>
            </a:r>
          </a:p>
        </p:txBody>
      </p:sp>
    </p:spTree>
    <p:extLst>
      <p:ext uri="{BB962C8B-B14F-4D97-AF65-F5344CB8AC3E}">
        <p14:creationId xmlns:p14="http://schemas.microsoft.com/office/powerpoint/2010/main" val="280238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und wooden table with legs&#10;&#10;Description automatically generated">
            <a:extLst>
              <a:ext uri="{FF2B5EF4-FFF2-40B4-BE49-F238E27FC236}">
                <a16:creationId xmlns:a16="http://schemas.microsoft.com/office/drawing/2014/main" id="{5B01188D-1F5E-7070-6215-4F183A100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" y="1531374"/>
            <a:ext cx="5326626" cy="5326626"/>
          </a:xfrm>
          <a:prstGeom prst="rect">
            <a:avLst/>
          </a:prstGeom>
        </p:spPr>
      </p:pic>
      <p:pic>
        <p:nvPicPr>
          <p:cNvPr id="11" name="Picture 10" descr="A white plate with blue and green designs&#10;&#10;Description automatically generated">
            <a:extLst>
              <a:ext uri="{FF2B5EF4-FFF2-40B4-BE49-F238E27FC236}">
                <a16:creationId xmlns:a16="http://schemas.microsoft.com/office/drawing/2014/main" id="{B74E5A71-A189-B514-5261-E39B0EC2B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60" y="2369159"/>
            <a:ext cx="1331687" cy="775042"/>
          </a:xfrm>
          <a:prstGeom prst="rect">
            <a:avLst/>
          </a:prstGeom>
        </p:spPr>
      </p:pic>
      <p:pic>
        <p:nvPicPr>
          <p:cNvPr id="9" name="Picture 8" descr="A close up of a black object&#10;&#10;Description automatically generated">
            <a:extLst>
              <a:ext uri="{FF2B5EF4-FFF2-40B4-BE49-F238E27FC236}">
                <a16:creationId xmlns:a16="http://schemas.microsoft.com/office/drawing/2014/main" id="{6251DE27-78C6-5991-8C8C-84A49BE13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09">
            <a:off x="4429861" y="1885672"/>
            <a:ext cx="201071" cy="1302774"/>
          </a:xfrm>
          <a:prstGeom prst="rect">
            <a:avLst/>
          </a:prstGeom>
        </p:spPr>
      </p:pic>
      <p:pic>
        <p:nvPicPr>
          <p:cNvPr id="13" name="Picture 12" descr="A black coffee cup on a coaster&#10;&#10;Description automatically generated">
            <a:extLst>
              <a:ext uri="{FF2B5EF4-FFF2-40B4-BE49-F238E27FC236}">
                <a16:creationId xmlns:a16="http://schemas.microsoft.com/office/drawing/2014/main" id="{08EA47F0-E487-AB22-85EC-49C6046E5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60" y="1531374"/>
            <a:ext cx="1231470" cy="792518"/>
          </a:xfrm>
          <a:prstGeom prst="rect">
            <a:avLst/>
          </a:prstGeom>
        </p:spPr>
      </p:pic>
      <p:pic>
        <p:nvPicPr>
          <p:cNvPr id="7" name="Picture 6" descr="A close-up of a fork&#10;&#10;Description automatically generated">
            <a:extLst>
              <a:ext uri="{FF2B5EF4-FFF2-40B4-BE49-F238E27FC236}">
                <a16:creationId xmlns:a16="http://schemas.microsoft.com/office/drawing/2014/main" id="{C6860BDA-AE58-EDCD-FE21-42D599E1E7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09">
            <a:off x="2687073" y="1929917"/>
            <a:ext cx="438229" cy="1214284"/>
          </a:xfrm>
          <a:prstGeom prst="rect">
            <a:avLst/>
          </a:prstGeom>
        </p:spPr>
      </p:pic>
      <p:pic>
        <p:nvPicPr>
          <p:cNvPr id="2" name="Picture 1" descr="A round wooden table with legs&#10;&#10;Description automatically generated">
            <a:extLst>
              <a:ext uri="{FF2B5EF4-FFF2-40B4-BE49-F238E27FC236}">
                <a16:creationId xmlns:a16="http://schemas.microsoft.com/office/drawing/2014/main" id="{C559C649-3269-9DE2-13E2-4D572B82F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43" y="1531374"/>
            <a:ext cx="5326626" cy="5326626"/>
          </a:xfrm>
          <a:prstGeom prst="rect">
            <a:avLst/>
          </a:prstGeom>
        </p:spPr>
      </p:pic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1D306561-97E1-7DA2-A676-F2D9ACBE5A9C}"/>
              </a:ext>
            </a:extLst>
          </p:cNvPr>
          <p:cNvSpPr/>
          <p:nvPr/>
        </p:nvSpPr>
        <p:spPr>
          <a:xfrm rot="20806280">
            <a:off x="4080044" y="725059"/>
            <a:ext cx="1877961" cy="792518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 white plate with blue and green designs&#10;&#10;Description automatically generated">
            <a:extLst>
              <a:ext uri="{FF2B5EF4-FFF2-40B4-BE49-F238E27FC236}">
                <a16:creationId xmlns:a16="http://schemas.microsoft.com/office/drawing/2014/main" id="{18AE8933-A94F-A89F-A67D-A9B9943AB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296" y="2314496"/>
            <a:ext cx="1331687" cy="775042"/>
          </a:xfrm>
          <a:prstGeom prst="rect">
            <a:avLst/>
          </a:prstGeom>
        </p:spPr>
      </p:pic>
      <p:pic>
        <p:nvPicPr>
          <p:cNvPr id="6" name="Picture 5" descr="A close up of a black object&#10;&#10;Description automatically generated">
            <a:extLst>
              <a:ext uri="{FF2B5EF4-FFF2-40B4-BE49-F238E27FC236}">
                <a16:creationId xmlns:a16="http://schemas.microsoft.com/office/drawing/2014/main" id="{22C1165F-7C66-B72A-76E7-193599C3C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09">
            <a:off x="9906297" y="1831009"/>
            <a:ext cx="201071" cy="1302774"/>
          </a:xfrm>
          <a:prstGeom prst="rect">
            <a:avLst/>
          </a:prstGeom>
        </p:spPr>
      </p:pic>
      <p:pic>
        <p:nvPicPr>
          <p:cNvPr id="8" name="Picture 7" descr="A black coffee cup on a coaster&#10;&#10;Description automatically generated">
            <a:extLst>
              <a:ext uri="{FF2B5EF4-FFF2-40B4-BE49-F238E27FC236}">
                <a16:creationId xmlns:a16="http://schemas.microsoft.com/office/drawing/2014/main" id="{78086B15-AF30-36C1-82A6-F75317968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296" y="1476711"/>
            <a:ext cx="1231470" cy="792518"/>
          </a:xfrm>
          <a:prstGeom prst="rect">
            <a:avLst/>
          </a:prstGeom>
        </p:spPr>
      </p:pic>
      <p:pic>
        <p:nvPicPr>
          <p:cNvPr id="10" name="Picture 9" descr="A close-up of a fork&#10;&#10;Description automatically generated">
            <a:extLst>
              <a:ext uri="{FF2B5EF4-FFF2-40B4-BE49-F238E27FC236}">
                <a16:creationId xmlns:a16="http://schemas.microsoft.com/office/drawing/2014/main" id="{18BDDCA3-97E0-5B01-4D21-D511401542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09">
            <a:off x="8163509" y="1875254"/>
            <a:ext cx="438229" cy="1214284"/>
          </a:xfrm>
          <a:prstGeom prst="rect">
            <a:avLst/>
          </a:prstGeom>
        </p:spPr>
      </p:pic>
      <p:pic>
        <p:nvPicPr>
          <p:cNvPr id="14" name="Picture 13" descr="A cardboard box with a logo on it&#10;&#10;Description automatically generated">
            <a:extLst>
              <a:ext uri="{FF2B5EF4-FFF2-40B4-BE49-F238E27FC236}">
                <a16:creationId xmlns:a16="http://schemas.microsoft.com/office/drawing/2014/main" id="{AFE4D63E-0AC8-D16D-D454-1F22090340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87" y="1412961"/>
            <a:ext cx="2152865" cy="1821862"/>
          </a:xfrm>
          <a:prstGeom prst="rect">
            <a:avLst/>
          </a:prstGeom>
        </p:spPr>
      </p:pic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FAF9A928-8341-EC65-BF66-3D0C37B868FB}"/>
              </a:ext>
            </a:extLst>
          </p:cNvPr>
          <p:cNvSpPr/>
          <p:nvPr/>
        </p:nvSpPr>
        <p:spPr>
          <a:xfrm rot="884653">
            <a:off x="6604830" y="697053"/>
            <a:ext cx="1877961" cy="792518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BEE3-9CC9-FA2E-BA57-C7D29ED537FE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478696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Pipelines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3A747A-4560-A1AF-8AE4-628AD20D6C5D}"/>
              </a:ext>
            </a:extLst>
          </p:cNvPr>
          <p:cNvSpPr txBox="1"/>
          <p:nvPr/>
        </p:nvSpPr>
        <p:spPr>
          <a:xfrm>
            <a:off x="2444359" y="1327354"/>
            <a:ext cx="2068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Build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1A6AC-4C62-330D-2915-300F5B781815}"/>
              </a:ext>
            </a:extLst>
          </p:cNvPr>
          <p:cNvSpPr txBox="1"/>
          <p:nvPr/>
        </p:nvSpPr>
        <p:spPr>
          <a:xfrm>
            <a:off x="7678967" y="1327354"/>
            <a:ext cx="2068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Release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1E34B-52AA-DB27-D9BF-BE7AED278FFC}"/>
              </a:ext>
            </a:extLst>
          </p:cNvPr>
          <p:cNvSpPr txBox="1"/>
          <p:nvPr/>
        </p:nvSpPr>
        <p:spPr>
          <a:xfrm>
            <a:off x="1418785" y="2474893"/>
            <a:ext cx="3478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Usually associated with integration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docker build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8B06E8-F670-8277-AD25-2918F78B00B6}"/>
              </a:ext>
            </a:extLst>
          </p:cNvPr>
          <p:cNvSpPr txBox="1"/>
          <p:nvPr/>
        </p:nvSpPr>
        <p:spPr>
          <a:xfrm>
            <a:off x="6782281" y="2474893"/>
            <a:ext cx="39909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Automates the release (delivery) of a software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docker push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docker run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Using Kubernetes</a:t>
            </a:r>
          </a:p>
        </p:txBody>
      </p:sp>
    </p:spTree>
    <p:extLst>
      <p:ext uri="{BB962C8B-B14F-4D97-AF65-F5344CB8AC3E}">
        <p14:creationId xmlns:p14="http://schemas.microsoft.com/office/powerpoint/2010/main" val="141816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1914-6C38-1586-6369-FB734DBF36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654710" cy="8160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4A7A90-0C04-477F-6167-2A365EF20FF7}"/>
              </a:ext>
            </a:extLst>
          </p:cNvPr>
          <p:cNvSpPr txBox="1"/>
          <p:nvPr/>
        </p:nvSpPr>
        <p:spPr>
          <a:xfrm>
            <a:off x="3977148" y="904468"/>
            <a:ext cx="45267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Motivation</a:t>
            </a:r>
          </a:p>
          <a:p>
            <a:endParaRPr lang="en-US" sz="2800" dirty="0"/>
          </a:p>
          <a:p>
            <a:r>
              <a:rPr lang="en-US" sz="2800" dirty="0"/>
              <a:t>Containers and Docker</a:t>
            </a:r>
          </a:p>
          <a:p>
            <a:endParaRPr lang="en-US" sz="2800" dirty="0"/>
          </a:p>
          <a:p>
            <a:r>
              <a:rPr lang="en-US" sz="2800" dirty="0"/>
              <a:t>Docker Images</a:t>
            </a:r>
          </a:p>
          <a:p>
            <a:endParaRPr lang="en-US" sz="2800" dirty="0"/>
          </a:p>
          <a:p>
            <a:r>
              <a:rPr lang="en-US" sz="2800" dirty="0"/>
              <a:t>Docker Containers</a:t>
            </a:r>
          </a:p>
          <a:p>
            <a:endParaRPr lang="en-US" sz="2800" dirty="0"/>
          </a:p>
          <a:p>
            <a:r>
              <a:rPr lang="en-US" sz="2800" dirty="0"/>
              <a:t>Cluster Management</a:t>
            </a:r>
          </a:p>
          <a:p>
            <a:endParaRPr lang="en-US" sz="2800" dirty="0"/>
          </a:p>
          <a:p>
            <a:r>
              <a:rPr lang="en-US" sz="2800" dirty="0"/>
              <a:t>Architectural Considerations</a:t>
            </a:r>
          </a:p>
          <a:p>
            <a:endParaRPr lang="en-US" sz="2800" dirty="0"/>
          </a:p>
          <a:p>
            <a:r>
              <a:rPr lang="en-US" sz="2800" dirty="0"/>
              <a:t>Best Practices </a:t>
            </a:r>
          </a:p>
        </p:txBody>
      </p:sp>
      <p:pic>
        <p:nvPicPr>
          <p:cNvPr id="5" name="Picture 4" descr="Close-up of a knife&#10;&#10;Description automatically generated">
            <a:extLst>
              <a:ext uri="{FF2B5EF4-FFF2-40B4-BE49-F238E27FC236}">
                <a16:creationId xmlns:a16="http://schemas.microsoft.com/office/drawing/2014/main" id="{3C56B79F-5E53-C940-D263-56833B264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6992">
            <a:off x="2634484" y="5775248"/>
            <a:ext cx="841138" cy="126249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49407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F758-2661-6022-0564-AF213D03B579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342968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Best Practices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37D51-8232-18D3-2333-F5346E91CB28}"/>
              </a:ext>
            </a:extLst>
          </p:cNvPr>
          <p:cNvSpPr txBox="1"/>
          <p:nvPr/>
        </p:nvSpPr>
        <p:spPr>
          <a:xfrm>
            <a:off x="1514166" y="1762334"/>
            <a:ext cx="93996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Create ephemeral containers (can be restarted at will)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 .</a:t>
            </a:r>
            <a:r>
              <a:rPr lang="en-US" sz="2800" dirty="0" err="1"/>
              <a:t>dockerignore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Install libraries first, add your code later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Sort arguments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Organize layers reasonably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9A746B-5B77-0F3D-F9B4-6228922467D9}"/>
              </a:ext>
            </a:extLst>
          </p:cNvPr>
          <p:cNvSpPr/>
          <p:nvPr/>
        </p:nvSpPr>
        <p:spPr>
          <a:xfrm>
            <a:off x="1514166" y="2959510"/>
            <a:ext cx="9065344" cy="1268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6BD056-AA50-5AA5-CDBD-7CAF9E2E6F61}"/>
              </a:ext>
            </a:extLst>
          </p:cNvPr>
          <p:cNvSpPr/>
          <p:nvPr/>
        </p:nvSpPr>
        <p:spPr>
          <a:xfrm>
            <a:off x="1514166" y="4271109"/>
            <a:ext cx="9065344" cy="1268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table with plates and a candle on it&#10;&#10;Description automatically generated">
            <a:extLst>
              <a:ext uri="{FF2B5EF4-FFF2-40B4-BE49-F238E27FC236}">
                <a16:creationId xmlns:a16="http://schemas.microsoft.com/office/drawing/2014/main" id="{EC30EF29-22EA-5A8B-5DFB-BCB5AA727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37" y="3697151"/>
            <a:ext cx="4521860" cy="3016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792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F758-2661-6022-0564-AF213D03B579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342968" cy="1327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Security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DF6D0-FD7F-FD6C-B7A8-F45EE39C2F04}"/>
              </a:ext>
            </a:extLst>
          </p:cNvPr>
          <p:cNvSpPr txBox="1"/>
          <p:nvPr/>
        </p:nvSpPr>
        <p:spPr>
          <a:xfrm>
            <a:off x="4204252" y="1022554"/>
            <a:ext cx="74371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 NOT install SSH server in container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i="1" dirty="0"/>
              <a:t>docker exec</a:t>
            </a:r>
            <a:r>
              <a:rPr lang="en-US" sz="2400" dirty="0"/>
              <a:t>, </a:t>
            </a:r>
            <a:r>
              <a:rPr lang="en-US" sz="2400" i="1" dirty="0"/>
              <a:t>docker attach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Never start from untrustworthy, unknown images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Use a blank OS image, official images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Dockerfiles</a:t>
            </a:r>
            <a:r>
              <a:rPr lang="en-US" sz="2800" dirty="0"/>
              <a:t> are open, never hard-code passwords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Use vaults or temporarily mounted config files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Encrypt the image, if needed</a:t>
            </a:r>
          </a:p>
        </p:txBody>
      </p:sp>
      <p:pic>
        <p:nvPicPr>
          <p:cNvPr id="7" name="Picture 6" descr="A red bell with a exclamation mark on it&#10;&#10;Description automatically generated">
            <a:extLst>
              <a:ext uri="{FF2B5EF4-FFF2-40B4-BE49-F238E27FC236}">
                <a16:creationId xmlns:a16="http://schemas.microsoft.com/office/drawing/2014/main" id="{1EAF1786-4023-3AC4-D2AC-9E3D98E25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9" y="2103030"/>
            <a:ext cx="2651939" cy="26519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0467FD-F07B-EB54-824F-4A854211193F}"/>
              </a:ext>
            </a:extLst>
          </p:cNvPr>
          <p:cNvSpPr/>
          <p:nvPr/>
        </p:nvSpPr>
        <p:spPr>
          <a:xfrm>
            <a:off x="4237274" y="2271300"/>
            <a:ext cx="6955361" cy="134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EAC53E-3F1D-B394-44FE-61AD6E4CB80E}"/>
              </a:ext>
            </a:extLst>
          </p:cNvPr>
          <p:cNvSpPr/>
          <p:nvPr/>
        </p:nvSpPr>
        <p:spPr>
          <a:xfrm>
            <a:off x="4204250" y="3849329"/>
            <a:ext cx="6955361" cy="134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EB7AE-85BB-1C9C-DA29-CF28DB400F1B}"/>
              </a:ext>
            </a:extLst>
          </p:cNvPr>
          <p:cNvSpPr/>
          <p:nvPr/>
        </p:nvSpPr>
        <p:spPr>
          <a:xfrm>
            <a:off x="4204249" y="5098027"/>
            <a:ext cx="6955361" cy="134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2A6494D-EA53-6D69-DD7D-382F86D7AFE0}"/>
              </a:ext>
            </a:extLst>
          </p:cNvPr>
          <p:cNvSpPr/>
          <p:nvPr/>
        </p:nvSpPr>
        <p:spPr>
          <a:xfrm rot="4154233">
            <a:off x="9245274" y="4562040"/>
            <a:ext cx="786580" cy="75708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CBBAB-770E-1EDD-05C2-659FA329AB6B}"/>
              </a:ext>
            </a:extLst>
          </p:cNvPr>
          <p:cNvSpPr txBox="1">
            <a:spLocks/>
          </p:cNvSpPr>
          <p:nvPr/>
        </p:nvSpPr>
        <p:spPr>
          <a:xfrm>
            <a:off x="2907399" y="-11218562"/>
            <a:ext cx="9144000" cy="23796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Pictures</a:t>
            </a:r>
            <a:endParaRPr lang="en-US" dirty="0">
              <a:solidFill>
                <a:schemeClr val="accent2">
                  <a:lumMod val="50000"/>
                </a:schemeClr>
              </a:solidFill>
              <a:hlinkClick r:id="rId2"/>
            </a:endParaRP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Middagsservise(</a:t>
            </a:r>
            <a:r>
              <a:rPr lang="en-US" sz="2400" dirty="0" err="1">
                <a:hlinkClick r:id="rId3"/>
              </a:rPr>
              <a:t>uzav</a:t>
            </a:r>
            <a:r>
              <a:rPr lang="en-US" sz="2400" dirty="0">
                <a:hlinkClick r:id="rId3"/>
              </a:rPr>
              <a:t>) </a:t>
            </a:r>
            <a:r>
              <a:rPr lang="en-US" sz="2400" dirty="0"/>
              <a:t>by </a:t>
            </a:r>
            <a:r>
              <a:rPr lang="en-US" sz="2400" i="1" dirty="0"/>
              <a:t>Lindesnes </a:t>
            </a:r>
            <a:r>
              <a:rPr lang="en-US" sz="2400" i="1" dirty="0" err="1"/>
              <a:t>bygdemuseum</a:t>
            </a:r>
            <a:r>
              <a:rPr lang="en-US" sz="2400" dirty="0"/>
              <a:t> </a:t>
            </a:r>
            <a:r>
              <a:rPr lang="en-US" sz="1600" dirty="0"/>
              <a:t>(CC BY-NC 2.0)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table_enfant_chene_design</a:t>
            </a:r>
            <a:r>
              <a:rPr lang="en-US" sz="2400" dirty="0"/>
              <a:t> by </a:t>
            </a:r>
            <a:r>
              <a:rPr lang="en-US" sz="2400" i="1" dirty="0" err="1"/>
              <a:t>bj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400" i="1" dirty="0" err="1"/>
              <a:t>rka</a:t>
            </a:r>
            <a:r>
              <a:rPr lang="en-US" sz="2400" i="1" dirty="0"/>
              <a:t> design</a:t>
            </a:r>
            <a:r>
              <a:rPr lang="en-US" sz="2400" dirty="0"/>
              <a:t> </a:t>
            </a:r>
            <a:r>
              <a:rPr lang="en-US" sz="1600" dirty="0"/>
              <a:t>(background removed,  CC BY-NC-ND 2.0)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6"/>
              </a:rPr>
              <a:t>Oak FAB Table 2</a:t>
            </a:r>
            <a:r>
              <a:rPr lang="en-US" sz="2400" dirty="0"/>
              <a:t> by </a:t>
            </a:r>
            <a:r>
              <a:rPr lang="en-US" sz="2400" i="1" dirty="0" err="1"/>
              <a:t>sweejak</a:t>
            </a:r>
            <a:r>
              <a:rPr lang="en-US" sz="2400" dirty="0"/>
              <a:t> </a:t>
            </a:r>
            <a:r>
              <a:rPr lang="en-US" sz="1600" dirty="0"/>
              <a:t>(background removed, CC BY-NC-ND 2.0)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7"/>
              </a:rPr>
              <a:t>¼ Cup </a:t>
            </a:r>
            <a:r>
              <a:rPr lang="en-US" sz="2400" dirty="0"/>
              <a:t>by </a:t>
            </a:r>
            <a:r>
              <a:rPr lang="en-US" sz="2400" i="1" dirty="0"/>
              <a:t>8 </a:t>
            </a:r>
            <a:r>
              <a:rPr lang="en-US" sz="2400" i="1" dirty="0" err="1"/>
              <a:t>Kome</a:t>
            </a:r>
            <a:r>
              <a:rPr lang="en-US" sz="2400" dirty="0"/>
              <a:t> </a:t>
            </a:r>
            <a:r>
              <a:rPr lang="en-US" sz="1600" dirty="0"/>
              <a:t>(background removed, CC BY-NC-ND 2.0)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8"/>
              </a:rPr>
              <a:t>Lonely fork</a:t>
            </a:r>
            <a:r>
              <a:rPr lang="en-US" sz="2400" dirty="0"/>
              <a:t> by </a:t>
            </a:r>
            <a:r>
              <a:rPr lang="en-US" sz="2400" i="1" dirty="0" err="1"/>
              <a:t>markdrasutis</a:t>
            </a:r>
            <a:r>
              <a:rPr lang="en-US" sz="2400" dirty="0"/>
              <a:t> </a:t>
            </a:r>
            <a:r>
              <a:rPr lang="en-US" sz="1600" dirty="0"/>
              <a:t>(background removed, CC BY-NC 2.0)</a:t>
            </a:r>
          </a:p>
          <a:p>
            <a:pPr marL="0" indent="0">
              <a:buNone/>
            </a:pPr>
            <a:r>
              <a:rPr lang="en-US" sz="2400" dirty="0">
                <a:hlinkClick r:id="rId9"/>
              </a:rPr>
              <a:t>20190501_Besteck_023 </a:t>
            </a:r>
            <a:r>
              <a:rPr lang="en-US" sz="2400" dirty="0"/>
              <a:t>by </a:t>
            </a:r>
            <a:r>
              <a:rPr lang="en-US" sz="2400" i="1" dirty="0" err="1"/>
              <a:t>Tauralbus</a:t>
            </a:r>
            <a:r>
              <a:rPr lang="en-US" sz="2400" dirty="0"/>
              <a:t> </a:t>
            </a:r>
            <a:r>
              <a:rPr lang="en-US" sz="1600" dirty="0"/>
              <a:t>(one knife only, CC BY 2.0)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10"/>
              </a:rPr>
              <a:t>Georgia Aquarium</a:t>
            </a:r>
            <a:r>
              <a:rPr lang="en-US" sz="2400" dirty="0"/>
              <a:t> by </a:t>
            </a:r>
            <a:r>
              <a:rPr lang="en-US" sz="2400" i="1" dirty="0"/>
              <a:t>Samuel Mann</a:t>
            </a:r>
            <a:r>
              <a:rPr lang="en-US" sz="1600" dirty="0"/>
              <a:t> (background and logo removed, CC BY 2.0)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11"/>
              </a:rPr>
              <a:t>Small Box, open </a:t>
            </a:r>
            <a:r>
              <a:rPr lang="en-US" sz="2400" dirty="0"/>
              <a:t>by </a:t>
            </a:r>
            <a:r>
              <a:rPr lang="en-US" sz="2400" i="1" dirty="0"/>
              <a:t>Meathead Movers</a:t>
            </a:r>
            <a:r>
              <a:rPr lang="en-US" sz="2400" dirty="0"/>
              <a:t> </a:t>
            </a:r>
            <a:r>
              <a:rPr lang="en-US" sz="1600" dirty="0"/>
              <a:t>(CC BY-ND 2.0)</a:t>
            </a:r>
          </a:p>
          <a:p>
            <a:pPr marL="0" indent="0">
              <a:buNone/>
            </a:pPr>
            <a:r>
              <a:rPr lang="en-US" sz="2400" dirty="0">
                <a:hlinkClick r:id="rId12"/>
              </a:rPr>
              <a:t>Knife and Fork</a:t>
            </a:r>
            <a:r>
              <a:rPr lang="en-US" sz="2400" dirty="0"/>
              <a:t> by </a:t>
            </a:r>
            <a:r>
              <a:rPr lang="en-US" sz="2400" i="1" dirty="0"/>
              <a:t>Wade Brooks</a:t>
            </a:r>
            <a:r>
              <a:rPr lang="en-US" sz="2400" dirty="0"/>
              <a:t> </a:t>
            </a:r>
            <a:r>
              <a:rPr lang="en-US" sz="1600" dirty="0"/>
              <a:t>(CC BY-NC 2.0)</a:t>
            </a:r>
            <a:endParaRPr lang="en-US" sz="1600" dirty="0">
              <a:hlinkClick r:id="rId13"/>
            </a:endParaRPr>
          </a:p>
          <a:p>
            <a:pPr marL="0" indent="0">
              <a:buNone/>
            </a:pPr>
            <a:r>
              <a:rPr lang="en-US" sz="2400" dirty="0">
                <a:hlinkClick r:id="rId14"/>
              </a:rPr>
              <a:t>Project</a:t>
            </a:r>
            <a:r>
              <a:rPr lang="en-US" sz="2400" dirty="0"/>
              <a:t> by </a:t>
            </a:r>
            <a:r>
              <a:rPr lang="en-US" sz="2400" i="1" dirty="0"/>
              <a:t>Infinite Dendrogram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15"/>
            </a:endParaRPr>
          </a:p>
          <a:p>
            <a:pPr marL="0" indent="0">
              <a:buNone/>
            </a:pPr>
            <a:r>
              <a:rPr lang="en-US" sz="2400" dirty="0">
                <a:hlinkClick r:id="rId16"/>
              </a:rPr>
              <a:t>Registry</a:t>
            </a:r>
            <a:r>
              <a:rPr lang="en-US" sz="2400" dirty="0"/>
              <a:t> by </a:t>
            </a:r>
            <a:r>
              <a:rPr lang="en-US" sz="2400" i="1" dirty="0" err="1"/>
              <a:t>xnimrodx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15"/>
            </a:endParaRPr>
          </a:p>
          <a:p>
            <a:pPr marL="0" indent="0">
              <a:buNone/>
            </a:pPr>
            <a:r>
              <a:rPr lang="en-US" sz="2400" dirty="0">
                <a:hlinkClick r:id="rId17"/>
              </a:rPr>
              <a:t>Script</a:t>
            </a:r>
            <a:r>
              <a:rPr lang="en-US" sz="2400" dirty="0"/>
              <a:t> by </a:t>
            </a:r>
            <a:r>
              <a:rPr lang="en-US" sz="2400" i="1" dirty="0" err="1"/>
              <a:t>Smashicons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15"/>
            </a:endParaRPr>
          </a:p>
          <a:p>
            <a:pPr marL="0" indent="0">
              <a:buNone/>
            </a:pPr>
            <a:r>
              <a:rPr lang="en-US" sz="2400" dirty="0">
                <a:hlinkClick r:id="rId18"/>
              </a:rPr>
              <a:t>Image</a:t>
            </a:r>
            <a:r>
              <a:rPr lang="en-US" sz="2400" dirty="0"/>
              <a:t> by </a:t>
            </a:r>
            <a:r>
              <a:rPr lang="en-US" sz="2400" i="1" dirty="0"/>
              <a:t>gungyoga04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19"/>
              </a:rPr>
              <a:t>Portfolio</a:t>
            </a:r>
            <a:r>
              <a:rPr lang="en-US" sz="2400" dirty="0"/>
              <a:t> by </a:t>
            </a:r>
            <a:r>
              <a:rPr lang="en-US" sz="2400" i="1" dirty="0" err="1"/>
              <a:t>zero_wing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0"/>
              </a:rPr>
              <a:t>Root directory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13"/>
            </a:endParaRPr>
          </a:p>
          <a:p>
            <a:pPr marL="0" indent="0">
              <a:buNone/>
            </a:pPr>
            <a:r>
              <a:rPr lang="en-US" sz="2400" dirty="0">
                <a:hlinkClick r:id="rId21"/>
              </a:rPr>
              <a:t>Internet</a:t>
            </a:r>
            <a:r>
              <a:rPr lang="en-US" sz="2400" dirty="0"/>
              <a:t> by </a:t>
            </a:r>
            <a:r>
              <a:rPr lang="en-US" sz="2400" i="1" dirty="0"/>
              <a:t>Talha </a:t>
            </a:r>
            <a:r>
              <a:rPr lang="en-US" sz="2400" i="1" dirty="0" err="1"/>
              <a:t>Dogar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13"/>
            </a:endParaRPr>
          </a:p>
          <a:p>
            <a:pPr marL="0" indent="0">
              <a:buNone/>
            </a:pPr>
            <a:r>
              <a:rPr lang="en-US" sz="2400" dirty="0">
                <a:hlinkClick r:id="rId22"/>
              </a:rPr>
              <a:t>Ming Porcelain</a:t>
            </a:r>
            <a:r>
              <a:rPr lang="en-US" sz="2400" dirty="0"/>
              <a:t> by </a:t>
            </a:r>
            <a:r>
              <a:rPr lang="en-US" sz="2400" i="1" dirty="0"/>
              <a:t>Gary Todd</a:t>
            </a:r>
            <a:r>
              <a:rPr lang="en-US" sz="2400" dirty="0"/>
              <a:t> </a:t>
            </a:r>
            <a:r>
              <a:rPr lang="en-US" sz="1600" dirty="0"/>
              <a:t>(Public Domain)</a:t>
            </a:r>
            <a:endParaRPr lang="en-US" sz="1600" dirty="0">
              <a:hlinkClick r:id="rId13"/>
            </a:endParaRPr>
          </a:p>
          <a:p>
            <a:pPr marL="0" indent="0">
              <a:buNone/>
            </a:pPr>
            <a:r>
              <a:rPr lang="en-US" sz="2400" dirty="0">
                <a:hlinkClick r:id="rId23"/>
              </a:rPr>
              <a:t>olsen art fork-4</a:t>
            </a:r>
            <a:r>
              <a:rPr lang="en-US" sz="2400" dirty="0"/>
              <a:t> by </a:t>
            </a:r>
            <a:r>
              <a:rPr lang="en-US" sz="2400" i="1" dirty="0"/>
              <a:t>Lucky Lynda</a:t>
            </a:r>
            <a:r>
              <a:rPr lang="en-US" sz="1600" dirty="0"/>
              <a:t> (background removed, CC BY 2.0)</a:t>
            </a:r>
            <a:endParaRPr lang="en-US" sz="1600" dirty="0">
              <a:hlinkClick r:id="rId13"/>
            </a:endParaRPr>
          </a:p>
          <a:p>
            <a:pPr marL="0" indent="0">
              <a:buNone/>
            </a:pPr>
            <a:r>
              <a:rPr lang="en-US" sz="2400" dirty="0">
                <a:hlinkClick r:id="rId24"/>
              </a:rPr>
              <a:t>Alarm</a:t>
            </a:r>
            <a:r>
              <a:rPr lang="en-US" sz="2400" dirty="0"/>
              <a:t> by </a:t>
            </a:r>
            <a:r>
              <a:rPr lang="en-US" sz="2400" i="1" dirty="0"/>
              <a:t>Flat Icons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13"/>
            </a:endParaRPr>
          </a:p>
          <a:p>
            <a:pPr marL="0" indent="0">
              <a:buNone/>
            </a:pPr>
            <a:r>
              <a:rPr lang="en-US" sz="2400" dirty="0">
                <a:hlinkClick r:id="rId25"/>
              </a:rPr>
              <a:t>Ready for espresso (ii)</a:t>
            </a:r>
            <a:r>
              <a:rPr lang="en-US" sz="2400" dirty="0"/>
              <a:t> by </a:t>
            </a:r>
            <a:r>
              <a:rPr lang="en-US" sz="2400" i="1" dirty="0"/>
              <a:t>steven </a:t>
            </a:r>
            <a:r>
              <a:rPr lang="en-US" sz="2400" i="1" dirty="0" err="1"/>
              <a:t>powell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  <a:endParaRPr lang="en-US" sz="1600" dirty="0">
              <a:hlinkClick r:id="rId13"/>
            </a:endParaRPr>
          </a:p>
          <a:p>
            <a:pPr marL="0" indent="0">
              <a:buNone/>
            </a:pPr>
            <a:r>
              <a:rPr lang="en-US" sz="2400" dirty="0">
                <a:hlinkClick r:id="rId13"/>
              </a:rPr>
              <a:t>Hunting Knife</a:t>
            </a:r>
            <a:r>
              <a:rPr lang="en-US" sz="2400" dirty="0"/>
              <a:t> by </a:t>
            </a:r>
            <a:r>
              <a:rPr lang="en-US" sz="2400" i="1" dirty="0"/>
              <a:t>Stefan Mina </a:t>
            </a:r>
            <a:r>
              <a:rPr lang="en-US" sz="1600" dirty="0"/>
              <a:t>(CC BY-NC 2.0)</a:t>
            </a:r>
          </a:p>
          <a:p>
            <a:pPr marL="0" indent="0">
              <a:buNone/>
            </a:pPr>
            <a:r>
              <a:rPr lang="en-US" sz="2400" dirty="0">
                <a:hlinkClick r:id="rId26"/>
              </a:rPr>
              <a:t>Thanksgiving Table</a:t>
            </a:r>
            <a:r>
              <a:rPr lang="en-US" sz="2400" dirty="0"/>
              <a:t> by </a:t>
            </a:r>
            <a:r>
              <a:rPr lang="en-US" sz="2400" i="1" dirty="0" err="1"/>
              <a:t>esimpraim</a:t>
            </a:r>
            <a:r>
              <a:rPr lang="en-US" sz="2400" dirty="0"/>
              <a:t> </a:t>
            </a:r>
            <a:r>
              <a:rPr lang="en-US" sz="1600" dirty="0"/>
              <a:t>(CC BY-NC-ND 2.0)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Literature</a:t>
            </a:r>
          </a:p>
          <a:p>
            <a:pPr marL="0" indent="0">
              <a:buNone/>
            </a:pPr>
            <a:r>
              <a:rPr lang="en-US" sz="2400" dirty="0">
                <a:hlinkClick r:id="rId27"/>
              </a:rPr>
              <a:t>Official Docker Website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28"/>
              </a:rPr>
              <a:t>Official Docker Documentation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29"/>
              </a:rPr>
              <a:t>Docker on Git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>
                <a:hlinkClick r:id="rId30"/>
              </a:rPr>
              <a:t>DockerHub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1"/>
              </a:rPr>
              <a:t>Encrypted container images for container image security at rest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2"/>
              </a:rPr>
              <a:t>Kubernetes Official Site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3"/>
              </a:rPr>
              <a:t>Helm Official Site</a:t>
            </a:r>
            <a:endParaRPr lang="en-US" sz="2400" dirty="0">
              <a:hlinkClick r:id="rId34"/>
            </a:endParaRPr>
          </a:p>
          <a:p>
            <a:pPr marL="0" indent="0">
              <a:buNone/>
            </a:pPr>
            <a:r>
              <a:rPr lang="en-US" sz="2400" dirty="0">
                <a:hlinkClick r:id="rId34"/>
              </a:rPr>
              <a:t>OpenShift Official Website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5"/>
              </a:rPr>
              <a:t>LXD Official Site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6"/>
              </a:rPr>
              <a:t>Containerd Official Site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7"/>
              </a:rPr>
              <a:t>Jenkins Official Website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8"/>
              </a:rPr>
              <a:t>Travis Official Site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1F0FB6-64A7-A5FE-84E0-BEE62707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62366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0287-D6A5-33E3-507E-5151D2E3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311" y="2766218"/>
            <a:ext cx="3597377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2">
                    <a:lumMod val="5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991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und wooden table with legs&#10;&#10;Description automatically generated">
            <a:extLst>
              <a:ext uri="{FF2B5EF4-FFF2-40B4-BE49-F238E27FC236}">
                <a16:creationId xmlns:a16="http://schemas.microsoft.com/office/drawing/2014/main" id="{5B01188D-1F5E-7070-6215-4F183A100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" y="1531374"/>
            <a:ext cx="5326626" cy="5326626"/>
          </a:xfrm>
          <a:prstGeom prst="rect">
            <a:avLst/>
          </a:prstGeom>
        </p:spPr>
      </p:pic>
      <p:pic>
        <p:nvPicPr>
          <p:cNvPr id="2" name="Picture 1" descr="A round wooden table with legs&#10;&#10;Description automatically generated">
            <a:extLst>
              <a:ext uri="{FF2B5EF4-FFF2-40B4-BE49-F238E27FC236}">
                <a16:creationId xmlns:a16="http://schemas.microsoft.com/office/drawing/2014/main" id="{C559C649-3269-9DE2-13E2-4D572B82F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43" y="1531374"/>
            <a:ext cx="5326626" cy="5326626"/>
          </a:xfrm>
          <a:prstGeom prst="rect">
            <a:avLst/>
          </a:prstGeom>
        </p:spPr>
      </p:pic>
      <p:pic>
        <p:nvPicPr>
          <p:cNvPr id="16" name="Picture 15" descr="A tray with information on it&#10;&#10;Description automatically generated">
            <a:extLst>
              <a:ext uri="{FF2B5EF4-FFF2-40B4-BE49-F238E27FC236}">
                <a16:creationId xmlns:a16="http://schemas.microsoft.com/office/drawing/2014/main" id="{56512416-7DE8-9628-3DC0-F8A7A97C2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72" y="1710398"/>
            <a:ext cx="2253990" cy="1508897"/>
          </a:xfrm>
          <a:prstGeom prst="rect">
            <a:avLst/>
          </a:prstGeom>
        </p:spPr>
      </p:pic>
      <p:pic>
        <p:nvPicPr>
          <p:cNvPr id="11" name="Picture 10" descr="A white plate with blue and green designs&#10;&#10;Description automatically generated">
            <a:extLst>
              <a:ext uri="{FF2B5EF4-FFF2-40B4-BE49-F238E27FC236}">
                <a16:creationId xmlns:a16="http://schemas.microsoft.com/office/drawing/2014/main" id="{B74E5A71-A189-B514-5261-E39B0EC2B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73" y="1022140"/>
            <a:ext cx="1331687" cy="775042"/>
          </a:xfrm>
          <a:prstGeom prst="rect">
            <a:avLst/>
          </a:prstGeom>
        </p:spPr>
      </p:pic>
      <p:pic>
        <p:nvPicPr>
          <p:cNvPr id="9" name="Picture 8" descr="A close up of a black object&#10;&#10;Description automatically generated">
            <a:extLst>
              <a:ext uri="{FF2B5EF4-FFF2-40B4-BE49-F238E27FC236}">
                <a16:creationId xmlns:a16="http://schemas.microsoft.com/office/drawing/2014/main" id="{6251DE27-78C6-5991-8C8C-84A49BE13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09">
            <a:off x="4494174" y="538653"/>
            <a:ext cx="201071" cy="1302774"/>
          </a:xfrm>
          <a:prstGeom prst="rect">
            <a:avLst/>
          </a:prstGeom>
        </p:spPr>
      </p:pic>
      <p:pic>
        <p:nvPicPr>
          <p:cNvPr id="13" name="Picture 12" descr="A black coffee cup on a coaster&#10;&#10;Description automatically generated">
            <a:extLst>
              <a:ext uri="{FF2B5EF4-FFF2-40B4-BE49-F238E27FC236}">
                <a16:creationId xmlns:a16="http://schemas.microsoft.com/office/drawing/2014/main" id="{08EA47F0-E487-AB22-85EC-49C6046E5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73" y="184355"/>
            <a:ext cx="1231470" cy="792518"/>
          </a:xfrm>
          <a:prstGeom prst="rect">
            <a:avLst/>
          </a:prstGeom>
        </p:spPr>
      </p:pic>
      <p:pic>
        <p:nvPicPr>
          <p:cNvPr id="7" name="Picture 6" descr="A close-up of a fork&#10;&#10;Description automatically generated">
            <a:extLst>
              <a:ext uri="{FF2B5EF4-FFF2-40B4-BE49-F238E27FC236}">
                <a16:creationId xmlns:a16="http://schemas.microsoft.com/office/drawing/2014/main" id="{C6860BDA-AE58-EDCD-FE21-42D599E1E7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09">
            <a:off x="2751386" y="582898"/>
            <a:ext cx="438229" cy="1214284"/>
          </a:xfrm>
          <a:prstGeom prst="rect">
            <a:avLst/>
          </a:prstGeom>
        </p:spPr>
      </p:pic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0A84EECC-F66D-7E01-0999-4578D6F2E5E9}"/>
              </a:ext>
            </a:extLst>
          </p:cNvPr>
          <p:cNvSpPr/>
          <p:nvPr/>
        </p:nvSpPr>
        <p:spPr>
          <a:xfrm rot="20806280">
            <a:off x="5322294" y="625881"/>
            <a:ext cx="1877961" cy="792518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 descr="A tray with information on it&#10;&#10;Description automatically generated">
            <a:extLst>
              <a:ext uri="{FF2B5EF4-FFF2-40B4-BE49-F238E27FC236}">
                <a16:creationId xmlns:a16="http://schemas.microsoft.com/office/drawing/2014/main" id="{BB03A3FC-053C-E106-E443-917E77539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15" y="1710398"/>
            <a:ext cx="2253990" cy="1508897"/>
          </a:xfrm>
          <a:prstGeom prst="rect">
            <a:avLst/>
          </a:prstGeom>
        </p:spPr>
      </p:pic>
      <p:pic>
        <p:nvPicPr>
          <p:cNvPr id="19" name="Picture 18" descr="A white plate with blue and green designs&#10;&#10;Description automatically generated">
            <a:extLst>
              <a:ext uri="{FF2B5EF4-FFF2-40B4-BE49-F238E27FC236}">
                <a16:creationId xmlns:a16="http://schemas.microsoft.com/office/drawing/2014/main" id="{86A8535D-E1A5-8ADB-C1B7-AA35CBDF7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16" y="1022140"/>
            <a:ext cx="1331687" cy="775042"/>
          </a:xfrm>
          <a:prstGeom prst="rect">
            <a:avLst/>
          </a:prstGeom>
        </p:spPr>
      </p:pic>
      <p:pic>
        <p:nvPicPr>
          <p:cNvPr id="20" name="Picture 19" descr="A close up of a black object&#10;&#10;Description automatically generated">
            <a:extLst>
              <a:ext uri="{FF2B5EF4-FFF2-40B4-BE49-F238E27FC236}">
                <a16:creationId xmlns:a16="http://schemas.microsoft.com/office/drawing/2014/main" id="{596E0FAE-B22B-01E1-7674-20C6D106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09">
            <a:off x="10008917" y="538653"/>
            <a:ext cx="201071" cy="1302774"/>
          </a:xfrm>
          <a:prstGeom prst="rect">
            <a:avLst/>
          </a:prstGeom>
        </p:spPr>
      </p:pic>
      <p:pic>
        <p:nvPicPr>
          <p:cNvPr id="21" name="Picture 20" descr="A black coffee cup on a coaster&#10;&#10;Description automatically generated">
            <a:extLst>
              <a:ext uri="{FF2B5EF4-FFF2-40B4-BE49-F238E27FC236}">
                <a16:creationId xmlns:a16="http://schemas.microsoft.com/office/drawing/2014/main" id="{4A4350A9-1131-9EF6-D294-B04DF6F258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16" y="184355"/>
            <a:ext cx="1231470" cy="792518"/>
          </a:xfrm>
          <a:prstGeom prst="rect">
            <a:avLst/>
          </a:prstGeom>
        </p:spPr>
      </p:pic>
      <p:pic>
        <p:nvPicPr>
          <p:cNvPr id="22" name="Picture 21" descr="A close-up of a fork&#10;&#10;Description automatically generated">
            <a:extLst>
              <a:ext uri="{FF2B5EF4-FFF2-40B4-BE49-F238E27FC236}">
                <a16:creationId xmlns:a16="http://schemas.microsoft.com/office/drawing/2014/main" id="{234DB12C-CDAE-CAA9-281F-7263F003D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09">
            <a:off x="8266129" y="582898"/>
            <a:ext cx="438229" cy="121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7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und wooden table with legs&#10;&#10;Description automatically generated">
            <a:extLst>
              <a:ext uri="{FF2B5EF4-FFF2-40B4-BE49-F238E27FC236}">
                <a16:creationId xmlns:a16="http://schemas.microsoft.com/office/drawing/2014/main" id="{5B01188D-1F5E-7070-6215-4F183A100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" y="1531374"/>
            <a:ext cx="5326626" cy="5326626"/>
          </a:xfrm>
          <a:prstGeom prst="rect">
            <a:avLst/>
          </a:prstGeom>
        </p:spPr>
      </p:pic>
      <p:pic>
        <p:nvPicPr>
          <p:cNvPr id="11" name="Picture 10" descr="A white plate with blue and green designs&#10;&#10;Description automatically generated">
            <a:extLst>
              <a:ext uri="{FF2B5EF4-FFF2-40B4-BE49-F238E27FC236}">
                <a16:creationId xmlns:a16="http://schemas.microsoft.com/office/drawing/2014/main" id="{B74E5A71-A189-B514-5261-E39B0EC2B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60" y="2369159"/>
            <a:ext cx="1331687" cy="775042"/>
          </a:xfrm>
          <a:prstGeom prst="rect">
            <a:avLst/>
          </a:prstGeom>
        </p:spPr>
      </p:pic>
      <p:pic>
        <p:nvPicPr>
          <p:cNvPr id="9" name="Picture 8" descr="A close up of a black object&#10;&#10;Description automatically generated">
            <a:extLst>
              <a:ext uri="{FF2B5EF4-FFF2-40B4-BE49-F238E27FC236}">
                <a16:creationId xmlns:a16="http://schemas.microsoft.com/office/drawing/2014/main" id="{6251DE27-78C6-5991-8C8C-84A49BE13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09">
            <a:off x="4429861" y="1885672"/>
            <a:ext cx="201071" cy="1302774"/>
          </a:xfrm>
          <a:prstGeom prst="rect">
            <a:avLst/>
          </a:prstGeom>
        </p:spPr>
      </p:pic>
      <p:pic>
        <p:nvPicPr>
          <p:cNvPr id="13" name="Picture 12" descr="A black coffee cup on a coaster&#10;&#10;Description automatically generated">
            <a:extLst>
              <a:ext uri="{FF2B5EF4-FFF2-40B4-BE49-F238E27FC236}">
                <a16:creationId xmlns:a16="http://schemas.microsoft.com/office/drawing/2014/main" id="{08EA47F0-E487-AB22-85EC-49C6046E5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60" y="1531374"/>
            <a:ext cx="1231470" cy="792518"/>
          </a:xfrm>
          <a:prstGeom prst="rect">
            <a:avLst/>
          </a:prstGeom>
        </p:spPr>
      </p:pic>
      <p:pic>
        <p:nvPicPr>
          <p:cNvPr id="7" name="Picture 6" descr="A close-up of a fork&#10;&#10;Description automatically generated">
            <a:extLst>
              <a:ext uri="{FF2B5EF4-FFF2-40B4-BE49-F238E27FC236}">
                <a16:creationId xmlns:a16="http://schemas.microsoft.com/office/drawing/2014/main" id="{C6860BDA-AE58-EDCD-FE21-42D599E1E7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09">
            <a:off x="2687073" y="1929917"/>
            <a:ext cx="438229" cy="1214284"/>
          </a:xfrm>
          <a:prstGeom prst="rect">
            <a:avLst/>
          </a:prstGeom>
        </p:spPr>
      </p:pic>
      <p:pic>
        <p:nvPicPr>
          <p:cNvPr id="2" name="Picture 1" descr="A round wooden table with legs&#10;&#10;Description automatically generated">
            <a:extLst>
              <a:ext uri="{FF2B5EF4-FFF2-40B4-BE49-F238E27FC236}">
                <a16:creationId xmlns:a16="http://schemas.microsoft.com/office/drawing/2014/main" id="{C559C649-3269-9DE2-13E2-4D572B82F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43" y="1531374"/>
            <a:ext cx="5326626" cy="5326626"/>
          </a:xfrm>
          <a:prstGeom prst="rect">
            <a:avLst/>
          </a:prstGeom>
        </p:spPr>
      </p:pic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1D306561-97E1-7DA2-A676-F2D9ACBE5A9C}"/>
              </a:ext>
            </a:extLst>
          </p:cNvPr>
          <p:cNvSpPr/>
          <p:nvPr/>
        </p:nvSpPr>
        <p:spPr>
          <a:xfrm rot="20806280">
            <a:off x="5157019" y="1135116"/>
            <a:ext cx="1877961" cy="792518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 white plate with blue and green designs&#10;&#10;Description automatically generated">
            <a:extLst>
              <a:ext uri="{FF2B5EF4-FFF2-40B4-BE49-F238E27FC236}">
                <a16:creationId xmlns:a16="http://schemas.microsoft.com/office/drawing/2014/main" id="{18AE8933-A94F-A89F-A67D-A9B9943AB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296" y="2314496"/>
            <a:ext cx="1331687" cy="775042"/>
          </a:xfrm>
          <a:prstGeom prst="rect">
            <a:avLst/>
          </a:prstGeom>
        </p:spPr>
      </p:pic>
      <p:pic>
        <p:nvPicPr>
          <p:cNvPr id="8" name="Picture 7" descr="A black coffee cup on a coaster&#10;&#10;Description automatically generated">
            <a:extLst>
              <a:ext uri="{FF2B5EF4-FFF2-40B4-BE49-F238E27FC236}">
                <a16:creationId xmlns:a16="http://schemas.microsoft.com/office/drawing/2014/main" id="{78086B15-AF30-36C1-82A6-F75317968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296" y="1476711"/>
            <a:ext cx="1231470" cy="792518"/>
          </a:xfrm>
          <a:prstGeom prst="rect">
            <a:avLst/>
          </a:prstGeom>
        </p:spPr>
      </p:pic>
      <p:pic>
        <p:nvPicPr>
          <p:cNvPr id="10" name="Picture 9" descr="A close-up of a fork&#10;&#10;Description automatically generated">
            <a:extLst>
              <a:ext uri="{FF2B5EF4-FFF2-40B4-BE49-F238E27FC236}">
                <a16:creationId xmlns:a16="http://schemas.microsoft.com/office/drawing/2014/main" id="{18BDDCA3-97E0-5B01-4D21-D511401542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09">
            <a:off x="8163509" y="1875254"/>
            <a:ext cx="438229" cy="1214284"/>
          </a:xfrm>
          <a:prstGeom prst="rect">
            <a:avLst/>
          </a:prstGeom>
        </p:spPr>
      </p:pic>
      <p:pic>
        <p:nvPicPr>
          <p:cNvPr id="14" name="Picture 13" descr="A knife with a handle&#10;&#10;Description automatically generated">
            <a:extLst>
              <a:ext uri="{FF2B5EF4-FFF2-40B4-BE49-F238E27FC236}">
                <a16:creationId xmlns:a16="http://schemas.microsoft.com/office/drawing/2014/main" id="{D3C2DD9A-8872-8844-98D0-6330F21295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63019" y="2226436"/>
            <a:ext cx="1286669" cy="569200"/>
          </a:xfrm>
          <a:prstGeom prst="rect">
            <a:avLst/>
          </a:prstGeom>
        </p:spPr>
      </p:pic>
      <p:pic>
        <p:nvPicPr>
          <p:cNvPr id="6" name="Picture 5" descr="A close up of a black object&#10;&#10;Description automatically generated">
            <a:extLst>
              <a:ext uri="{FF2B5EF4-FFF2-40B4-BE49-F238E27FC236}">
                <a16:creationId xmlns:a16="http://schemas.microsoft.com/office/drawing/2014/main" id="{22C1165F-7C66-B72A-76E7-193599C3C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09">
            <a:off x="10660478" y="1178600"/>
            <a:ext cx="201071" cy="130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6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und wooden table with legs&#10;&#10;Description automatically generated">
            <a:extLst>
              <a:ext uri="{FF2B5EF4-FFF2-40B4-BE49-F238E27FC236}">
                <a16:creationId xmlns:a16="http://schemas.microsoft.com/office/drawing/2014/main" id="{5B01188D-1F5E-7070-6215-4F183A100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" y="1531374"/>
            <a:ext cx="5326626" cy="5326626"/>
          </a:xfrm>
          <a:prstGeom prst="rect">
            <a:avLst/>
          </a:prstGeom>
        </p:spPr>
      </p:pic>
      <p:pic>
        <p:nvPicPr>
          <p:cNvPr id="2" name="Picture 1" descr="A round wooden table with legs&#10;&#10;Description automatically generated">
            <a:extLst>
              <a:ext uri="{FF2B5EF4-FFF2-40B4-BE49-F238E27FC236}">
                <a16:creationId xmlns:a16="http://schemas.microsoft.com/office/drawing/2014/main" id="{C559C649-3269-9DE2-13E2-4D572B82F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43" y="1531374"/>
            <a:ext cx="5326626" cy="5326626"/>
          </a:xfrm>
          <a:prstGeom prst="rect">
            <a:avLst/>
          </a:prstGeom>
        </p:spPr>
      </p:pic>
      <p:pic>
        <p:nvPicPr>
          <p:cNvPr id="16" name="Picture 15" descr="A tray with information on it&#10;&#10;Description automatically generated">
            <a:extLst>
              <a:ext uri="{FF2B5EF4-FFF2-40B4-BE49-F238E27FC236}">
                <a16:creationId xmlns:a16="http://schemas.microsoft.com/office/drawing/2014/main" id="{56512416-7DE8-9628-3DC0-F8A7A97C2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72" y="1710398"/>
            <a:ext cx="2253990" cy="1508897"/>
          </a:xfrm>
          <a:prstGeom prst="rect">
            <a:avLst/>
          </a:prstGeom>
        </p:spPr>
      </p:pic>
      <p:pic>
        <p:nvPicPr>
          <p:cNvPr id="11" name="Picture 10" descr="A white plate with blue and green designs&#10;&#10;Description automatically generated">
            <a:extLst>
              <a:ext uri="{FF2B5EF4-FFF2-40B4-BE49-F238E27FC236}">
                <a16:creationId xmlns:a16="http://schemas.microsoft.com/office/drawing/2014/main" id="{B74E5A71-A189-B514-5261-E39B0EC2B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73" y="1022140"/>
            <a:ext cx="1331687" cy="775042"/>
          </a:xfrm>
          <a:prstGeom prst="rect">
            <a:avLst/>
          </a:prstGeom>
        </p:spPr>
      </p:pic>
      <p:pic>
        <p:nvPicPr>
          <p:cNvPr id="9" name="Picture 8" descr="A close up of a black object&#10;&#10;Description automatically generated">
            <a:extLst>
              <a:ext uri="{FF2B5EF4-FFF2-40B4-BE49-F238E27FC236}">
                <a16:creationId xmlns:a16="http://schemas.microsoft.com/office/drawing/2014/main" id="{6251DE27-78C6-5991-8C8C-84A49BE13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09">
            <a:off x="4494174" y="538653"/>
            <a:ext cx="201071" cy="1302774"/>
          </a:xfrm>
          <a:prstGeom prst="rect">
            <a:avLst/>
          </a:prstGeom>
        </p:spPr>
      </p:pic>
      <p:pic>
        <p:nvPicPr>
          <p:cNvPr id="13" name="Picture 12" descr="A black coffee cup on a coaster&#10;&#10;Description automatically generated">
            <a:extLst>
              <a:ext uri="{FF2B5EF4-FFF2-40B4-BE49-F238E27FC236}">
                <a16:creationId xmlns:a16="http://schemas.microsoft.com/office/drawing/2014/main" id="{08EA47F0-E487-AB22-85EC-49C6046E5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73" y="184355"/>
            <a:ext cx="1231470" cy="792518"/>
          </a:xfrm>
          <a:prstGeom prst="rect">
            <a:avLst/>
          </a:prstGeom>
        </p:spPr>
      </p:pic>
      <p:pic>
        <p:nvPicPr>
          <p:cNvPr id="7" name="Picture 6" descr="A close-up of a fork&#10;&#10;Description automatically generated">
            <a:extLst>
              <a:ext uri="{FF2B5EF4-FFF2-40B4-BE49-F238E27FC236}">
                <a16:creationId xmlns:a16="http://schemas.microsoft.com/office/drawing/2014/main" id="{C6860BDA-AE58-EDCD-FE21-42D599E1E7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09">
            <a:off x="2751386" y="582898"/>
            <a:ext cx="438229" cy="1214284"/>
          </a:xfrm>
          <a:prstGeom prst="rect">
            <a:avLst/>
          </a:prstGeom>
        </p:spPr>
      </p:pic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0A84EECC-F66D-7E01-0999-4578D6F2E5E9}"/>
              </a:ext>
            </a:extLst>
          </p:cNvPr>
          <p:cNvSpPr/>
          <p:nvPr/>
        </p:nvSpPr>
        <p:spPr>
          <a:xfrm rot="20806280">
            <a:off x="5322294" y="625881"/>
            <a:ext cx="1877961" cy="792518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 descr="A tray with information on it&#10;&#10;Description automatically generated">
            <a:extLst>
              <a:ext uri="{FF2B5EF4-FFF2-40B4-BE49-F238E27FC236}">
                <a16:creationId xmlns:a16="http://schemas.microsoft.com/office/drawing/2014/main" id="{BB03A3FC-053C-E106-E443-917E77539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15" y="1710398"/>
            <a:ext cx="2253990" cy="1508897"/>
          </a:xfrm>
          <a:prstGeom prst="rect">
            <a:avLst/>
          </a:prstGeom>
        </p:spPr>
      </p:pic>
      <p:pic>
        <p:nvPicPr>
          <p:cNvPr id="19" name="Picture 18" descr="A white plate with blue and green designs&#10;&#10;Description automatically generated">
            <a:extLst>
              <a:ext uri="{FF2B5EF4-FFF2-40B4-BE49-F238E27FC236}">
                <a16:creationId xmlns:a16="http://schemas.microsoft.com/office/drawing/2014/main" id="{86A8535D-E1A5-8ADB-C1B7-AA35CBDF7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16" y="1022140"/>
            <a:ext cx="1331687" cy="775042"/>
          </a:xfrm>
          <a:prstGeom prst="rect">
            <a:avLst/>
          </a:prstGeom>
        </p:spPr>
      </p:pic>
      <p:pic>
        <p:nvPicPr>
          <p:cNvPr id="20" name="Picture 19" descr="A close up of a black object&#10;&#10;Description automatically generated">
            <a:extLst>
              <a:ext uri="{FF2B5EF4-FFF2-40B4-BE49-F238E27FC236}">
                <a16:creationId xmlns:a16="http://schemas.microsoft.com/office/drawing/2014/main" id="{596E0FAE-B22B-01E1-7674-20C6D106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09">
            <a:off x="10008917" y="538653"/>
            <a:ext cx="201071" cy="1302774"/>
          </a:xfrm>
          <a:prstGeom prst="rect">
            <a:avLst/>
          </a:prstGeom>
        </p:spPr>
      </p:pic>
      <p:pic>
        <p:nvPicPr>
          <p:cNvPr id="21" name="Picture 20" descr="A black coffee cup on a coaster&#10;&#10;Description automatically generated">
            <a:extLst>
              <a:ext uri="{FF2B5EF4-FFF2-40B4-BE49-F238E27FC236}">
                <a16:creationId xmlns:a16="http://schemas.microsoft.com/office/drawing/2014/main" id="{4A4350A9-1131-9EF6-D294-B04DF6F258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16" y="184355"/>
            <a:ext cx="1231470" cy="792518"/>
          </a:xfrm>
          <a:prstGeom prst="rect">
            <a:avLst/>
          </a:prstGeom>
        </p:spPr>
      </p:pic>
      <p:pic>
        <p:nvPicPr>
          <p:cNvPr id="22" name="Picture 21" descr="A close-up of a fork&#10;&#10;Description automatically generated">
            <a:extLst>
              <a:ext uri="{FF2B5EF4-FFF2-40B4-BE49-F238E27FC236}">
                <a16:creationId xmlns:a16="http://schemas.microsoft.com/office/drawing/2014/main" id="{234DB12C-CDAE-CAA9-281F-7263F003D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09">
            <a:off x="8266129" y="582898"/>
            <a:ext cx="438229" cy="1214284"/>
          </a:xfrm>
          <a:prstGeom prst="rect">
            <a:avLst/>
          </a:prstGeom>
        </p:spPr>
      </p:pic>
      <p:pic>
        <p:nvPicPr>
          <p:cNvPr id="3" name="Picture 2" descr="A knife with a handle&#10;&#10;Description automatically generated">
            <a:extLst>
              <a:ext uri="{FF2B5EF4-FFF2-40B4-BE49-F238E27FC236}">
                <a16:creationId xmlns:a16="http://schemas.microsoft.com/office/drawing/2014/main" id="{C5D30ED4-3EE9-F7C6-47B1-CD20CDCFC4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62002" y="2291361"/>
            <a:ext cx="1286669" cy="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1914-6C38-1586-6369-FB734DBF36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654710" cy="8160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4A7A90-0C04-477F-6167-2A365EF20FF7}"/>
              </a:ext>
            </a:extLst>
          </p:cNvPr>
          <p:cNvSpPr txBox="1"/>
          <p:nvPr/>
        </p:nvSpPr>
        <p:spPr>
          <a:xfrm>
            <a:off x="3977148" y="904468"/>
            <a:ext cx="45267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Motivation</a:t>
            </a:r>
          </a:p>
          <a:p>
            <a:endParaRPr lang="en-US" sz="2800" dirty="0"/>
          </a:p>
          <a:p>
            <a:r>
              <a:rPr lang="en-US" sz="2800" dirty="0"/>
              <a:t>Containers and Docker</a:t>
            </a:r>
          </a:p>
          <a:p>
            <a:endParaRPr lang="en-US" sz="2800" dirty="0"/>
          </a:p>
          <a:p>
            <a:r>
              <a:rPr lang="en-US" sz="2800" dirty="0"/>
              <a:t>Docker Images</a:t>
            </a:r>
          </a:p>
          <a:p>
            <a:endParaRPr lang="en-US" sz="2800" dirty="0"/>
          </a:p>
          <a:p>
            <a:r>
              <a:rPr lang="en-US" sz="2800" dirty="0"/>
              <a:t>Docker Containers</a:t>
            </a:r>
          </a:p>
          <a:p>
            <a:endParaRPr lang="en-US" sz="2800" dirty="0"/>
          </a:p>
          <a:p>
            <a:r>
              <a:rPr lang="en-US" sz="2800" dirty="0"/>
              <a:t>Cluster Management</a:t>
            </a:r>
          </a:p>
          <a:p>
            <a:endParaRPr lang="en-US" sz="2800" dirty="0"/>
          </a:p>
          <a:p>
            <a:r>
              <a:rPr lang="en-US" sz="2800" dirty="0"/>
              <a:t>Architectural Considerations</a:t>
            </a:r>
          </a:p>
          <a:p>
            <a:endParaRPr lang="en-US" sz="2800" dirty="0"/>
          </a:p>
          <a:p>
            <a:r>
              <a:rPr lang="en-US" sz="2800" dirty="0"/>
              <a:t>Best Practices </a:t>
            </a:r>
          </a:p>
        </p:txBody>
      </p:sp>
      <p:pic>
        <p:nvPicPr>
          <p:cNvPr id="4" name="Picture 3" descr="Close-up of a knife&#10;&#10;Description automatically generated">
            <a:extLst>
              <a:ext uri="{FF2B5EF4-FFF2-40B4-BE49-F238E27FC236}">
                <a16:creationId xmlns:a16="http://schemas.microsoft.com/office/drawing/2014/main" id="{A0DE9243-804F-BDC5-1BF8-1B0DF9594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6992">
            <a:off x="2634485" y="1534167"/>
            <a:ext cx="841138" cy="126249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9610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ED058A-5068-EE36-60DD-50665347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75708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Containers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EC1E6-A203-369B-5532-978C28A1FD80}"/>
              </a:ext>
            </a:extLst>
          </p:cNvPr>
          <p:cNvSpPr txBox="1"/>
          <p:nvPr/>
        </p:nvSpPr>
        <p:spPr>
          <a:xfrm>
            <a:off x="4797814" y="1586081"/>
            <a:ext cx="6794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 a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sandboxed</a:t>
            </a:r>
            <a:r>
              <a:rPr lang="en-US" sz="2800" dirty="0"/>
              <a:t> process on your machine that is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isolated</a:t>
            </a:r>
            <a:r>
              <a:rPr lang="en-US" sz="2800" dirty="0"/>
              <a:t> form all other processes on the host machine</a:t>
            </a:r>
          </a:p>
        </p:txBody>
      </p:sp>
      <p:pic>
        <p:nvPicPr>
          <p:cNvPr id="2" name="Picture 1" descr="A tray with information on it&#10;&#10;Description automatically generated">
            <a:extLst>
              <a:ext uri="{FF2B5EF4-FFF2-40B4-BE49-F238E27FC236}">
                <a16:creationId xmlns:a16="http://schemas.microsoft.com/office/drawing/2014/main" id="{9462609E-BE5E-4D6C-CD67-7F92DA4D4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3" y="2690945"/>
            <a:ext cx="3150115" cy="21087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1202C8-9D80-23D3-2C2D-70174CCB6553}"/>
              </a:ext>
            </a:extLst>
          </p:cNvPr>
          <p:cNvSpPr txBox="1"/>
          <p:nvPr/>
        </p:nvSpPr>
        <p:spPr>
          <a:xfrm>
            <a:off x="6602147" y="3517304"/>
            <a:ext cx="3033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Portable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Shareable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Lightweight</a:t>
            </a:r>
          </a:p>
        </p:txBody>
      </p:sp>
    </p:spTree>
    <p:extLst>
      <p:ext uri="{BB962C8B-B14F-4D97-AF65-F5344CB8AC3E}">
        <p14:creationId xmlns:p14="http://schemas.microsoft.com/office/powerpoint/2010/main" val="1191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1340</Words>
  <Application>Microsoft Office PowerPoint</Application>
  <PresentationFormat>Widescreen</PresentationFormat>
  <Paragraphs>469</Paragraphs>
  <Slides>45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Times New Roman</vt:lpstr>
      <vt:lpstr>Wingdings</vt:lpstr>
      <vt:lpstr>Office Theme</vt:lpstr>
      <vt:lpstr>Docker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Containers</vt:lpstr>
      <vt:lpstr>Containers and VMs</vt:lpstr>
      <vt:lpstr>Containers and VMs</vt:lpstr>
      <vt:lpstr>Business Card</vt:lpstr>
      <vt:lpstr>Alternatives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Thank You</vt:lpstr>
    </vt:vector>
  </TitlesOfParts>
  <Company>IBM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Apache Hadoop</dc:title>
  <dc:creator>Andras Varga</dc:creator>
  <cp:lastModifiedBy>Andras Varga</cp:lastModifiedBy>
  <cp:revision>855</cp:revision>
  <dcterms:created xsi:type="dcterms:W3CDTF">2024-06-21T10:52:55Z</dcterms:created>
  <dcterms:modified xsi:type="dcterms:W3CDTF">2024-12-01T18:48:17Z</dcterms:modified>
</cp:coreProperties>
</file>