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9" r:id="rId5"/>
    <p:sldId id="313" r:id="rId6"/>
    <p:sldId id="272" r:id="rId7"/>
    <p:sldId id="270" r:id="rId8"/>
    <p:sldId id="319" r:id="rId9"/>
    <p:sldId id="320" r:id="rId10"/>
    <p:sldId id="271" r:id="rId11"/>
    <p:sldId id="302" r:id="rId12"/>
    <p:sldId id="303" r:id="rId13"/>
    <p:sldId id="339" r:id="rId14"/>
    <p:sldId id="316" r:id="rId15"/>
    <p:sldId id="317" r:id="rId16"/>
    <p:sldId id="318" r:id="rId17"/>
    <p:sldId id="263" r:id="rId18"/>
    <p:sldId id="304" r:id="rId19"/>
    <p:sldId id="305" r:id="rId20"/>
    <p:sldId id="264" r:id="rId21"/>
    <p:sldId id="307" r:id="rId22"/>
    <p:sldId id="314" r:id="rId23"/>
    <p:sldId id="309" r:id="rId24"/>
    <p:sldId id="315" r:id="rId25"/>
    <p:sldId id="312" r:id="rId26"/>
    <p:sldId id="265" r:id="rId27"/>
    <p:sldId id="329" r:id="rId28"/>
    <p:sldId id="330" r:id="rId29"/>
    <p:sldId id="331" r:id="rId30"/>
    <p:sldId id="332" r:id="rId31"/>
    <p:sldId id="333" r:id="rId32"/>
    <p:sldId id="266" r:id="rId33"/>
    <p:sldId id="334" r:id="rId34"/>
    <p:sldId id="338" r:id="rId35"/>
    <p:sldId id="336" r:id="rId36"/>
    <p:sldId id="335" r:id="rId37"/>
    <p:sldId id="337" r:id="rId38"/>
    <p:sldId id="267" r:id="rId39"/>
    <p:sldId id="321" r:id="rId40"/>
    <p:sldId id="323" r:id="rId41"/>
    <p:sldId id="324" r:id="rId42"/>
    <p:sldId id="322" r:id="rId43"/>
    <p:sldId id="325" r:id="rId44"/>
    <p:sldId id="326" r:id="rId45"/>
    <p:sldId id="327" r:id="rId46"/>
    <p:sldId id="268" r:id="rId47"/>
    <p:sldId id="328" r:id="rId48"/>
    <p:sldId id="260" r:id="rId49"/>
    <p:sldId id="25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5F67995-0631-4480-AA94-21800B974907}">
          <p14:sldIdLst>
            <p14:sldId id="257"/>
            <p14:sldId id="261"/>
          </p14:sldIdLst>
        </p14:section>
        <p14:section name="Management Tools" id="{E68EB38E-1AF8-42EE-93B0-8A72D3EA96AF}">
          <p14:sldIdLst>
            <p14:sldId id="262"/>
            <p14:sldId id="269"/>
            <p14:sldId id="313"/>
            <p14:sldId id="272"/>
            <p14:sldId id="270"/>
            <p14:sldId id="319"/>
            <p14:sldId id="320"/>
            <p14:sldId id="271"/>
            <p14:sldId id="302"/>
            <p14:sldId id="303"/>
            <p14:sldId id="339"/>
            <p14:sldId id="316"/>
            <p14:sldId id="317"/>
            <p14:sldId id="318"/>
          </p14:sldIdLst>
        </p14:section>
        <p14:section name="Monitoring Tools" id="{C92F9CE2-2B12-42FC-88DB-4476AD52BEC2}">
          <p14:sldIdLst>
            <p14:sldId id="263"/>
            <p14:sldId id="304"/>
            <p14:sldId id="305"/>
          </p14:sldIdLst>
        </p14:section>
        <p14:section name="Analytical Tools" id="{29E77210-0E09-43E8-85DD-A7AC63F271DD}">
          <p14:sldIdLst>
            <p14:sldId id="264"/>
            <p14:sldId id="307"/>
            <p14:sldId id="314"/>
            <p14:sldId id="309"/>
            <p14:sldId id="315"/>
            <p14:sldId id="312"/>
          </p14:sldIdLst>
        </p14:section>
        <p14:section name="Elasticsearch" id="{E6C1E836-93B4-40EF-A86E-784104DDE567}">
          <p14:sldIdLst>
            <p14:sldId id="265"/>
            <p14:sldId id="329"/>
            <p14:sldId id="330"/>
            <p14:sldId id="331"/>
            <p14:sldId id="332"/>
            <p14:sldId id="333"/>
          </p14:sldIdLst>
        </p14:section>
        <p14:section name="Cluster" id="{0885CEB2-B887-4F74-ADAC-DA6A23C72702}">
          <p14:sldIdLst>
            <p14:sldId id="266"/>
            <p14:sldId id="334"/>
            <p14:sldId id="338"/>
            <p14:sldId id="336"/>
            <p14:sldId id="335"/>
            <p14:sldId id="337"/>
          </p14:sldIdLst>
        </p14:section>
        <p14:section name="Indices" id="{533B2795-DAC9-475C-9F10-8E81F4776B43}">
          <p14:sldIdLst>
            <p14:sldId id="267"/>
            <p14:sldId id="321"/>
            <p14:sldId id="323"/>
            <p14:sldId id="324"/>
            <p14:sldId id="322"/>
            <p14:sldId id="325"/>
            <p14:sldId id="326"/>
            <p14:sldId id="327"/>
          </p14:sldIdLst>
        </p14:section>
        <p14:section name="Security" id="{53B015FB-9DBC-4BF1-9884-05C6EEFC84A8}">
          <p14:sldIdLst>
            <p14:sldId id="268"/>
            <p14:sldId id="328"/>
          </p14:sldIdLst>
        </p14:section>
        <p14:section name="Closing" id="{47CD8C8E-99D2-4028-8E0C-7CAEDAEC88F3}">
          <p14:sldIdLst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DDDD"/>
    <a:srgbClr val="FFC3C3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9E50-AB0E-1085-9261-672B3086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298BB-CEAF-817A-D00D-1EB22FA1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2DF5-954A-5D1A-7085-9610DDC7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70D1-7F2A-0E2E-0449-0E06FF6F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6D1B-593B-641E-7F65-39E5CF4E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5516-EDD1-4B51-C1B7-DBC07E1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A4305-4CF4-3CAE-B825-8FDED6F8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F1F4-A84B-FE51-D287-74DDD8C5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3931-6D67-D56A-165E-A6555C7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F5F3-0D59-D282-446F-2F90458D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D7B9D-48E9-1FD7-9C86-82B25AFB0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66BAF-0586-782B-63D8-6262AD5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E87-F733-190E-29D3-15546E9D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88E9-09A9-7995-A28F-ED16DB07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6FEA-C9AE-13ED-802F-30D08255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F743-EBCD-7E9E-13A4-FE8E3E1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F3B8-6D4C-2025-D3EF-0484275E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7FB3-D9DE-A616-9629-F32C07CA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F565-5047-2A32-6848-CB58A8DE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FBEB-E16E-A5E1-60AE-4489B545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7DAD-517C-B0DA-4081-E544B3A4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6E9-3536-6AAD-736A-1BB337B1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F380-D672-ED64-F4AE-D22C712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D4CA-B1EB-FBF9-6E51-213EBA11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02B4-383C-3181-0C0D-609EA13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AD8F-BFCD-CA8D-244D-7CA37C7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986A-D22C-42A5-F3B8-ED42317D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E5E40-8E4F-25DD-6F92-C859E42D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7FDE-2F6C-BDD9-68BF-E81867AE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90A3-8730-F623-136F-0BA4FD5B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4D79-C6CC-0DE8-50D9-0B6F4885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7CD9-DCB2-2278-902E-A448EAE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57C1-E580-5845-69B7-77A3FB48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6CD6-F542-E3B1-D897-D6455631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05F7B-D24C-D759-DC2A-553D232A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A3771-64CB-47E9-91B0-2B61269F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C83AE-9C34-1AB3-957D-43992D4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BECF-BA34-D080-817D-B190AA2F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DE4C6-A8EB-61FB-B9D7-77BE1B61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7411-3F0A-EC83-438F-526D72BD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8AB6D-0667-5333-129D-9F6A160B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9E082-AE1F-D028-A23D-F5364F7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4F532-C911-DEF3-413A-DDB72558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A847C-04F7-3976-C8AB-7244BB5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C3C83-D217-1F80-B71E-D463F02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A3230-2414-DB38-5F62-D33D80E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49B0-1275-3345-8DE4-F66695F0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5C6C-2353-2808-4BA5-DEC1D2B1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A4A0-CD9F-5AF8-6C9F-927043FC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0EA5-5157-3D34-B5F6-542D7C7F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2351-A2B4-D90C-1B92-CC53F599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F0D9-72F5-B32D-D8BD-508E43A0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4C0-F912-33E0-6087-91B02ADA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85A0F-8BE1-997E-6973-99222450D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78C-BF8B-8C0C-2A39-0ED19F59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80B5D-E39C-B926-18F3-2E7DBA88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5973D-5B30-A6D9-3FD9-A5D525B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32EF-7AF3-6191-330A-2A7B378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73851-D27E-FAAF-18F5-219BB89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048A-05BE-C343-49E1-3CFB9FF5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2B3-940A-5E50-A074-0FF0ECD0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DEEE8-F3EF-42B7-B323-F39A9C40E2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226E-B95F-0839-D4F9-5A063076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8456-B453-DF74-C157-3406B0989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3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aticon.com/free-icon/people_3224689" TargetMode="External"/><Relationship Id="rId18" Type="http://schemas.openxmlformats.org/officeDocument/2006/relationships/hyperlink" Target="https://www.flaticon.com/free-icon/database_4249012?related_id=4249057&amp;origin=search" TargetMode="External"/><Relationship Id="rId26" Type="http://schemas.openxmlformats.org/officeDocument/2006/relationships/hyperlink" Target="https://www.flaticon.com/free-icon/checklist_6348028" TargetMode="External"/><Relationship Id="rId39" Type="http://schemas.openxmlformats.org/officeDocument/2006/relationships/hyperlink" Target="https://users.cs.duke.edu/~pankaj/publications/papers/bkd-sstd.pdf" TargetMode="External"/><Relationship Id="rId21" Type="http://schemas.openxmlformats.org/officeDocument/2006/relationships/hyperlink" Target="https://www.flickr.com/photos/kmdoncaster/24332376784/" TargetMode="External"/><Relationship Id="rId34" Type="http://schemas.openxmlformats.org/officeDocument/2006/relationships/hyperlink" Target="https://www.flickr.com/photos/kitschweb/8077198459/" TargetMode="External"/><Relationship Id="rId7" Type="http://schemas.openxmlformats.org/officeDocument/2006/relationships/hyperlink" Target="https://www.flaticon.com/free-icon/application_5044729" TargetMode="External"/><Relationship Id="rId12" Type="http://schemas.openxmlformats.org/officeDocument/2006/relationships/hyperlink" Target="https://www.flaticon.com/free-icon/man_16157828" TargetMode="External"/><Relationship Id="rId17" Type="http://schemas.openxmlformats.org/officeDocument/2006/relationships/hyperlink" Target="https://www.flaticon.com/free-icon/database-management_6919110?related_id=6220416&amp;origin=search" TargetMode="External"/><Relationship Id="rId25" Type="http://schemas.openxmlformats.org/officeDocument/2006/relationships/hyperlink" Target="https://www.flaticon.com/free-icon/google-docs_2965335" TargetMode="External"/><Relationship Id="rId33" Type="http://schemas.openxmlformats.org/officeDocument/2006/relationships/hyperlink" Target="https://www.flickr.com/photos/jeff_dray/5266328653" TargetMode="External"/><Relationship Id="rId38" Type="http://schemas.openxmlformats.org/officeDocument/2006/relationships/hyperlink" Target="https://dl.acm.org/doi/10.1145/296854.277632" TargetMode="External"/><Relationship Id="rId2" Type="http://schemas.openxmlformats.org/officeDocument/2006/relationships/hyperlink" Target="https://www.flickr.com/photos/wwarby/16413984940" TargetMode="External"/><Relationship Id="rId16" Type="http://schemas.openxmlformats.org/officeDocument/2006/relationships/hyperlink" Target="https://www.flaticon.com/free-icon/database_603156" TargetMode="External"/><Relationship Id="rId20" Type="http://schemas.openxmlformats.org/officeDocument/2006/relationships/hyperlink" Target="https://www.flickr.com/photos/117259707@N08/16600330941/" TargetMode="External"/><Relationship Id="rId29" Type="http://schemas.openxmlformats.org/officeDocument/2006/relationships/hyperlink" Target="https://www.flaticon.com/free-icon/programmer_56027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aticon.com/free-icon/chat_5217391" TargetMode="External"/><Relationship Id="rId11" Type="http://schemas.openxmlformats.org/officeDocument/2006/relationships/hyperlink" Target="https://www.flaticon.com/free-icon/man_4202835" TargetMode="External"/><Relationship Id="rId24" Type="http://schemas.openxmlformats.org/officeDocument/2006/relationships/hyperlink" Target="https://www.flaticon.com/free-icon/document_888071?related_id=887997&amp;origin=search" TargetMode="External"/><Relationship Id="rId32" Type="http://schemas.openxmlformats.org/officeDocument/2006/relationships/hyperlink" Target="https://www.flickr.com/photos/alan-light/17455065021/" TargetMode="External"/><Relationship Id="rId37" Type="http://schemas.openxmlformats.org/officeDocument/2006/relationships/hyperlink" Target="https://www.elastic.co/elasticsearch" TargetMode="External"/><Relationship Id="rId40" Type="http://schemas.openxmlformats.org/officeDocument/2006/relationships/image" Target="../media/image78.jpg"/><Relationship Id="rId5" Type="http://schemas.openxmlformats.org/officeDocument/2006/relationships/hyperlink" Target="https://www.flickr.com/photos/tambako/53003359590/" TargetMode="External"/><Relationship Id="rId15" Type="http://schemas.openxmlformats.org/officeDocument/2006/relationships/hyperlink" Target="https://www.flaticon.com/free-icon/team_7376193?related_id=7376149&amp;origin=search" TargetMode="External"/><Relationship Id="rId23" Type="http://schemas.openxmlformats.org/officeDocument/2006/relationships/hyperlink" Target="https://www.flaticon.com/free-icon/file_9428686" TargetMode="External"/><Relationship Id="rId28" Type="http://schemas.openxmlformats.org/officeDocument/2006/relationships/hyperlink" Target="https://www.flaticon.com/free-icon/role-playing-game_647847" TargetMode="External"/><Relationship Id="rId36" Type="http://schemas.openxmlformats.org/officeDocument/2006/relationships/hyperlink" Target="https://www.flaticon.com/free-icon/prioritize_7778962" TargetMode="External"/><Relationship Id="rId10" Type="http://schemas.openxmlformats.org/officeDocument/2006/relationships/hyperlink" Target="https://www.flaticon.com/free-icon/girl_4202850" TargetMode="External"/><Relationship Id="rId19" Type="http://schemas.openxmlformats.org/officeDocument/2006/relationships/hyperlink" Target="https://www.flickr.com/photos/veisha/52684445652/in/photolist-2ogxycf-cySprY-hjCQjT-63XLzr-6py5LE-6qcYhK-NDB7yX-kUvbJi-4VrAE-jZCzd-517r24-C2BnvK-9TRCDD-4LQRHn-2mSAW86-9UFZLh-HgHop-4KRygg-69bcjP-7oAt1w-7owwZi-dFPssj-82WcfL-7owxjZ-7Sgofb-akBkTs-7owCFi-7oAk1U-mkxbr-7owBxZ-7owtsT-7oAw6u-2jkaK6A-2oaYN1T-YTpdRb-2nvPcko-2Tbu2-dntczM-mkxby-7owCT8-7owvrD-7owCx8-7owqDt-7oAu8N-7oAjJA-byxsh5-dpwoEq-7EWMH6-7JVq5Q-ahNQK" TargetMode="External"/><Relationship Id="rId31" Type="http://schemas.openxmlformats.org/officeDocument/2006/relationships/hyperlink" Target="https://www.flickr.com/photos/icesabre/2142494372/" TargetMode="External"/><Relationship Id="rId4" Type="http://schemas.openxmlformats.org/officeDocument/2006/relationships/hyperlink" Target="https://www.flaticon.com/free-icon/product-development_8787090" TargetMode="External"/><Relationship Id="rId9" Type="http://schemas.openxmlformats.org/officeDocument/2006/relationships/hyperlink" Target="https://www.flaticon.com/free-icon/data-center_2888736" TargetMode="External"/><Relationship Id="rId14" Type="http://schemas.openxmlformats.org/officeDocument/2006/relationships/hyperlink" Target="https://www.flaticon.com/free-icon/youth_3791146" TargetMode="External"/><Relationship Id="rId22" Type="http://schemas.openxmlformats.org/officeDocument/2006/relationships/hyperlink" Target="https://www.flickr.com/photos/59505333@N03/17794651543/" TargetMode="External"/><Relationship Id="rId27" Type="http://schemas.openxmlformats.org/officeDocument/2006/relationships/hyperlink" Target="https://www.flaticon.com/free-icon/pin_5439363?related_id=5439455&amp;origin=search" TargetMode="External"/><Relationship Id="rId30" Type="http://schemas.openxmlformats.org/officeDocument/2006/relationships/hyperlink" Target="https://www.flaticon.com/free-icon/wood_928797" TargetMode="External"/><Relationship Id="rId35" Type="http://schemas.openxmlformats.org/officeDocument/2006/relationships/hyperlink" Target="https://www.flaticon.com/free-icon/document_1542000?related_id=1542061&amp;origin=search" TargetMode="External"/><Relationship Id="rId8" Type="http://schemas.openxmlformats.org/officeDocument/2006/relationships/hyperlink" Target="https://www.flaticon.com/free-icon/desktop_2933245" TargetMode="External"/><Relationship Id="rId3" Type="http://schemas.openxmlformats.org/officeDocument/2006/relationships/hyperlink" Target="https://www.flaticon.com/free-icon/source-code_6214123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16528-CFAF-4813-6FF8-A8542E650796}"/>
              </a:ext>
            </a:extLst>
          </p:cNvPr>
          <p:cNvSpPr/>
          <p:nvPr/>
        </p:nvSpPr>
        <p:spPr>
          <a:xfrm>
            <a:off x="1071716" y="1661652"/>
            <a:ext cx="10038736" cy="1940386"/>
          </a:xfrm>
          <a:prstGeom prst="roundRect">
            <a:avLst/>
          </a:prstGeom>
          <a:gradFill flip="none" rotWithShape="1">
            <a:gsLst>
              <a:gs pos="0">
                <a:srgbClr val="FFDDDD"/>
              </a:gs>
              <a:gs pos="36000">
                <a:srgbClr val="FFC3C3"/>
              </a:gs>
              <a:gs pos="65000">
                <a:srgbClr val="FF5B5B"/>
              </a:gs>
              <a:gs pos="90000">
                <a:srgbClr val="C00000"/>
              </a:gs>
              <a:gs pos="100000">
                <a:srgbClr val="7E000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32EC-309B-DF12-6CC6-A91054B2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748738"/>
            <a:ext cx="9144000" cy="2387600"/>
          </a:xfrm>
        </p:spPr>
        <p:txBody>
          <a:bodyPr/>
          <a:lstStyle/>
          <a:p>
            <a:r>
              <a:rPr lang="en-US" dirty="0"/>
              <a:t>Elasticsearch and Others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9D36-34F0-576F-0580-6437A920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/>
          <a:lstStyle/>
          <a:p>
            <a:r>
              <a:rPr lang="en-US" sz="2800" dirty="0"/>
              <a:t>Andr</a:t>
            </a:r>
            <a:r>
              <a:rPr lang="sk-SK" sz="2800" dirty="0"/>
              <a:t>ás Varga</a:t>
            </a:r>
            <a:endParaRPr lang="en-US" sz="2800" dirty="0"/>
          </a:p>
          <a:p>
            <a:r>
              <a:rPr lang="en-US" i="1" dirty="0"/>
              <a:t>IBM Consulting</a:t>
            </a:r>
          </a:p>
        </p:txBody>
      </p:sp>
    </p:spTree>
    <p:extLst>
      <p:ext uri="{BB962C8B-B14F-4D97-AF65-F5344CB8AC3E}">
        <p14:creationId xmlns:p14="http://schemas.microsoft.com/office/powerpoint/2010/main" val="130914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44645" cy="12880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Infrastructure as Code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9B270-B2D9-E7AE-7D9F-302A392327DC}"/>
              </a:ext>
            </a:extLst>
          </p:cNvPr>
          <p:cNvSpPr txBox="1"/>
          <p:nvPr/>
        </p:nvSpPr>
        <p:spPr>
          <a:xfrm>
            <a:off x="0" y="6529278"/>
            <a:ext cx="122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https://saltproject.io/index.html  https://www.chef.io  https://www.puppet.com  https://www.terraform.io  https://www.redhat.com/ansible</a:t>
            </a: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D9FFA672-B1BC-C1DD-66C7-78A095DA9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4" y="3910189"/>
            <a:ext cx="1502492" cy="141411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976A49-C9E4-ED3D-97BB-63A01667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0563" y="1378082"/>
            <a:ext cx="2757492" cy="9784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2DF9F8-880D-4D80-1735-60FE177D8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948" y="2483173"/>
            <a:ext cx="1506747" cy="1288026"/>
          </a:xfrm>
          <a:prstGeom prst="rect">
            <a:avLst/>
          </a:prstGeom>
        </p:spPr>
      </p:pic>
      <p:pic>
        <p:nvPicPr>
          <p:cNvPr id="11" name="Picture 10" descr="A purple and black logo&#10;&#10;Description automatically generated">
            <a:extLst>
              <a:ext uri="{FF2B5EF4-FFF2-40B4-BE49-F238E27FC236}">
                <a16:creationId xmlns:a16="http://schemas.microsoft.com/office/drawing/2014/main" id="{88AB4C32-4213-2BE9-6A81-7F897AB4E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73" y="3518280"/>
            <a:ext cx="2341920" cy="2479680"/>
          </a:xfrm>
          <a:prstGeom prst="rect">
            <a:avLst/>
          </a:prstGeom>
        </p:spPr>
      </p:pic>
      <p:pic>
        <p:nvPicPr>
          <p:cNvPr id="13" name="Picture 12" descr="A white letter in a black circle&#10;&#10;Description automatically generated">
            <a:extLst>
              <a:ext uri="{FF2B5EF4-FFF2-40B4-BE49-F238E27FC236}">
                <a16:creationId xmlns:a16="http://schemas.microsoft.com/office/drawing/2014/main" id="{6BBD63BE-4B51-E0C6-8940-7C321BA56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07" y="1101213"/>
            <a:ext cx="1600701" cy="19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EE3-9CC9-FA2E-BA57-C7D29ED537F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Integration and Delivery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4DFB0-3688-B359-32EB-5160CAAAD89B}"/>
              </a:ext>
            </a:extLst>
          </p:cNvPr>
          <p:cNvSpPr txBox="1"/>
          <p:nvPr/>
        </p:nvSpPr>
        <p:spPr>
          <a:xfrm>
            <a:off x="1650858" y="1177759"/>
            <a:ext cx="646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Maturity of Software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48810-4DBC-341A-8D2B-A38EFE708F92}"/>
              </a:ext>
            </a:extLst>
          </p:cNvPr>
          <p:cNvSpPr txBox="1"/>
          <p:nvPr/>
        </p:nvSpPr>
        <p:spPr>
          <a:xfrm>
            <a:off x="792513" y="1957827"/>
            <a:ext cx="3712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E0000"/>
                </a:solidFill>
              </a:rPr>
              <a:t>Continuous Integration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A70E9-8C6B-3FD1-7E9F-2CF26BBE2C09}"/>
              </a:ext>
            </a:extLst>
          </p:cNvPr>
          <p:cNvSpPr txBox="1"/>
          <p:nvPr/>
        </p:nvSpPr>
        <p:spPr>
          <a:xfrm>
            <a:off x="7977917" y="4026642"/>
            <a:ext cx="3712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E0000"/>
                </a:solidFill>
              </a:rPr>
              <a:t>Continuous Deployment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EEBBF-FCF3-D48D-B3BD-C6D3A212DEE0}"/>
              </a:ext>
            </a:extLst>
          </p:cNvPr>
          <p:cNvSpPr txBox="1"/>
          <p:nvPr/>
        </p:nvSpPr>
        <p:spPr>
          <a:xfrm>
            <a:off x="4560243" y="3004268"/>
            <a:ext cx="3712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E0000"/>
                </a:solidFill>
              </a:rPr>
              <a:t>Continuous Delivery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6A74C7FF-E99B-D1B4-61C5-15D51F239BE2}"/>
              </a:ext>
            </a:extLst>
          </p:cNvPr>
          <p:cNvSpPr/>
          <p:nvPr/>
        </p:nvSpPr>
        <p:spPr>
          <a:xfrm rot="5400000">
            <a:off x="5118678" y="1733281"/>
            <a:ext cx="725609" cy="1543665"/>
          </a:xfrm>
          <a:prstGeom prst="bentArrow">
            <a:avLst/>
          </a:prstGeom>
          <a:solidFill>
            <a:srgbClr val="FFC3C3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87A8600D-34A0-0117-4E90-B5BA79AC0EC7}"/>
              </a:ext>
            </a:extLst>
          </p:cNvPr>
          <p:cNvSpPr/>
          <p:nvPr/>
        </p:nvSpPr>
        <p:spPr>
          <a:xfrm rot="5400000">
            <a:off x="9027001" y="2856850"/>
            <a:ext cx="725609" cy="1543665"/>
          </a:xfrm>
          <a:prstGeom prst="bentArrow">
            <a:avLst/>
          </a:prstGeom>
          <a:solidFill>
            <a:srgbClr val="FFC3C3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908A2-5CD4-B902-26AC-E92EB327E652}"/>
              </a:ext>
            </a:extLst>
          </p:cNvPr>
          <p:cNvSpPr txBox="1"/>
          <p:nvPr/>
        </p:nvSpPr>
        <p:spPr>
          <a:xfrm>
            <a:off x="1081547" y="2700584"/>
            <a:ext cx="2934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Code changes are </a:t>
            </a:r>
            <a:r>
              <a:rPr lang="en-US" sz="2400" i="1" dirty="0"/>
              <a:t>often pushed</a:t>
            </a:r>
            <a:r>
              <a:rPr lang="en-US" sz="2400" dirty="0"/>
              <a:t> into the main codebase and covered with basic tests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A1517-9770-3B47-B45D-985ADB2F8D79}"/>
              </a:ext>
            </a:extLst>
          </p:cNvPr>
          <p:cNvSpPr txBox="1"/>
          <p:nvPr/>
        </p:nvSpPr>
        <p:spPr>
          <a:xfrm>
            <a:off x="4849760" y="3758032"/>
            <a:ext cx="293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Code changes result in a software, which </a:t>
            </a:r>
            <a:r>
              <a:rPr lang="en-US" sz="2400" i="1" dirty="0"/>
              <a:t>can be released any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86C32-0002-5FB0-3F72-D90AB959ACF4}"/>
              </a:ext>
            </a:extLst>
          </p:cNvPr>
          <p:cNvSpPr txBox="1"/>
          <p:nvPr/>
        </p:nvSpPr>
        <p:spPr>
          <a:xfrm>
            <a:off x="8617972" y="4760897"/>
            <a:ext cx="307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Code changes are </a:t>
            </a:r>
            <a:r>
              <a:rPr lang="en-US" sz="2400" i="1" dirty="0"/>
              <a:t>released automatically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9F1EC28-0E97-9D83-8C1C-543FE663EC00}"/>
              </a:ext>
            </a:extLst>
          </p:cNvPr>
          <p:cNvSpPr/>
          <p:nvPr/>
        </p:nvSpPr>
        <p:spPr>
          <a:xfrm rot="981165">
            <a:off x="3895620" y="3992146"/>
            <a:ext cx="2274283" cy="376215"/>
          </a:xfrm>
          <a:prstGeom prst="rightArrow">
            <a:avLst/>
          </a:prstGeom>
          <a:solidFill>
            <a:srgbClr val="FFC3C3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01DB6-9E8D-7DE0-4CE8-1F62609B769D}"/>
              </a:ext>
            </a:extLst>
          </p:cNvPr>
          <p:cNvSpPr txBox="1"/>
          <p:nvPr/>
        </p:nvSpPr>
        <p:spPr>
          <a:xfrm>
            <a:off x="1748220" y="4538959"/>
            <a:ext cx="4668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Deployment automation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Testing automation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Improving testing technique</a:t>
            </a:r>
          </a:p>
        </p:txBody>
      </p:sp>
    </p:spTree>
    <p:extLst>
      <p:ext uri="{BB962C8B-B14F-4D97-AF65-F5344CB8AC3E}">
        <p14:creationId xmlns:p14="http://schemas.microsoft.com/office/powerpoint/2010/main" val="28023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EE3-9CC9-FA2E-BA57-C7D29ED537F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Pipelines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739E6A-6A91-1E28-F227-1B1A9928F8FF}"/>
              </a:ext>
            </a:extLst>
          </p:cNvPr>
          <p:cNvGrpSpPr/>
          <p:nvPr/>
        </p:nvGrpSpPr>
        <p:grpSpPr>
          <a:xfrm>
            <a:off x="2152302" y="1404174"/>
            <a:ext cx="3009633" cy="1114581"/>
            <a:chOff x="2152302" y="1404174"/>
            <a:chExt cx="3009633" cy="1114581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E66DC61-6AA4-8E51-0261-DE0A60A23BC6}"/>
                </a:ext>
              </a:extLst>
            </p:cNvPr>
            <p:cNvSpPr/>
            <p:nvPr/>
          </p:nvSpPr>
          <p:spPr>
            <a:xfrm>
              <a:off x="2152302" y="1404174"/>
              <a:ext cx="3009633" cy="1114581"/>
            </a:xfrm>
            <a:prstGeom prst="rightArrow">
              <a:avLst/>
            </a:prstGeom>
            <a:solidFill>
              <a:srgbClr val="FFDDDD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3A747A-4560-A1AF-8AE4-628AD20D6C5D}"/>
                </a:ext>
              </a:extLst>
            </p:cNvPr>
            <p:cNvSpPr txBox="1"/>
            <p:nvPr/>
          </p:nvSpPr>
          <p:spPr>
            <a:xfrm>
              <a:off x="2965469" y="1695140"/>
              <a:ext cx="20686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Build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B75DB7-2001-D43E-801E-D7FF0A1EC17D}"/>
              </a:ext>
            </a:extLst>
          </p:cNvPr>
          <p:cNvGrpSpPr/>
          <p:nvPr/>
        </p:nvGrpSpPr>
        <p:grpSpPr>
          <a:xfrm>
            <a:off x="6817709" y="1399460"/>
            <a:ext cx="3009633" cy="1114581"/>
            <a:chOff x="6817709" y="1399460"/>
            <a:chExt cx="3009633" cy="1114581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80B1707-4EFC-99F1-C722-13BC2BDE344C}"/>
                </a:ext>
              </a:extLst>
            </p:cNvPr>
            <p:cNvSpPr/>
            <p:nvPr/>
          </p:nvSpPr>
          <p:spPr>
            <a:xfrm>
              <a:off x="6817709" y="1399460"/>
              <a:ext cx="3009633" cy="1114581"/>
            </a:xfrm>
            <a:prstGeom prst="rightArrow">
              <a:avLst/>
            </a:prstGeom>
            <a:solidFill>
              <a:srgbClr val="FFDDDD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A1A6AC-4C62-330D-2915-300F5B781815}"/>
                </a:ext>
              </a:extLst>
            </p:cNvPr>
            <p:cNvSpPr txBox="1"/>
            <p:nvPr/>
          </p:nvSpPr>
          <p:spPr>
            <a:xfrm>
              <a:off x="7649470" y="1695140"/>
              <a:ext cx="20686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Release</a:t>
              </a:r>
            </a:p>
          </p:txBody>
        </p:sp>
      </p:grpSp>
      <p:pic>
        <p:nvPicPr>
          <p:cNvPr id="8" name="Picture 7" descr="A cartoon of a person in a suit&#10;&#10;Description automatically generated">
            <a:extLst>
              <a:ext uri="{FF2B5EF4-FFF2-40B4-BE49-F238E27FC236}">
                <a16:creationId xmlns:a16="http://schemas.microsoft.com/office/drawing/2014/main" id="{B905A6A3-953E-8B9D-A51C-6FE41ABF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4" y="4071973"/>
            <a:ext cx="1118899" cy="1544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44110-9D19-7A2F-B83D-4181B77EA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519" y="5347958"/>
            <a:ext cx="1648055" cy="1114581"/>
          </a:xfrm>
          <a:prstGeom prst="rect">
            <a:avLst/>
          </a:prstGeom>
        </p:spPr>
      </p:pic>
      <p:pic>
        <p:nvPicPr>
          <p:cNvPr id="12" name="Picture 11" descr="A black and grey text&#10;&#10;Description automatically generated">
            <a:extLst>
              <a:ext uri="{FF2B5EF4-FFF2-40B4-BE49-F238E27FC236}">
                <a16:creationId xmlns:a16="http://schemas.microsoft.com/office/drawing/2014/main" id="{7729748A-6CB2-58BB-BCA6-26CCCA8B6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54" y="5530645"/>
            <a:ext cx="2349206" cy="749206"/>
          </a:xfrm>
          <a:prstGeom prst="rect">
            <a:avLst/>
          </a:prstGeom>
        </p:spPr>
      </p:pic>
      <p:pic>
        <p:nvPicPr>
          <p:cNvPr id="9" name="Picture 8" descr="A blue lines with check marks and circles&#10;&#10;Description automatically generated">
            <a:extLst>
              <a:ext uri="{FF2B5EF4-FFF2-40B4-BE49-F238E27FC236}">
                <a16:creationId xmlns:a16="http://schemas.microsoft.com/office/drawing/2014/main" id="{DB3D054A-1B5A-28C4-5EA7-E525AEE5C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94" y="4071973"/>
            <a:ext cx="1038532" cy="1038532"/>
          </a:xfrm>
          <a:prstGeom prst="rect">
            <a:avLst/>
          </a:prstGeom>
        </p:spPr>
      </p:pic>
      <p:pic>
        <p:nvPicPr>
          <p:cNvPr id="14" name="Picture 13" descr="A yellow paper with text on it&#10;&#10;Description automatically generated">
            <a:extLst>
              <a:ext uri="{FF2B5EF4-FFF2-40B4-BE49-F238E27FC236}">
                <a16:creationId xmlns:a16="http://schemas.microsoft.com/office/drawing/2014/main" id="{58AE7408-EBC9-DFB4-2489-346514C71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2" y="1052950"/>
            <a:ext cx="1807600" cy="1807600"/>
          </a:xfrm>
          <a:prstGeom prst="rect">
            <a:avLst/>
          </a:prstGeom>
        </p:spPr>
      </p:pic>
      <p:pic>
        <p:nvPicPr>
          <p:cNvPr id="16" name="Picture 15" descr="A box and gear with light bulb&#10;&#10;Description automatically generated">
            <a:extLst>
              <a:ext uri="{FF2B5EF4-FFF2-40B4-BE49-F238E27FC236}">
                <a16:creationId xmlns:a16="http://schemas.microsoft.com/office/drawing/2014/main" id="{9F4A91AF-AA67-B3EA-30B4-A03343CA3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92" y="1148112"/>
            <a:ext cx="1480123" cy="1480123"/>
          </a:xfrm>
          <a:prstGeom prst="rect">
            <a:avLst/>
          </a:prstGeom>
        </p:spPr>
      </p:pic>
      <p:pic>
        <p:nvPicPr>
          <p:cNvPr id="18" name="Picture 17" descr="A computer screen with a yellow and red button&#10;&#10;Description automatically generated">
            <a:extLst>
              <a:ext uri="{FF2B5EF4-FFF2-40B4-BE49-F238E27FC236}">
                <a16:creationId xmlns:a16="http://schemas.microsoft.com/office/drawing/2014/main" id="{F663C5F0-231D-6A64-4176-722327B13E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60" y="641989"/>
            <a:ext cx="1238994" cy="1238994"/>
          </a:xfrm>
          <a:prstGeom prst="rect">
            <a:avLst/>
          </a:prstGeom>
        </p:spPr>
      </p:pic>
      <p:pic>
        <p:nvPicPr>
          <p:cNvPr id="20" name="Picture 19" descr="A cellphone with colorful speech bubbles&#10;&#10;Description automatically generated">
            <a:extLst>
              <a:ext uri="{FF2B5EF4-FFF2-40B4-BE49-F238E27FC236}">
                <a16:creationId xmlns:a16="http://schemas.microsoft.com/office/drawing/2014/main" id="{7A1E98EE-B9FE-A13E-2E3D-D98A01A63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94" y="2071440"/>
            <a:ext cx="1314760" cy="13147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BC90F2-D796-C23D-9691-54E9B5420CB6}"/>
              </a:ext>
            </a:extLst>
          </p:cNvPr>
          <p:cNvSpPr txBox="1"/>
          <p:nvPr/>
        </p:nvSpPr>
        <p:spPr>
          <a:xfrm>
            <a:off x="273455" y="3013501"/>
            <a:ext cx="1843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Development</a:t>
            </a:r>
          </a:p>
          <a:p>
            <a:r>
              <a:rPr lang="en-US" sz="2400" dirty="0"/>
              <a:t>Unit Testing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B888BF-3249-351F-B863-9F136EB70341}"/>
              </a:ext>
            </a:extLst>
          </p:cNvPr>
          <p:cNvSpPr txBox="1"/>
          <p:nvPr/>
        </p:nvSpPr>
        <p:spPr>
          <a:xfrm>
            <a:off x="2199859" y="462214"/>
            <a:ext cx="2852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Merge into codebase</a:t>
            </a:r>
          </a:p>
          <a:p>
            <a:r>
              <a:rPr lang="en-US" sz="2400" dirty="0"/>
              <a:t>Compile</a:t>
            </a:r>
          </a:p>
          <a:p>
            <a:r>
              <a:rPr lang="en-US" sz="2400" dirty="0"/>
              <a:t>Test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02ADC7-9A2E-C89E-5DD8-6051B4D90E7F}"/>
              </a:ext>
            </a:extLst>
          </p:cNvPr>
          <p:cNvSpPr txBox="1"/>
          <p:nvPr/>
        </p:nvSpPr>
        <p:spPr>
          <a:xfrm>
            <a:off x="5292173" y="2728820"/>
            <a:ext cx="1314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Artifact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337B47-AB7C-1608-A200-9F4AE7CA2238}"/>
              </a:ext>
            </a:extLst>
          </p:cNvPr>
          <p:cNvSpPr txBox="1"/>
          <p:nvPr/>
        </p:nvSpPr>
        <p:spPr>
          <a:xfrm>
            <a:off x="7263890" y="452785"/>
            <a:ext cx="1691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Configure</a:t>
            </a:r>
          </a:p>
          <a:p>
            <a:r>
              <a:rPr lang="en-US" sz="2400" dirty="0"/>
              <a:t>Deploy</a:t>
            </a:r>
          </a:p>
          <a:p>
            <a:r>
              <a:rPr lang="en-US" sz="2400" dirty="0"/>
              <a:t>Test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5FB26D-4FEC-11B9-8496-01122F141690}"/>
              </a:ext>
            </a:extLst>
          </p:cNvPr>
          <p:cNvSpPr txBox="1"/>
          <p:nvPr/>
        </p:nvSpPr>
        <p:spPr>
          <a:xfrm>
            <a:off x="10036566" y="3418275"/>
            <a:ext cx="1685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Running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14181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EE3-9CC9-FA2E-BA57-C7D29ED537F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Testing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739E6A-6A91-1E28-F227-1B1A9928F8FF}"/>
              </a:ext>
            </a:extLst>
          </p:cNvPr>
          <p:cNvGrpSpPr/>
          <p:nvPr/>
        </p:nvGrpSpPr>
        <p:grpSpPr>
          <a:xfrm>
            <a:off x="2152302" y="1404174"/>
            <a:ext cx="3009633" cy="1114581"/>
            <a:chOff x="2152302" y="1404174"/>
            <a:chExt cx="3009633" cy="1114581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E66DC61-6AA4-8E51-0261-DE0A60A23BC6}"/>
                </a:ext>
              </a:extLst>
            </p:cNvPr>
            <p:cNvSpPr/>
            <p:nvPr/>
          </p:nvSpPr>
          <p:spPr>
            <a:xfrm>
              <a:off x="2152302" y="1404174"/>
              <a:ext cx="3009633" cy="1114581"/>
            </a:xfrm>
            <a:prstGeom prst="rightArrow">
              <a:avLst/>
            </a:prstGeom>
            <a:solidFill>
              <a:srgbClr val="FFDDDD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3A747A-4560-A1AF-8AE4-628AD20D6C5D}"/>
                </a:ext>
              </a:extLst>
            </p:cNvPr>
            <p:cNvSpPr txBox="1"/>
            <p:nvPr/>
          </p:nvSpPr>
          <p:spPr>
            <a:xfrm>
              <a:off x="2965469" y="1695140"/>
              <a:ext cx="20686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Build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B75DB7-2001-D43E-801E-D7FF0A1EC17D}"/>
              </a:ext>
            </a:extLst>
          </p:cNvPr>
          <p:cNvGrpSpPr/>
          <p:nvPr/>
        </p:nvGrpSpPr>
        <p:grpSpPr>
          <a:xfrm>
            <a:off x="6817709" y="1399460"/>
            <a:ext cx="3009633" cy="1114581"/>
            <a:chOff x="6817709" y="1399460"/>
            <a:chExt cx="3009633" cy="1114581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80B1707-4EFC-99F1-C722-13BC2BDE344C}"/>
                </a:ext>
              </a:extLst>
            </p:cNvPr>
            <p:cNvSpPr/>
            <p:nvPr/>
          </p:nvSpPr>
          <p:spPr>
            <a:xfrm>
              <a:off x="6817709" y="1399460"/>
              <a:ext cx="3009633" cy="1114581"/>
            </a:xfrm>
            <a:prstGeom prst="rightArrow">
              <a:avLst/>
            </a:prstGeom>
            <a:solidFill>
              <a:srgbClr val="FFDDDD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A1A6AC-4C62-330D-2915-300F5B781815}"/>
                </a:ext>
              </a:extLst>
            </p:cNvPr>
            <p:cNvSpPr txBox="1"/>
            <p:nvPr/>
          </p:nvSpPr>
          <p:spPr>
            <a:xfrm>
              <a:off x="7649470" y="1695140"/>
              <a:ext cx="20686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Release</a:t>
              </a:r>
            </a:p>
          </p:txBody>
        </p:sp>
      </p:grpSp>
      <p:pic>
        <p:nvPicPr>
          <p:cNvPr id="14" name="Picture 13" descr="A yellow paper with text on it&#10;&#10;Description automatically generated">
            <a:extLst>
              <a:ext uri="{FF2B5EF4-FFF2-40B4-BE49-F238E27FC236}">
                <a16:creationId xmlns:a16="http://schemas.microsoft.com/office/drawing/2014/main" id="{58AE7408-EBC9-DFB4-2489-346514C71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2" y="1052950"/>
            <a:ext cx="1807600" cy="1807600"/>
          </a:xfrm>
          <a:prstGeom prst="rect">
            <a:avLst/>
          </a:prstGeom>
        </p:spPr>
      </p:pic>
      <p:pic>
        <p:nvPicPr>
          <p:cNvPr id="16" name="Picture 15" descr="A box and gear with light bulb&#10;&#10;Description automatically generated">
            <a:extLst>
              <a:ext uri="{FF2B5EF4-FFF2-40B4-BE49-F238E27FC236}">
                <a16:creationId xmlns:a16="http://schemas.microsoft.com/office/drawing/2014/main" id="{9F4A91AF-AA67-B3EA-30B4-A03343CA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92" y="1148112"/>
            <a:ext cx="1480123" cy="1480123"/>
          </a:xfrm>
          <a:prstGeom prst="rect">
            <a:avLst/>
          </a:prstGeom>
        </p:spPr>
      </p:pic>
      <p:pic>
        <p:nvPicPr>
          <p:cNvPr id="18" name="Picture 17" descr="A computer screen with a yellow and red button&#10;&#10;Description automatically generated">
            <a:extLst>
              <a:ext uri="{FF2B5EF4-FFF2-40B4-BE49-F238E27FC236}">
                <a16:creationId xmlns:a16="http://schemas.microsoft.com/office/drawing/2014/main" id="{F663C5F0-231D-6A64-4176-722327B13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60" y="641989"/>
            <a:ext cx="1238994" cy="1238994"/>
          </a:xfrm>
          <a:prstGeom prst="rect">
            <a:avLst/>
          </a:prstGeom>
        </p:spPr>
      </p:pic>
      <p:pic>
        <p:nvPicPr>
          <p:cNvPr id="20" name="Picture 19" descr="A cellphone with colorful speech bubbles&#10;&#10;Description automatically generated">
            <a:extLst>
              <a:ext uri="{FF2B5EF4-FFF2-40B4-BE49-F238E27FC236}">
                <a16:creationId xmlns:a16="http://schemas.microsoft.com/office/drawing/2014/main" id="{7A1E98EE-B9FE-A13E-2E3D-D98A01A63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94" y="2071440"/>
            <a:ext cx="1314760" cy="13147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BC90F2-D796-C23D-9691-54E9B5420CB6}"/>
              </a:ext>
            </a:extLst>
          </p:cNvPr>
          <p:cNvSpPr txBox="1"/>
          <p:nvPr/>
        </p:nvSpPr>
        <p:spPr>
          <a:xfrm>
            <a:off x="273455" y="3013501"/>
            <a:ext cx="1843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Development</a:t>
            </a:r>
          </a:p>
          <a:p>
            <a:r>
              <a:rPr lang="en-US" sz="2400" dirty="0"/>
              <a:t>Unit Testing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B888BF-3249-351F-B863-9F136EB70341}"/>
              </a:ext>
            </a:extLst>
          </p:cNvPr>
          <p:cNvSpPr txBox="1"/>
          <p:nvPr/>
        </p:nvSpPr>
        <p:spPr>
          <a:xfrm>
            <a:off x="2199859" y="462214"/>
            <a:ext cx="2852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Merge into codebase</a:t>
            </a:r>
          </a:p>
          <a:p>
            <a:r>
              <a:rPr lang="en-US" sz="2400" dirty="0"/>
              <a:t>Compile</a:t>
            </a:r>
          </a:p>
          <a:p>
            <a:r>
              <a:rPr lang="en-US" sz="2400" b="1" dirty="0">
                <a:solidFill>
                  <a:srgbClr val="7E0000"/>
                </a:solidFill>
              </a:rPr>
              <a:t>Test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02ADC7-9A2E-C89E-5DD8-6051B4D90E7F}"/>
              </a:ext>
            </a:extLst>
          </p:cNvPr>
          <p:cNvSpPr txBox="1"/>
          <p:nvPr/>
        </p:nvSpPr>
        <p:spPr>
          <a:xfrm>
            <a:off x="5292173" y="2728820"/>
            <a:ext cx="1314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Artifact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337B47-AB7C-1608-A200-9F4AE7CA2238}"/>
              </a:ext>
            </a:extLst>
          </p:cNvPr>
          <p:cNvSpPr txBox="1"/>
          <p:nvPr/>
        </p:nvSpPr>
        <p:spPr>
          <a:xfrm>
            <a:off x="7263890" y="452785"/>
            <a:ext cx="1691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Configure</a:t>
            </a:r>
          </a:p>
          <a:p>
            <a:r>
              <a:rPr lang="en-US" sz="2400" dirty="0"/>
              <a:t>Deploy</a:t>
            </a:r>
          </a:p>
          <a:p>
            <a:r>
              <a:rPr lang="en-US" sz="2400" b="1" dirty="0">
                <a:solidFill>
                  <a:srgbClr val="7E0000"/>
                </a:solidFill>
              </a:rPr>
              <a:t>Test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5FB26D-4FEC-11B9-8496-01122F141690}"/>
              </a:ext>
            </a:extLst>
          </p:cNvPr>
          <p:cNvSpPr txBox="1"/>
          <p:nvPr/>
        </p:nvSpPr>
        <p:spPr>
          <a:xfrm>
            <a:off x="10036566" y="3418275"/>
            <a:ext cx="1685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Running Application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A2EE90-E597-5E28-162B-CDAEEA5C8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995" y="4770433"/>
            <a:ext cx="2920293" cy="10346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EBD63C-3BCB-FA58-86C2-076DE0879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933" y="4570646"/>
            <a:ext cx="3363587" cy="12906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DAD724-832B-9C29-98A0-5852A1FAFE38}"/>
              </a:ext>
            </a:extLst>
          </p:cNvPr>
          <p:cNvSpPr txBox="1"/>
          <p:nvPr/>
        </p:nvSpPr>
        <p:spPr>
          <a:xfrm>
            <a:off x="1934457" y="5747132"/>
            <a:ext cx="2185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Source Code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05587F-E1A3-B6F1-3CC6-7B242AF8147F}"/>
              </a:ext>
            </a:extLst>
          </p:cNvPr>
          <p:cNvSpPr txBox="1"/>
          <p:nvPr/>
        </p:nvSpPr>
        <p:spPr>
          <a:xfrm>
            <a:off x="7885472" y="5747131"/>
            <a:ext cx="2744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Running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6073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C138-6963-0454-26D1-64814B3C6D4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Data Mesh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982A4-BFAD-D45A-C2E0-CDFA8F42BBCF}"/>
              </a:ext>
            </a:extLst>
          </p:cNvPr>
          <p:cNvSpPr txBox="1"/>
          <p:nvPr/>
        </p:nvSpPr>
        <p:spPr>
          <a:xfrm>
            <a:off x="6007510" y="6529278"/>
            <a:ext cx="6194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https://www.oreilly.com/library/view/data-mesh/9781492092384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02217-8C2E-B5AB-D274-0BA5EA5193E9}"/>
              </a:ext>
            </a:extLst>
          </p:cNvPr>
          <p:cNvSpPr txBox="1"/>
          <p:nvPr/>
        </p:nvSpPr>
        <p:spPr>
          <a:xfrm>
            <a:off x="1306729" y="538662"/>
            <a:ext cx="391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Zhamak</a:t>
            </a:r>
            <a:r>
              <a:rPr lang="en-US" sz="2800" dirty="0"/>
              <a:t> </a:t>
            </a:r>
            <a:r>
              <a:rPr lang="en-US" sz="2800" dirty="0" err="1"/>
              <a:t>Dehghani</a:t>
            </a:r>
            <a:r>
              <a:rPr lang="en-US" sz="2800" dirty="0"/>
              <a:t>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56591-6AC0-EFE6-87BD-615F25310BEC}"/>
              </a:ext>
            </a:extLst>
          </p:cNvPr>
          <p:cNvSpPr txBox="1"/>
          <p:nvPr/>
        </p:nvSpPr>
        <p:spPr>
          <a:xfrm>
            <a:off x="2074604" y="1865292"/>
            <a:ext cx="78854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Organizational Change for Enterprises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Aims to de-centralize data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Many tools claim to support Data Mesh</a:t>
            </a:r>
          </a:p>
          <a:p>
            <a:pPr lvl="1"/>
            <a:r>
              <a:rPr lang="en-US" sz="2800" b="1" dirty="0"/>
              <a:t>BUT</a:t>
            </a:r>
            <a:r>
              <a:rPr lang="en-US" sz="2800" dirty="0"/>
              <a:t> the Self-Serve Data Platform part is not 			implemented fully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933CC-ACEB-3025-D8F3-972313F654E8}"/>
              </a:ext>
            </a:extLst>
          </p:cNvPr>
          <p:cNvSpPr/>
          <p:nvPr/>
        </p:nvSpPr>
        <p:spPr>
          <a:xfrm>
            <a:off x="1868129" y="3419563"/>
            <a:ext cx="7885473" cy="184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C138-6963-0454-26D1-64814B3C6D4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Data Mesh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982A4-BFAD-D45A-C2E0-CDFA8F42BBCF}"/>
              </a:ext>
            </a:extLst>
          </p:cNvPr>
          <p:cNvSpPr txBox="1"/>
          <p:nvPr/>
        </p:nvSpPr>
        <p:spPr>
          <a:xfrm>
            <a:off x="6007510" y="6529278"/>
            <a:ext cx="6194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https://www.oreilly.com/library/view/data-mesh/9781492092384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6E49F-2B8F-D28C-9710-6610D328082F}"/>
              </a:ext>
            </a:extLst>
          </p:cNvPr>
          <p:cNvSpPr txBox="1"/>
          <p:nvPr/>
        </p:nvSpPr>
        <p:spPr>
          <a:xfrm>
            <a:off x="1306729" y="538662"/>
            <a:ext cx="4130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Extremely Simplified View</a:t>
            </a:r>
          </a:p>
        </p:txBody>
      </p:sp>
      <p:pic>
        <p:nvPicPr>
          <p:cNvPr id="5" name="Picture 4" descr="A person with purple hair and beard smiling&#10;&#10;Description automatically generated">
            <a:extLst>
              <a:ext uri="{FF2B5EF4-FFF2-40B4-BE49-F238E27FC236}">
                <a16:creationId xmlns:a16="http://schemas.microsoft.com/office/drawing/2014/main" id="{8063EBAC-19C8-6EC0-5A90-2C0B7D20D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66" y="3278886"/>
            <a:ext cx="1008427" cy="1008427"/>
          </a:xfrm>
          <a:prstGeom prst="rect">
            <a:avLst/>
          </a:prstGeom>
        </p:spPr>
      </p:pic>
      <p:pic>
        <p:nvPicPr>
          <p:cNvPr id="8" name="Picture 7" descr="A cartoon of a person with purple hair&#10;&#10;Description automatically generated">
            <a:extLst>
              <a:ext uri="{FF2B5EF4-FFF2-40B4-BE49-F238E27FC236}">
                <a16:creationId xmlns:a16="http://schemas.microsoft.com/office/drawing/2014/main" id="{70D52FEC-A885-E4E3-D6FB-A2AFF1B34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70" y="2329385"/>
            <a:ext cx="1086819" cy="1086819"/>
          </a:xfrm>
          <a:prstGeom prst="rect">
            <a:avLst/>
          </a:prstGeom>
        </p:spPr>
      </p:pic>
      <p:pic>
        <p:nvPicPr>
          <p:cNvPr id="10" name="Picture 9" descr="A red cylinder with a yellow gear&#10;&#10;Description automatically generated">
            <a:extLst>
              <a:ext uri="{FF2B5EF4-FFF2-40B4-BE49-F238E27FC236}">
                <a16:creationId xmlns:a16="http://schemas.microsoft.com/office/drawing/2014/main" id="{6B3B8354-9E67-1CC7-EB17-919192292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34" y="2724326"/>
            <a:ext cx="1383755" cy="1383755"/>
          </a:xfrm>
          <a:prstGeom prst="rect">
            <a:avLst/>
          </a:prstGeom>
        </p:spPr>
      </p:pic>
      <p:pic>
        <p:nvPicPr>
          <p:cNvPr id="12" name="Picture 11" descr="A white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783EFC4D-59B7-B470-0344-E66A7DC5E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21" y="1253546"/>
            <a:ext cx="952509" cy="952509"/>
          </a:xfrm>
          <a:prstGeom prst="rect">
            <a:avLst/>
          </a:prstGeom>
        </p:spPr>
      </p:pic>
      <p:pic>
        <p:nvPicPr>
          <p:cNvPr id="14" name="Picture 13" descr="A group of people with different colored hair&#10;&#10;Description automatically generated">
            <a:extLst>
              <a:ext uri="{FF2B5EF4-FFF2-40B4-BE49-F238E27FC236}">
                <a16:creationId xmlns:a16="http://schemas.microsoft.com/office/drawing/2014/main" id="{B05C6FCB-F41F-1060-62DA-4817953EF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42" y="3236259"/>
            <a:ext cx="1388810" cy="1388810"/>
          </a:xfrm>
          <a:prstGeom prst="rect">
            <a:avLst/>
          </a:prstGeom>
        </p:spPr>
      </p:pic>
      <p:pic>
        <p:nvPicPr>
          <p:cNvPr id="16" name="Picture 15" descr="A group of people with their heads together&#10;&#10;Description automatically generated">
            <a:extLst>
              <a:ext uri="{FF2B5EF4-FFF2-40B4-BE49-F238E27FC236}">
                <a16:creationId xmlns:a16="http://schemas.microsoft.com/office/drawing/2014/main" id="{929ECE1D-D543-A856-CE17-6D4E04A0D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8" y="1407598"/>
            <a:ext cx="1426214" cy="1426214"/>
          </a:xfrm>
          <a:prstGeom prst="rect">
            <a:avLst/>
          </a:prstGeom>
        </p:spPr>
      </p:pic>
      <p:pic>
        <p:nvPicPr>
          <p:cNvPr id="18" name="Picture 17" descr="A group of people with their faces in front of them&#10;&#10;Description automatically generated">
            <a:extLst>
              <a:ext uri="{FF2B5EF4-FFF2-40B4-BE49-F238E27FC236}">
                <a16:creationId xmlns:a16="http://schemas.microsoft.com/office/drawing/2014/main" id="{B0F3A656-69B4-FD91-F50A-474FE0AB75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0" y="4960415"/>
            <a:ext cx="1612831" cy="1612831"/>
          </a:xfrm>
          <a:prstGeom prst="rect">
            <a:avLst/>
          </a:prstGeom>
        </p:spPr>
      </p:pic>
      <p:pic>
        <p:nvPicPr>
          <p:cNvPr id="20" name="Picture 19" descr="A person wearing a tie&#10;&#10;Description automatically generated">
            <a:extLst>
              <a:ext uri="{FF2B5EF4-FFF2-40B4-BE49-F238E27FC236}">
                <a16:creationId xmlns:a16="http://schemas.microsoft.com/office/drawing/2014/main" id="{85F982A6-1BA6-BD2F-0B4B-D1934FF81E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9" y="2094854"/>
            <a:ext cx="1086819" cy="1086819"/>
          </a:xfrm>
          <a:prstGeom prst="rect">
            <a:avLst/>
          </a:prstGeom>
        </p:spPr>
      </p:pic>
      <p:pic>
        <p:nvPicPr>
          <p:cNvPr id="21" name="Picture 20" descr="A white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59EB25A0-62AE-24BC-BF0C-60FC460DC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01" y="3214482"/>
            <a:ext cx="952509" cy="952509"/>
          </a:xfrm>
          <a:prstGeom prst="rect">
            <a:avLst/>
          </a:prstGeom>
        </p:spPr>
      </p:pic>
      <p:pic>
        <p:nvPicPr>
          <p:cNvPr id="22" name="Picture 21" descr="A white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6D114C5F-E8B3-FEDC-5DC2-634CFECAD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43" y="5128199"/>
            <a:ext cx="952509" cy="9525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DA47BA0-AF64-5132-F3F1-8D7E79C965FB}"/>
              </a:ext>
            </a:extLst>
          </p:cNvPr>
          <p:cNvSpPr/>
          <p:nvPr/>
        </p:nvSpPr>
        <p:spPr>
          <a:xfrm>
            <a:off x="741981" y="4902477"/>
            <a:ext cx="3146322" cy="1728705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Distribution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37C5B2-818E-0CE4-F280-E9F5DB9DDEB0}"/>
              </a:ext>
            </a:extLst>
          </p:cNvPr>
          <p:cNvSpPr/>
          <p:nvPr/>
        </p:nvSpPr>
        <p:spPr>
          <a:xfrm>
            <a:off x="682277" y="1194049"/>
            <a:ext cx="3146322" cy="1728705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Sales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36A0F0-5263-C936-76B4-D460F69842A0}"/>
              </a:ext>
            </a:extLst>
          </p:cNvPr>
          <p:cNvSpPr/>
          <p:nvPr/>
        </p:nvSpPr>
        <p:spPr>
          <a:xfrm>
            <a:off x="1982269" y="3002998"/>
            <a:ext cx="3146322" cy="1728705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Marketing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108459-47BE-2CDA-616C-F3295A6B1B31}"/>
              </a:ext>
            </a:extLst>
          </p:cNvPr>
          <p:cNvSpPr/>
          <p:nvPr/>
        </p:nvSpPr>
        <p:spPr>
          <a:xfrm>
            <a:off x="6018217" y="1939783"/>
            <a:ext cx="4191514" cy="2791920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Analytics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83784B-F85E-A0E7-7BA4-98608BC31FC0}"/>
              </a:ext>
            </a:extLst>
          </p:cNvPr>
          <p:cNvCxnSpPr>
            <a:stCxn id="12" idx="3"/>
          </p:cNvCxnSpPr>
          <p:nvPr/>
        </p:nvCxnSpPr>
        <p:spPr>
          <a:xfrm>
            <a:off x="3555430" y="1729801"/>
            <a:ext cx="2452080" cy="836418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7DEEBE0-3D01-B12B-192E-6DFCCE768A4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968810" y="3690737"/>
            <a:ext cx="1034582" cy="0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0710E5-B458-9495-7EA1-0E23625B0D2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703952" y="4545942"/>
            <a:ext cx="2306764" cy="1058512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C0444B0-B842-CFDE-311A-EE72B1D4DB12}"/>
              </a:ext>
            </a:extLst>
          </p:cNvPr>
          <p:cNvSpPr/>
          <p:nvPr/>
        </p:nvSpPr>
        <p:spPr>
          <a:xfrm>
            <a:off x="10343535" y="3045008"/>
            <a:ext cx="1504336" cy="767983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E0000"/>
                </a:solidFill>
              </a:rPr>
              <a:t>Business</a:t>
            </a:r>
          </a:p>
        </p:txBody>
      </p:sp>
      <p:sp>
        <p:nvSpPr>
          <p:cNvPr id="38" name="Arrow: Curved Right 37">
            <a:extLst>
              <a:ext uri="{FF2B5EF4-FFF2-40B4-BE49-F238E27FC236}">
                <a16:creationId xmlns:a16="http://schemas.microsoft.com/office/drawing/2014/main" id="{3B8CABCC-72B9-10D6-ACB1-F3173EF7A8F3}"/>
              </a:ext>
            </a:extLst>
          </p:cNvPr>
          <p:cNvSpPr/>
          <p:nvPr/>
        </p:nvSpPr>
        <p:spPr>
          <a:xfrm rot="5879478">
            <a:off x="4544818" y="124415"/>
            <a:ext cx="969705" cy="2946439"/>
          </a:xfrm>
          <a:prstGeom prst="curved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Right 38">
            <a:extLst>
              <a:ext uri="{FF2B5EF4-FFF2-40B4-BE49-F238E27FC236}">
                <a16:creationId xmlns:a16="http://schemas.microsoft.com/office/drawing/2014/main" id="{BCE1ED32-209E-67FA-9706-1786B397B1B7}"/>
              </a:ext>
            </a:extLst>
          </p:cNvPr>
          <p:cNvSpPr/>
          <p:nvPr/>
        </p:nvSpPr>
        <p:spPr>
          <a:xfrm rot="15228722" flipV="1">
            <a:off x="5193734" y="3477743"/>
            <a:ext cx="1118427" cy="3934563"/>
          </a:xfrm>
          <a:prstGeom prst="curved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96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C138-6963-0454-26D1-64814B3C6D4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Data Mesh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982A4-BFAD-D45A-C2E0-CDFA8F42BBCF}"/>
              </a:ext>
            </a:extLst>
          </p:cNvPr>
          <p:cNvSpPr txBox="1"/>
          <p:nvPr/>
        </p:nvSpPr>
        <p:spPr>
          <a:xfrm>
            <a:off x="6007510" y="6529278"/>
            <a:ext cx="6194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https://www.oreilly.com/library/view/data-mesh/9781492092384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02217-8C2E-B5AB-D274-0BA5EA5193E9}"/>
              </a:ext>
            </a:extLst>
          </p:cNvPr>
          <p:cNvSpPr txBox="1"/>
          <p:nvPr/>
        </p:nvSpPr>
        <p:spPr>
          <a:xfrm>
            <a:off x="1306729" y="538662"/>
            <a:ext cx="4130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Extremely Simplified View</a:t>
            </a:r>
          </a:p>
        </p:txBody>
      </p:sp>
      <p:pic>
        <p:nvPicPr>
          <p:cNvPr id="5" name="Picture 4" descr="A white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F05DEC00-0CD2-D665-4D9A-8744E20D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21" y="1253546"/>
            <a:ext cx="952509" cy="952509"/>
          </a:xfrm>
          <a:prstGeom prst="rect">
            <a:avLst/>
          </a:prstGeom>
        </p:spPr>
      </p:pic>
      <p:pic>
        <p:nvPicPr>
          <p:cNvPr id="6" name="Picture 5" descr="A group of people with different colored hair&#10;&#10;Description automatically generated">
            <a:extLst>
              <a:ext uri="{FF2B5EF4-FFF2-40B4-BE49-F238E27FC236}">
                <a16:creationId xmlns:a16="http://schemas.microsoft.com/office/drawing/2014/main" id="{259ECB21-D2AC-9F06-35BE-50B17A9B8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77" y="3255924"/>
            <a:ext cx="1388810" cy="1388810"/>
          </a:xfrm>
          <a:prstGeom prst="rect">
            <a:avLst/>
          </a:prstGeom>
        </p:spPr>
      </p:pic>
      <p:pic>
        <p:nvPicPr>
          <p:cNvPr id="7" name="Picture 6" descr="A group of people with their heads together&#10;&#10;Description automatically generated">
            <a:extLst>
              <a:ext uri="{FF2B5EF4-FFF2-40B4-BE49-F238E27FC236}">
                <a16:creationId xmlns:a16="http://schemas.microsoft.com/office/drawing/2014/main" id="{AEC391EF-48AD-B5F4-EB0B-F605182A0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8" y="1407598"/>
            <a:ext cx="1426214" cy="1426214"/>
          </a:xfrm>
          <a:prstGeom prst="rect">
            <a:avLst/>
          </a:prstGeom>
        </p:spPr>
      </p:pic>
      <p:pic>
        <p:nvPicPr>
          <p:cNvPr id="8" name="Picture 7" descr="A group of people with their faces in front of them&#10;&#10;Description automatically generated">
            <a:extLst>
              <a:ext uri="{FF2B5EF4-FFF2-40B4-BE49-F238E27FC236}">
                <a16:creationId xmlns:a16="http://schemas.microsoft.com/office/drawing/2014/main" id="{202878B3-A2F5-3E16-9558-FDF61F081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2" y="4244699"/>
            <a:ext cx="1612831" cy="1612831"/>
          </a:xfrm>
          <a:prstGeom prst="rect">
            <a:avLst/>
          </a:prstGeom>
        </p:spPr>
      </p:pic>
      <p:pic>
        <p:nvPicPr>
          <p:cNvPr id="9" name="Picture 8" descr="A white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C93C904C-97FC-01D5-5130-B6316763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36" y="3234147"/>
            <a:ext cx="952509" cy="952509"/>
          </a:xfrm>
          <a:prstGeom prst="rect">
            <a:avLst/>
          </a:prstGeom>
        </p:spPr>
      </p:pic>
      <p:pic>
        <p:nvPicPr>
          <p:cNvPr id="10" name="Picture 9" descr="A white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A887DFDA-0DCF-4DF2-3403-070DAD925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00" y="4477588"/>
            <a:ext cx="952509" cy="9525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5FD137-5C07-0636-F303-59CBA9047B17}"/>
              </a:ext>
            </a:extLst>
          </p:cNvPr>
          <p:cNvSpPr/>
          <p:nvPr/>
        </p:nvSpPr>
        <p:spPr>
          <a:xfrm>
            <a:off x="741980" y="4286865"/>
            <a:ext cx="3464803" cy="2344317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Distribution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B4EB9-03B6-264B-2445-68D8CE52BFE1}"/>
              </a:ext>
            </a:extLst>
          </p:cNvPr>
          <p:cNvSpPr/>
          <p:nvPr/>
        </p:nvSpPr>
        <p:spPr>
          <a:xfrm>
            <a:off x="682277" y="1194049"/>
            <a:ext cx="3280953" cy="2201970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Sales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02039-2A3D-C34B-9886-3CD37E9F4C13}"/>
              </a:ext>
            </a:extLst>
          </p:cNvPr>
          <p:cNvSpPr/>
          <p:nvPr/>
        </p:nvSpPr>
        <p:spPr>
          <a:xfrm>
            <a:off x="5010603" y="3022663"/>
            <a:ext cx="3464803" cy="2444072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Marketing</a:t>
            </a:r>
          </a:p>
        </p:txBody>
      </p:sp>
      <p:pic>
        <p:nvPicPr>
          <p:cNvPr id="14" name="Picture 13" descr="A red cylinder with a yellow gear&#10;&#10;Description automatically generated">
            <a:extLst>
              <a:ext uri="{FF2B5EF4-FFF2-40B4-BE49-F238E27FC236}">
                <a16:creationId xmlns:a16="http://schemas.microsoft.com/office/drawing/2014/main" id="{CAAC7DF0-5DF5-3C18-EFD8-91D17D3E7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34" y="3292190"/>
            <a:ext cx="952509" cy="952509"/>
          </a:xfrm>
          <a:prstGeom prst="rect">
            <a:avLst/>
          </a:prstGeom>
        </p:spPr>
      </p:pic>
      <p:pic>
        <p:nvPicPr>
          <p:cNvPr id="15" name="Picture 14" descr="A red cylinder with a yellow gear&#10;&#10;Description automatically generated">
            <a:extLst>
              <a:ext uri="{FF2B5EF4-FFF2-40B4-BE49-F238E27FC236}">
                <a16:creationId xmlns:a16="http://schemas.microsoft.com/office/drawing/2014/main" id="{2E0BE882-F811-9AED-88C8-AD010D110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88" y="1327354"/>
            <a:ext cx="952509" cy="952509"/>
          </a:xfrm>
          <a:prstGeom prst="rect">
            <a:avLst/>
          </a:prstGeom>
        </p:spPr>
      </p:pic>
      <p:pic>
        <p:nvPicPr>
          <p:cNvPr id="16" name="Picture 15" descr="A red cylinder with a yellow gear&#10;&#10;Description automatically generated">
            <a:extLst>
              <a:ext uri="{FF2B5EF4-FFF2-40B4-BE49-F238E27FC236}">
                <a16:creationId xmlns:a16="http://schemas.microsoft.com/office/drawing/2014/main" id="{7D3F9868-68D0-5E29-1DE2-9701262D3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1" y="4574859"/>
            <a:ext cx="952509" cy="952509"/>
          </a:xfrm>
          <a:prstGeom prst="rect">
            <a:avLst/>
          </a:prstGeom>
        </p:spPr>
      </p:pic>
      <p:pic>
        <p:nvPicPr>
          <p:cNvPr id="17" name="Picture 16" descr="A person with purple hair and beard smiling&#10;&#10;Description automatically generated">
            <a:extLst>
              <a:ext uri="{FF2B5EF4-FFF2-40B4-BE49-F238E27FC236}">
                <a16:creationId xmlns:a16="http://schemas.microsoft.com/office/drawing/2014/main" id="{0A7A6E32-D7AA-41C9-22AF-40C8CCF7D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62" y="5595466"/>
            <a:ext cx="884080" cy="884080"/>
          </a:xfrm>
          <a:prstGeom prst="rect">
            <a:avLst/>
          </a:prstGeom>
        </p:spPr>
      </p:pic>
      <p:pic>
        <p:nvPicPr>
          <p:cNvPr id="18" name="Picture 17" descr="A cartoon of a person with purple hair&#10;&#10;Description automatically generated">
            <a:extLst>
              <a:ext uri="{FF2B5EF4-FFF2-40B4-BE49-F238E27FC236}">
                <a16:creationId xmlns:a16="http://schemas.microsoft.com/office/drawing/2014/main" id="{42344C3D-DB70-13CA-150D-0AB2E5F8B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24" y="2396778"/>
            <a:ext cx="908241" cy="908241"/>
          </a:xfrm>
          <a:prstGeom prst="rect">
            <a:avLst/>
          </a:prstGeom>
        </p:spPr>
      </p:pic>
      <p:pic>
        <p:nvPicPr>
          <p:cNvPr id="19" name="Picture 18" descr="A person wearing a tie&#10;&#10;Description automatically generated">
            <a:extLst>
              <a:ext uri="{FF2B5EF4-FFF2-40B4-BE49-F238E27FC236}">
                <a16:creationId xmlns:a16="http://schemas.microsoft.com/office/drawing/2014/main" id="{61ADE1B9-DC59-90FE-6EB8-996776EA1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46" y="4134436"/>
            <a:ext cx="952509" cy="95250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2FA3C1-F95E-6066-7C95-3BB2DFE3CE46}"/>
              </a:ext>
            </a:extLst>
          </p:cNvPr>
          <p:cNvSpPr/>
          <p:nvPr/>
        </p:nvSpPr>
        <p:spPr>
          <a:xfrm>
            <a:off x="9783222" y="558949"/>
            <a:ext cx="1726501" cy="5812354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Self-serve platform</a:t>
            </a:r>
          </a:p>
        </p:txBody>
      </p:sp>
      <p:pic>
        <p:nvPicPr>
          <p:cNvPr id="22" name="Picture 21" descr="A computer screen shot of a person's connection&#10;&#10;Description automatically generated with medium confidence">
            <a:extLst>
              <a:ext uri="{FF2B5EF4-FFF2-40B4-BE49-F238E27FC236}">
                <a16:creationId xmlns:a16="http://schemas.microsoft.com/office/drawing/2014/main" id="{0D1C0584-6387-24ED-683B-C42492C89B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245" y="597818"/>
            <a:ext cx="1608237" cy="160823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E0BE13-0F22-481C-A3ED-C1A59293955B}"/>
              </a:ext>
            </a:extLst>
          </p:cNvPr>
          <p:cNvCxnSpPr>
            <a:cxnSpLocks/>
          </p:cNvCxnSpPr>
          <p:nvPr/>
        </p:nvCxnSpPr>
        <p:spPr>
          <a:xfrm>
            <a:off x="4466020" y="1806455"/>
            <a:ext cx="5801736" cy="821064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399A1C-C220-E6C8-C7E8-DA25FBE49274}"/>
              </a:ext>
            </a:extLst>
          </p:cNvPr>
          <p:cNvCxnSpPr>
            <a:cxnSpLocks/>
          </p:cNvCxnSpPr>
          <p:nvPr/>
        </p:nvCxnSpPr>
        <p:spPr>
          <a:xfrm>
            <a:off x="8980371" y="3768444"/>
            <a:ext cx="1287385" cy="0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0B0A06-12DB-3730-1273-03DD68D1318D}"/>
              </a:ext>
            </a:extLst>
          </p:cNvPr>
          <p:cNvCxnSpPr>
            <a:cxnSpLocks/>
          </p:cNvCxnSpPr>
          <p:nvPr/>
        </p:nvCxnSpPr>
        <p:spPr>
          <a:xfrm flipV="1">
            <a:off x="4505638" y="5545023"/>
            <a:ext cx="5640364" cy="28520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389ECFA-0A0A-1ADA-7D78-6A9AB86660DC}"/>
              </a:ext>
            </a:extLst>
          </p:cNvPr>
          <p:cNvSpPr txBox="1"/>
          <p:nvPr/>
        </p:nvSpPr>
        <p:spPr>
          <a:xfrm>
            <a:off x="5890985" y="1511751"/>
            <a:ext cx="2355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Data as a product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D3C74-F58C-4428-C938-9376E7DB62AF}"/>
              </a:ext>
            </a:extLst>
          </p:cNvPr>
          <p:cNvSpPr/>
          <p:nvPr/>
        </p:nvSpPr>
        <p:spPr>
          <a:xfrm>
            <a:off x="6732287" y="68825"/>
            <a:ext cx="1926534" cy="1047781"/>
          </a:xfrm>
          <a:prstGeom prst="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2400" dirty="0">
                <a:solidFill>
                  <a:srgbClr val="7E0000"/>
                </a:solidFill>
              </a:rPr>
              <a:t>Business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A71250-A5E2-C77D-F9F8-C67B246C0FF3}"/>
              </a:ext>
            </a:extLst>
          </p:cNvPr>
          <p:cNvCxnSpPr>
            <a:cxnSpLocks/>
            <a:endCxn id="26" idx="3"/>
          </p:cNvCxnSpPr>
          <p:nvPr/>
        </p:nvCxnSpPr>
        <p:spPr>
          <a:xfrm flipH="1" flipV="1">
            <a:off x="8658821" y="592716"/>
            <a:ext cx="1295925" cy="831048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group of people with different colored hair&#10;&#10;Description automatically generated">
            <a:extLst>
              <a:ext uri="{FF2B5EF4-FFF2-40B4-BE49-F238E27FC236}">
                <a16:creationId xmlns:a16="http://schemas.microsoft.com/office/drawing/2014/main" id="{80E5C4D8-B569-63E5-47B5-1B63BC1DF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04" y="186135"/>
            <a:ext cx="813161" cy="8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A6447-813B-CA2C-D5C3-1A570748C723}"/>
              </a:ext>
            </a:extLst>
          </p:cNvPr>
          <p:cNvSpPr/>
          <p:nvPr/>
        </p:nvSpPr>
        <p:spPr>
          <a:xfrm>
            <a:off x="2625213" y="1199537"/>
            <a:ext cx="212868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Other Tools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A09C70-5EE3-6BF0-7576-3211139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Outline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B65AF-6733-B72C-AA75-012EED180083}"/>
              </a:ext>
            </a:extLst>
          </p:cNvPr>
          <p:cNvSpPr/>
          <p:nvPr/>
        </p:nvSpPr>
        <p:spPr>
          <a:xfrm>
            <a:off x="2625213" y="4704735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Elasticsearch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DFCE4-E42B-758F-94E6-3C2E7DD54C1D}"/>
              </a:ext>
            </a:extLst>
          </p:cNvPr>
          <p:cNvSpPr/>
          <p:nvPr/>
        </p:nvSpPr>
        <p:spPr>
          <a:xfrm>
            <a:off x="7283247" y="31955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6A755-D49B-A4CC-ECE6-548F5B71D115}"/>
              </a:ext>
            </a:extLst>
          </p:cNvPr>
          <p:cNvSpPr/>
          <p:nvPr/>
        </p:nvSpPr>
        <p:spPr>
          <a:xfrm>
            <a:off x="7283247" y="1199538"/>
            <a:ext cx="243102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Monitoring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3037C-5EB1-4A06-886B-2012CB986D28}"/>
              </a:ext>
            </a:extLst>
          </p:cNvPr>
          <p:cNvSpPr/>
          <p:nvPr/>
        </p:nvSpPr>
        <p:spPr>
          <a:xfrm>
            <a:off x="7283247" y="207952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EB63A-47E4-E811-F154-66E99C8F706D}"/>
              </a:ext>
            </a:extLst>
          </p:cNvPr>
          <p:cNvSpPr/>
          <p:nvPr/>
        </p:nvSpPr>
        <p:spPr>
          <a:xfrm>
            <a:off x="7283247" y="339950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Basics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E621B-2426-74E1-DD37-27C40853FE36}"/>
              </a:ext>
            </a:extLst>
          </p:cNvPr>
          <p:cNvSpPr/>
          <p:nvPr/>
        </p:nvSpPr>
        <p:spPr>
          <a:xfrm>
            <a:off x="7283247" y="427948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87219-C3D1-C3E3-07A9-58D94499AB96}"/>
              </a:ext>
            </a:extLst>
          </p:cNvPr>
          <p:cNvSpPr/>
          <p:nvPr/>
        </p:nvSpPr>
        <p:spPr>
          <a:xfrm>
            <a:off x="7283247" y="6039464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D7C991-E97F-A5DE-2B96-6A2A349F4495}"/>
              </a:ext>
            </a:extLst>
          </p:cNvPr>
          <p:cNvCxnSpPr>
            <a:endCxn id="7" idx="1"/>
          </p:cNvCxnSpPr>
          <p:nvPr/>
        </p:nvCxnSpPr>
        <p:spPr>
          <a:xfrm>
            <a:off x="668594" y="3156155"/>
            <a:ext cx="1956619" cy="1863213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E88802B-1481-B850-51A8-4EC5623C4AC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8594" y="1514170"/>
            <a:ext cx="1956619" cy="1641985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590B47-D578-3179-F305-F0B8F5DAA1D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753897" y="634183"/>
            <a:ext cx="2529350" cy="87998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D98EA7-21F4-FF35-4496-365366B1860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753897" y="1514170"/>
            <a:ext cx="2529350" cy="87998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3AAEB61-FA42-4AAC-EB1D-A2D96B72279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4753897" y="1514170"/>
            <a:ext cx="2529350" cy="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EC892F-6693-77AE-D03F-DFC7C6778E3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753897" y="3714133"/>
            <a:ext cx="2529350" cy="1305235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E71C54-B6BF-8BB1-1568-C765D7892CE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4753897" y="4594121"/>
            <a:ext cx="2529350" cy="42524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1F4CFCD-CC98-E7FD-51B9-85CEF8ED3A8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753897" y="5019368"/>
            <a:ext cx="2529350" cy="45474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710618-D7FD-7DCF-B058-6C319F13BC4B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53897" y="5019368"/>
            <a:ext cx="2529350" cy="133472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32A58E-1810-AFE7-4DBE-180AFCC04641}"/>
              </a:ext>
            </a:extLst>
          </p:cNvPr>
          <p:cNvSpPr/>
          <p:nvPr/>
        </p:nvSpPr>
        <p:spPr>
          <a:xfrm>
            <a:off x="7283247" y="515947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417477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Monitoring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B0FB8-F914-D89F-FB4C-5D54231DB57A}"/>
              </a:ext>
            </a:extLst>
          </p:cNvPr>
          <p:cNvSpPr txBox="1"/>
          <p:nvPr/>
        </p:nvSpPr>
        <p:spPr>
          <a:xfrm>
            <a:off x="0" y="6529278"/>
            <a:ext cx="122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      https://www.zabbix.com                                       https://prometheus.io                                          https://www.datadoghq.com</a:t>
            </a:r>
          </a:p>
        </p:txBody>
      </p:sp>
      <p:pic>
        <p:nvPicPr>
          <p:cNvPr id="5" name="Picture 4" descr="A logo of a dog&#10;&#10;Description automatically generated">
            <a:extLst>
              <a:ext uri="{FF2B5EF4-FFF2-40B4-BE49-F238E27FC236}">
                <a16:creationId xmlns:a16="http://schemas.microsoft.com/office/drawing/2014/main" id="{CC3AB514-3462-BF4C-B8E7-7D194A8CB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15" y="3859490"/>
            <a:ext cx="1943100" cy="1828800"/>
          </a:xfrm>
          <a:prstGeom prst="rect">
            <a:avLst/>
          </a:prstGeom>
        </p:spPr>
      </p:pic>
      <p:pic>
        <p:nvPicPr>
          <p:cNvPr id="7" name="Picture 6" descr="A logo of a fire&#10;&#10;Description automatically generated">
            <a:extLst>
              <a:ext uri="{FF2B5EF4-FFF2-40B4-BE49-F238E27FC236}">
                <a16:creationId xmlns:a16="http://schemas.microsoft.com/office/drawing/2014/main" id="{63C3C11C-97BB-D6E8-DDF6-6F20169D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2386781"/>
            <a:ext cx="1943100" cy="1828800"/>
          </a:xfrm>
          <a:prstGeom prst="rect">
            <a:avLst/>
          </a:prstGeom>
        </p:spPr>
      </p:pic>
      <p:pic>
        <p:nvPicPr>
          <p:cNvPr id="9" name="Picture 8" descr="A red rectangular sign with white letters&#10;&#10;Description automatically generated">
            <a:extLst>
              <a:ext uri="{FF2B5EF4-FFF2-40B4-BE49-F238E27FC236}">
                <a16:creationId xmlns:a16="http://schemas.microsoft.com/office/drawing/2014/main" id="{F3C03E2B-8CA3-5CFA-B9F6-1DD7E01BC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3" y="1388237"/>
            <a:ext cx="3552212" cy="11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Logging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6E6E8-0DA7-08B9-253D-3B58864EBC96}"/>
              </a:ext>
            </a:extLst>
          </p:cNvPr>
          <p:cNvSpPr txBox="1"/>
          <p:nvPr/>
        </p:nvSpPr>
        <p:spPr>
          <a:xfrm>
            <a:off x="1287065" y="646817"/>
            <a:ext cx="1800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ELK 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70224-183A-C973-DDF5-3DAD4F7DA2B4}"/>
              </a:ext>
            </a:extLst>
          </p:cNvPr>
          <p:cNvSpPr txBox="1"/>
          <p:nvPr/>
        </p:nvSpPr>
        <p:spPr>
          <a:xfrm>
            <a:off x="9507794" y="6529278"/>
            <a:ext cx="2694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https://www.elastic.co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14C9E1-0F4C-4C39-9695-DCB53E72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8260" y="2657175"/>
            <a:ext cx="1032387" cy="10323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E98F4DD-D3A1-E317-700F-CE8D6C70F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5780" y="1847393"/>
            <a:ext cx="1032388" cy="10323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19B908-938A-1E1F-40F8-AC8E90FAB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8555" y="2657175"/>
            <a:ext cx="1032387" cy="103238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F0E06B-AC33-5DA6-1C3C-C625626BA1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2427" y="2657175"/>
            <a:ext cx="1032386" cy="1032386"/>
          </a:xfrm>
          <a:prstGeom prst="rect">
            <a:avLst/>
          </a:prstGeom>
        </p:spPr>
      </p:pic>
      <p:pic>
        <p:nvPicPr>
          <p:cNvPr id="14" name="Picture 13" descr="A computer tower with many different colored buttons&#10;&#10;Description automatically generated">
            <a:extLst>
              <a:ext uri="{FF2B5EF4-FFF2-40B4-BE49-F238E27FC236}">
                <a16:creationId xmlns:a16="http://schemas.microsoft.com/office/drawing/2014/main" id="{51F5935E-4332-E37E-128B-BD9931838E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" y="1553807"/>
            <a:ext cx="1619560" cy="1619560"/>
          </a:xfrm>
          <a:prstGeom prst="rect">
            <a:avLst/>
          </a:prstGeom>
        </p:spPr>
      </p:pic>
      <p:pic>
        <p:nvPicPr>
          <p:cNvPr id="16" name="Picture 15" descr="A computer monitor with a blue screen&#10;&#10;Description automatically generated">
            <a:extLst>
              <a:ext uri="{FF2B5EF4-FFF2-40B4-BE49-F238E27FC236}">
                <a16:creationId xmlns:a16="http://schemas.microsoft.com/office/drawing/2014/main" id="{7ECCBD05-39E4-E4D7-19EF-E2348D51DC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20" y="1337495"/>
            <a:ext cx="1319680" cy="131968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B6DE3F7-5195-710F-DAD2-22DA6EBE1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6046" y="3590161"/>
            <a:ext cx="1032388" cy="1032388"/>
          </a:xfrm>
          <a:prstGeom prst="rect">
            <a:avLst/>
          </a:prstGeom>
        </p:spPr>
      </p:pic>
      <p:pic>
        <p:nvPicPr>
          <p:cNvPr id="18" name="Picture 17" descr="A computer tower with many different colored buttons&#10;&#10;Description automatically generated">
            <a:extLst>
              <a:ext uri="{FF2B5EF4-FFF2-40B4-BE49-F238E27FC236}">
                <a16:creationId xmlns:a16="http://schemas.microsoft.com/office/drawing/2014/main" id="{E4F47342-3E8B-B217-FD35-FD9FA2A8B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1" y="3296575"/>
            <a:ext cx="1619560" cy="161956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4776DA1-9EA8-4034-1A78-A641C6FDF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9205" y="5332929"/>
            <a:ext cx="1032388" cy="1032388"/>
          </a:xfrm>
          <a:prstGeom prst="rect">
            <a:avLst/>
          </a:prstGeom>
        </p:spPr>
      </p:pic>
      <p:pic>
        <p:nvPicPr>
          <p:cNvPr id="20" name="Picture 19" descr="A computer tower with many different colored buttons&#10;&#10;Description automatically generated">
            <a:extLst>
              <a:ext uri="{FF2B5EF4-FFF2-40B4-BE49-F238E27FC236}">
                <a16:creationId xmlns:a16="http://schemas.microsoft.com/office/drawing/2014/main" id="{0023DACC-65BC-5E51-683B-BDF5341076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" y="5039343"/>
            <a:ext cx="1619560" cy="161956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11E28E-B81F-9427-E3FB-0E98120196D8}"/>
              </a:ext>
            </a:extLst>
          </p:cNvPr>
          <p:cNvCxnSpPr/>
          <p:nvPr/>
        </p:nvCxnSpPr>
        <p:spPr>
          <a:xfrm>
            <a:off x="3087330" y="2369581"/>
            <a:ext cx="1410930" cy="803786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E94A9F-4B71-8752-AA5B-862C56E09C43}"/>
              </a:ext>
            </a:extLst>
          </p:cNvPr>
          <p:cNvCxnSpPr>
            <a:cxnSpLocks/>
          </p:cNvCxnSpPr>
          <p:nvPr/>
        </p:nvCxnSpPr>
        <p:spPr>
          <a:xfrm flipV="1">
            <a:off x="3007596" y="3167375"/>
            <a:ext cx="1490664" cy="991677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62C89A-8CF3-CEAB-5A8D-9FB97BDD62BC}"/>
              </a:ext>
            </a:extLst>
          </p:cNvPr>
          <p:cNvCxnSpPr>
            <a:cxnSpLocks/>
          </p:cNvCxnSpPr>
          <p:nvPr/>
        </p:nvCxnSpPr>
        <p:spPr>
          <a:xfrm flipV="1">
            <a:off x="2826775" y="3167375"/>
            <a:ext cx="1662726" cy="2663161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D2587F-E67A-7802-8872-C2EDB8A172D2}"/>
              </a:ext>
            </a:extLst>
          </p:cNvPr>
          <p:cNvCxnSpPr>
            <a:cxnSpLocks/>
          </p:cNvCxnSpPr>
          <p:nvPr/>
        </p:nvCxnSpPr>
        <p:spPr>
          <a:xfrm flipH="1">
            <a:off x="8150942" y="3167375"/>
            <a:ext cx="1671485" cy="0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19EB71-14C3-1CD2-BBF6-851C6B320F9C}"/>
              </a:ext>
            </a:extLst>
          </p:cNvPr>
          <p:cNvCxnSpPr>
            <a:cxnSpLocks/>
          </p:cNvCxnSpPr>
          <p:nvPr/>
        </p:nvCxnSpPr>
        <p:spPr>
          <a:xfrm flipH="1">
            <a:off x="5447070" y="3167375"/>
            <a:ext cx="1592827" cy="0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A6447-813B-CA2C-D5C3-1A570748C723}"/>
              </a:ext>
            </a:extLst>
          </p:cNvPr>
          <p:cNvSpPr/>
          <p:nvPr/>
        </p:nvSpPr>
        <p:spPr>
          <a:xfrm>
            <a:off x="2625213" y="1199537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Other Tools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A09C70-5EE3-6BF0-7576-3211139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Outline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B65AF-6733-B72C-AA75-012EED180083}"/>
              </a:ext>
            </a:extLst>
          </p:cNvPr>
          <p:cNvSpPr/>
          <p:nvPr/>
        </p:nvSpPr>
        <p:spPr>
          <a:xfrm>
            <a:off x="2625213" y="4704735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Elasticsearch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DFCE4-E42B-758F-94E6-3C2E7DD54C1D}"/>
              </a:ext>
            </a:extLst>
          </p:cNvPr>
          <p:cNvSpPr/>
          <p:nvPr/>
        </p:nvSpPr>
        <p:spPr>
          <a:xfrm>
            <a:off x="7283247" y="31955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6A755-D49B-A4CC-ECE6-548F5B71D115}"/>
              </a:ext>
            </a:extLst>
          </p:cNvPr>
          <p:cNvSpPr/>
          <p:nvPr/>
        </p:nvSpPr>
        <p:spPr>
          <a:xfrm>
            <a:off x="7283247" y="119953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3037C-5EB1-4A06-886B-2012CB986D28}"/>
              </a:ext>
            </a:extLst>
          </p:cNvPr>
          <p:cNvSpPr/>
          <p:nvPr/>
        </p:nvSpPr>
        <p:spPr>
          <a:xfrm>
            <a:off x="7283247" y="207952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EB63A-47E4-E811-F154-66E99C8F706D}"/>
              </a:ext>
            </a:extLst>
          </p:cNvPr>
          <p:cNvSpPr/>
          <p:nvPr/>
        </p:nvSpPr>
        <p:spPr>
          <a:xfrm>
            <a:off x="7283247" y="339950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Basics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E621B-2426-74E1-DD37-27C40853FE36}"/>
              </a:ext>
            </a:extLst>
          </p:cNvPr>
          <p:cNvSpPr/>
          <p:nvPr/>
        </p:nvSpPr>
        <p:spPr>
          <a:xfrm>
            <a:off x="7283247" y="427948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87219-C3D1-C3E3-07A9-58D94499AB96}"/>
              </a:ext>
            </a:extLst>
          </p:cNvPr>
          <p:cNvSpPr/>
          <p:nvPr/>
        </p:nvSpPr>
        <p:spPr>
          <a:xfrm>
            <a:off x="7283247" y="6039464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D7C991-E97F-A5DE-2B96-6A2A349F4495}"/>
              </a:ext>
            </a:extLst>
          </p:cNvPr>
          <p:cNvCxnSpPr>
            <a:endCxn id="7" idx="1"/>
          </p:cNvCxnSpPr>
          <p:nvPr/>
        </p:nvCxnSpPr>
        <p:spPr>
          <a:xfrm>
            <a:off x="668594" y="3156155"/>
            <a:ext cx="1956619" cy="1863213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E88802B-1481-B850-51A8-4EC5623C4AC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8594" y="1514170"/>
            <a:ext cx="1956619" cy="1641985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590B47-D578-3179-F305-F0B8F5DAA1D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753897" y="634183"/>
            <a:ext cx="2529350" cy="87998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D98EA7-21F4-FF35-4496-365366B1860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753897" y="1514170"/>
            <a:ext cx="2529350" cy="87998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3AAEB61-FA42-4AAC-EB1D-A2D96B72279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4753897" y="1514170"/>
            <a:ext cx="2529350" cy="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EC892F-6693-77AE-D03F-DFC7C6778E3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753897" y="3714133"/>
            <a:ext cx="2529350" cy="1305235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E71C54-B6BF-8BB1-1568-C765D7892CE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4753897" y="4594121"/>
            <a:ext cx="2529350" cy="42524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1F4CFCD-CC98-E7FD-51B9-85CEF8ED3A8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753897" y="5019368"/>
            <a:ext cx="2529350" cy="45474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710618-D7FD-7DCF-B058-6C319F13BC4B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53897" y="5019368"/>
            <a:ext cx="2529350" cy="133472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B9BC0-F81C-C127-0C15-214024588793}"/>
              </a:ext>
            </a:extLst>
          </p:cNvPr>
          <p:cNvSpPr/>
          <p:nvPr/>
        </p:nvSpPr>
        <p:spPr>
          <a:xfrm>
            <a:off x="7283247" y="515947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391706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A6447-813B-CA2C-D5C3-1A570748C723}"/>
              </a:ext>
            </a:extLst>
          </p:cNvPr>
          <p:cNvSpPr/>
          <p:nvPr/>
        </p:nvSpPr>
        <p:spPr>
          <a:xfrm>
            <a:off x="2625213" y="1199537"/>
            <a:ext cx="212868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Other Tools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A09C70-5EE3-6BF0-7576-3211139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Outline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B65AF-6733-B72C-AA75-012EED180083}"/>
              </a:ext>
            </a:extLst>
          </p:cNvPr>
          <p:cNvSpPr/>
          <p:nvPr/>
        </p:nvSpPr>
        <p:spPr>
          <a:xfrm>
            <a:off x="2625213" y="4704735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Elasticsearch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DFCE4-E42B-758F-94E6-3C2E7DD54C1D}"/>
              </a:ext>
            </a:extLst>
          </p:cNvPr>
          <p:cNvSpPr/>
          <p:nvPr/>
        </p:nvSpPr>
        <p:spPr>
          <a:xfrm>
            <a:off x="7283247" y="31955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6A755-D49B-A4CC-ECE6-548F5B71D115}"/>
              </a:ext>
            </a:extLst>
          </p:cNvPr>
          <p:cNvSpPr/>
          <p:nvPr/>
        </p:nvSpPr>
        <p:spPr>
          <a:xfrm>
            <a:off x="7283247" y="119953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3037C-5EB1-4A06-886B-2012CB986D28}"/>
              </a:ext>
            </a:extLst>
          </p:cNvPr>
          <p:cNvSpPr/>
          <p:nvPr/>
        </p:nvSpPr>
        <p:spPr>
          <a:xfrm>
            <a:off x="7283247" y="2079526"/>
            <a:ext cx="243102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EB63A-47E4-E811-F154-66E99C8F706D}"/>
              </a:ext>
            </a:extLst>
          </p:cNvPr>
          <p:cNvSpPr/>
          <p:nvPr/>
        </p:nvSpPr>
        <p:spPr>
          <a:xfrm>
            <a:off x="7283247" y="339950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Basics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E621B-2426-74E1-DD37-27C40853FE36}"/>
              </a:ext>
            </a:extLst>
          </p:cNvPr>
          <p:cNvSpPr/>
          <p:nvPr/>
        </p:nvSpPr>
        <p:spPr>
          <a:xfrm>
            <a:off x="7283247" y="427948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87219-C3D1-C3E3-07A9-58D94499AB96}"/>
              </a:ext>
            </a:extLst>
          </p:cNvPr>
          <p:cNvSpPr/>
          <p:nvPr/>
        </p:nvSpPr>
        <p:spPr>
          <a:xfrm>
            <a:off x="7283247" y="6039464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D7C991-E97F-A5DE-2B96-6A2A349F4495}"/>
              </a:ext>
            </a:extLst>
          </p:cNvPr>
          <p:cNvCxnSpPr>
            <a:endCxn id="7" idx="1"/>
          </p:cNvCxnSpPr>
          <p:nvPr/>
        </p:nvCxnSpPr>
        <p:spPr>
          <a:xfrm>
            <a:off x="668594" y="3156155"/>
            <a:ext cx="1956619" cy="1863213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E88802B-1481-B850-51A8-4EC5623C4AC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8594" y="1514170"/>
            <a:ext cx="1956619" cy="1641985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590B47-D578-3179-F305-F0B8F5DAA1D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753897" y="634183"/>
            <a:ext cx="2529350" cy="87998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D98EA7-21F4-FF35-4496-365366B1860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753897" y="1514170"/>
            <a:ext cx="2529350" cy="87998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3AAEB61-FA42-4AAC-EB1D-A2D96B72279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4753897" y="1514170"/>
            <a:ext cx="2529350" cy="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EC892F-6693-77AE-D03F-DFC7C6778E3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753897" y="3714133"/>
            <a:ext cx="2529350" cy="1305235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E71C54-B6BF-8BB1-1568-C765D7892CE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4753897" y="4594121"/>
            <a:ext cx="2529350" cy="42524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1F4CFCD-CC98-E7FD-51B9-85CEF8ED3A8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753897" y="5019368"/>
            <a:ext cx="2529350" cy="45474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710618-D7FD-7DCF-B058-6C319F13BC4B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53897" y="5019368"/>
            <a:ext cx="2529350" cy="133472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01CB82-0A66-1C07-A7C2-D80EE2FA2B00}"/>
              </a:ext>
            </a:extLst>
          </p:cNvPr>
          <p:cNvSpPr/>
          <p:nvPr/>
        </p:nvSpPr>
        <p:spPr>
          <a:xfrm>
            <a:off x="7283247" y="515947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151747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743199" cy="13273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Data Platforms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04A0C-AAA8-7BC6-F3D5-B707E39B062E}"/>
              </a:ext>
            </a:extLst>
          </p:cNvPr>
          <p:cNvSpPr txBox="1"/>
          <p:nvPr/>
        </p:nvSpPr>
        <p:spPr>
          <a:xfrm>
            <a:off x="0" y="6529278"/>
            <a:ext cx="122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      https://www.databricks.com                               https://www.snowflake.com                                   https://www.cloudera.com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09B89-5539-B870-00F5-1E3164D7B698}"/>
              </a:ext>
            </a:extLst>
          </p:cNvPr>
          <p:cNvSpPr txBox="1"/>
          <p:nvPr/>
        </p:nvSpPr>
        <p:spPr>
          <a:xfrm>
            <a:off x="2074604" y="1865292"/>
            <a:ext cx="32348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Visualize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3CC60-4BCD-B8B3-33AB-729EC55D5586}"/>
              </a:ext>
            </a:extLst>
          </p:cNvPr>
          <p:cNvSpPr txBox="1"/>
          <p:nvPr/>
        </p:nvSpPr>
        <p:spPr>
          <a:xfrm>
            <a:off x="7015313" y="2090172"/>
            <a:ext cx="3234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Fault Tolerant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Distributed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Cloud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4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743199" cy="13273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Data Platforms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04A0C-AAA8-7BC6-F3D5-B707E39B062E}"/>
              </a:ext>
            </a:extLst>
          </p:cNvPr>
          <p:cNvSpPr txBox="1"/>
          <p:nvPr/>
        </p:nvSpPr>
        <p:spPr>
          <a:xfrm>
            <a:off x="0" y="6529278"/>
            <a:ext cx="122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      https://www.databricks.com                               https://www.snowflake.com                                   https://www.cloudera.com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EF7B0F-20EE-4C7E-AFEA-ADA33F5B5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1067" y="3835063"/>
            <a:ext cx="4140268" cy="1737084"/>
          </a:xfrm>
          <a:prstGeom prst="rect">
            <a:avLst/>
          </a:prstGeom>
        </p:spPr>
      </p:pic>
      <p:pic>
        <p:nvPicPr>
          <p:cNvPr id="7" name="Picture 6" descr="A black and orange text&#10;&#10;Description automatically generated">
            <a:extLst>
              <a:ext uri="{FF2B5EF4-FFF2-40B4-BE49-F238E27FC236}">
                <a16:creationId xmlns:a16="http://schemas.microsoft.com/office/drawing/2014/main" id="{0486FEA8-2A95-8A2A-8AB9-A8E518B38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56" y="2334700"/>
            <a:ext cx="3505200" cy="8667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F657AAD-8DEE-59B5-3047-8E3E63685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044" y="2615841"/>
            <a:ext cx="3513804" cy="5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337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Visualization and Insights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392AA-4EBC-9BAE-D4F3-63032D60F4F2}"/>
              </a:ext>
            </a:extLst>
          </p:cNvPr>
          <p:cNvSpPr txBox="1"/>
          <p:nvPr/>
        </p:nvSpPr>
        <p:spPr>
          <a:xfrm>
            <a:off x="0" y="6529278"/>
            <a:ext cx="122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https://www.tableau.com https://www.microsoft.com/en-us/power-platform/products/power-bi https://www.qlik.com/us/products/qlik-sense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BA780-93A0-3DA1-86FA-683C1471F8B2}"/>
              </a:ext>
            </a:extLst>
          </p:cNvPr>
          <p:cNvSpPr txBox="1"/>
          <p:nvPr/>
        </p:nvSpPr>
        <p:spPr>
          <a:xfrm>
            <a:off x="4145696" y="1717412"/>
            <a:ext cx="35136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Visualization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Create Dashboards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Create Reports</a:t>
            </a:r>
          </a:p>
        </p:txBody>
      </p:sp>
    </p:spTree>
    <p:extLst>
      <p:ext uri="{BB962C8B-B14F-4D97-AF65-F5344CB8AC3E}">
        <p14:creationId xmlns:p14="http://schemas.microsoft.com/office/powerpoint/2010/main" val="2204260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337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Visualization and Insights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392AA-4EBC-9BAE-D4F3-63032D60F4F2}"/>
              </a:ext>
            </a:extLst>
          </p:cNvPr>
          <p:cNvSpPr txBox="1"/>
          <p:nvPr/>
        </p:nvSpPr>
        <p:spPr>
          <a:xfrm>
            <a:off x="0" y="6529278"/>
            <a:ext cx="122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https://www.tableau.com https://www.microsoft.com/en-us/power-platform/products/power-bi https://www.qlik.com/us/products/qlik-sense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53E96559-9C57-C523-E11A-FF35C3EA1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58" y="2130834"/>
            <a:ext cx="3738000" cy="1246000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F7B0C68-3423-6B5D-56A6-55BE5E16E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5" y="2258226"/>
            <a:ext cx="3663189" cy="991216"/>
          </a:xfrm>
          <a:prstGeom prst="rect">
            <a:avLst/>
          </a:prstGeom>
        </p:spPr>
      </p:pic>
      <p:pic>
        <p:nvPicPr>
          <p:cNvPr id="10" name="Picture 9" descr="A logo of a graph&#10;&#10;Description automatically generated">
            <a:extLst>
              <a:ext uri="{FF2B5EF4-FFF2-40B4-BE49-F238E27FC236}">
                <a16:creationId xmlns:a16="http://schemas.microsoft.com/office/drawing/2014/main" id="{A49162CF-29ED-4BED-94F9-F8A82985D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07" y="3249442"/>
            <a:ext cx="3624509" cy="20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458065" cy="7964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Zeppelin</a:t>
            </a:r>
          </a:p>
        </p:txBody>
      </p:sp>
      <p:pic>
        <p:nvPicPr>
          <p:cNvPr id="3" name="Picture 2" descr="A blue blimp with black background&#10;&#10;Description automatically generated">
            <a:extLst>
              <a:ext uri="{FF2B5EF4-FFF2-40B4-BE49-F238E27FC236}">
                <a16:creationId xmlns:a16="http://schemas.microsoft.com/office/drawing/2014/main" id="{FFAD5301-253F-AC73-C989-1BEEABB4C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5" y="1993063"/>
            <a:ext cx="3753772" cy="2543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B8A3E-D89C-D2F9-9580-ECA076EFF8D4}"/>
              </a:ext>
            </a:extLst>
          </p:cNvPr>
          <p:cNvSpPr txBox="1"/>
          <p:nvPr/>
        </p:nvSpPr>
        <p:spPr>
          <a:xfrm>
            <a:off x="9085007" y="6529278"/>
            <a:ext cx="312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https://zeppelin.apache.org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C2CDA-CC71-9E3F-C99B-18D54E6FFF1B}"/>
              </a:ext>
            </a:extLst>
          </p:cNvPr>
          <p:cNvSpPr txBox="1"/>
          <p:nvPr/>
        </p:nvSpPr>
        <p:spPr>
          <a:xfrm>
            <a:off x="6400800" y="1279474"/>
            <a:ext cx="3513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Apache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Analytics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Web-based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Collaborative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SQL, Scala, Python, R,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46889-EB37-AF81-D0E3-0FC80D0F7B7F}"/>
              </a:ext>
            </a:extLst>
          </p:cNvPr>
          <p:cNvSpPr/>
          <p:nvPr/>
        </p:nvSpPr>
        <p:spPr>
          <a:xfrm>
            <a:off x="6096000" y="2920181"/>
            <a:ext cx="4149213" cy="110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7D21E-D569-7090-4ADB-635F8A5F77BF}"/>
              </a:ext>
            </a:extLst>
          </p:cNvPr>
          <p:cNvSpPr/>
          <p:nvPr/>
        </p:nvSpPr>
        <p:spPr>
          <a:xfrm>
            <a:off x="6096000" y="4174122"/>
            <a:ext cx="4149213" cy="110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A6447-813B-CA2C-D5C3-1A570748C723}"/>
              </a:ext>
            </a:extLst>
          </p:cNvPr>
          <p:cNvSpPr/>
          <p:nvPr/>
        </p:nvSpPr>
        <p:spPr>
          <a:xfrm>
            <a:off x="2625213" y="1199537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Other Tools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A09C70-5EE3-6BF0-7576-3211139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Outline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B65AF-6733-B72C-AA75-012EED180083}"/>
              </a:ext>
            </a:extLst>
          </p:cNvPr>
          <p:cNvSpPr/>
          <p:nvPr/>
        </p:nvSpPr>
        <p:spPr>
          <a:xfrm>
            <a:off x="2625213" y="4704735"/>
            <a:ext cx="212868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Elasticsearch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DFCE4-E42B-758F-94E6-3C2E7DD54C1D}"/>
              </a:ext>
            </a:extLst>
          </p:cNvPr>
          <p:cNvSpPr/>
          <p:nvPr/>
        </p:nvSpPr>
        <p:spPr>
          <a:xfrm>
            <a:off x="7283247" y="31955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6A755-D49B-A4CC-ECE6-548F5B71D115}"/>
              </a:ext>
            </a:extLst>
          </p:cNvPr>
          <p:cNvSpPr/>
          <p:nvPr/>
        </p:nvSpPr>
        <p:spPr>
          <a:xfrm>
            <a:off x="7283247" y="119953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3037C-5EB1-4A06-886B-2012CB986D28}"/>
              </a:ext>
            </a:extLst>
          </p:cNvPr>
          <p:cNvSpPr/>
          <p:nvPr/>
        </p:nvSpPr>
        <p:spPr>
          <a:xfrm>
            <a:off x="7283247" y="207952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EB63A-47E4-E811-F154-66E99C8F706D}"/>
              </a:ext>
            </a:extLst>
          </p:cNvPr>
          <p:cNvSpPr/>
          <p:nvPr/>
        </p:nvSpPr>
        <p:spPr>
          <a:xfrm>
            <a:off x="7283247" y="3399500"/>
            <a:ext cx="243102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Basics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E621B-2426-74E1-DD37-27C40853FE36}"/>
              </a:ext>
            </a:extLst>
          </p:cNvPr>
          <p:cNvSpPr/>
          <p:nvPr/>
        </p:nvSpPr>
        <p:spPr>
          <a:xfrm>
            <a:off x="7283247" y="427948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87219-C3D1-C3E3-07A9-58D94499AB96}"/>
              </a:ext>
            </a:extLst>
          </p:cNvPr>
          <p:cNvSpPr/>
          <p:nvPr/>
        </p:nvSpPr>
        <p:spPr>
          <a:xfrm>
            <a:off x="7283247" y="6039464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D7C991-E97F-A5DE-2B96-6A2A349F4495}"/>
              </a:ext>
            </a:extLst>
          </p:cNvPr>
          <p:cNvCxnSpPr>
            <a:endCxn id="7" idx="1"/>
          </p:cNvCxnSpPr>
          <p:nvPr/>
        </p:nvCxnSpPr>
        <p:spPr>
          <a:xfrm>
            <a:off x="668594" y="3156155"/>
            <a:ext cx="1956619" cy="1863213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E88802B-1481-B850-51A8-4EC5623C4AC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8594" y="1514170"/>
            <a:ext cx="1956619" cy="1641985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590B47-D578-3179-F305-F0B8F5DAA1D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753897" y="634183"/>
            <a:ext cx="2529350" cy="87998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D98EA7-21F4-FF35-4496-365366B1860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753897" y="1514170"/>
            <a:ext cx="2529350" cy="87998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3AAEB61-FA42-4AAC-EB1D-A2D96B72279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4753897" y="1514170"/>
            <a:ext cx="2529350" cy="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EC892F-6693-77AE-D03F-DFC7C6778E3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753897" y="3714133"/>
            <a:ext cx="2529350" cy="1305235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E71C54-B6BF-8BB1-1568-C765D7892CE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4753897" y="4594121"/>
            <a:ext cx="2529350" cy="42524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1F4CFCD-CC98-E7FD-51B9-85CEF8ED3A8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753897" y="5019368"/>
            <a:ext cx="2529350" cy="45474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710618-D7FD-7DCF-B058-6C319F13BC4B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53897" y="5019368"/>
            <a:ext cx="2529350" cy="133472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19EC28-2FF5-483A-76E8-FE90148970F8}"/>
              </a:ext>
            </a:extLst>
          </p:cNvPr>
          <p:cNvSpPr/>
          <p:nvPr/>
        </p:nvSpPr>
        <p:spPr>
          <a:xfrm>
            <a:off x="7283247" y="515947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1525229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gnifying glass over a newspaper&#10;&#10;Description automatically generated">
            <a:extLst>
              <a:ext uri="{FF2B5EF4-FFF2-40B4-BE49-F238E27FC236}">
                <a16:creationId xmlns:a16="http://schemas.microsoft.com/office/drawing/2014/main" id="{9ED450A6-1405-F1B3-45D9-60AA8673D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-191724"/>
            <a:ext cx="4857750" cy="647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83594-655C-F1DB-8F52-0C02B8315136}"/>
              </a:ext>
            </a:extLst>
          </p:cNvPr>
          <p:cNvSpPr txBox="1"/>
          <p:nvPr/>
        </p:nvSpPr>
        <p:spPr>
          <a:xfrm>
            <a:off x="1161606" y="3179270"/>
            <a:ext cx="35136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Client supports several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Spark, Hive,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REST API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SQL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Query DSL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44FE1-D543-3F46-2AE3-3993B5736F67}"/>
              </a:ext>
            </a:extLst>
          </p:cNvPr>
          <p:cNvSpPr txBox="1"/>
          <p:nvPr/>
        </p:nvSpPr>
        <p:spPr>
          <a:xfrm>
            <a:off x="444910" y="1520620"/>
            <a:ext cx="5855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distributed document store, a search and analytics engine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A91F59-A7BD-CB91-387B-EC6BCE21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72465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Elasticsearch</a:t>
            </a:r>
          </a:p>
        </p:txBody>
      </p:sp>
    </p:spTree>
    <p:extLst>
      <p:ext uri="{BB962C8B-B14F-4D97-AF65-F5344CB8AC3E}">
        <p14:creationId xmlns:p14="http://schemas.microsoft.com/office/powerpoint/2010/main" val="32817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8635-26B6-27B3-BD79-6EC5DF98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72465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Documents</a:t>
            </a:r>
          </a:p>
        </p:txBody>
      </p:sp>
      <p:pic>
        <p:nvPicPr>
          <p:cNvPr id="6" name="Picture 5" descr="A drawing of a paper&#10;&#10;Description automatically generated">
            <a:extLst>
              <a:ext uri="{FF2B5EF4-FFF2-40B4-BE49-F238E27FC236}">
                <a16:creationId xmlns:a16="http://schemas.microsoft.com/office/drawing/2014/main" id="{514B1947-1E0A-17AA-CF62-E1716EC8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22" y="2170471"/>
            <a:ext cx="1967602" cy="1967602"/>
          </a:xfrm>
          <a:prstGeom prst="rect">
            <a:avLst/>
          </a:prstGeom>
        </p:spPr>
      </p:pic>
      <p:pic>
        <p:nvPicPr>
          <p:cNvPr id="3" name="Picture 2" descr="A group of rectangular objects with check marks&#10;&#10;Description automatically generated">
            <a:extLst>
              <a:ext uri="{FF2B5EF4-FFF2-40B4-BE49-F238E27FC236}">
                <a16:creationId xmlns:a16="http://schemas.microsoft.com/office/drawing/2014/main" id="{2C8C1342-85B5-E45E-5D84-9AE73983F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77" y="734150"/>
            <a:ext cx="1967602" cy="1967602"/>
          </a:xfrm>
          <a:prstGeom prst="rect">
            <a:avLst/>
          </a:prstGeom>
        </p:spPr>
      </p:pic>
      <p:pic>
        <p:nvPicPr>
          <p:cNvPr id="5" name="Picture 4" descr="A group of rectangular objects with check marks&#10;&#10;Description automatically generated">
            <a:extLst>
              <a:ext uri="{FF2B5EF4-FFF2-40B4-BE49-F238E27FC236}">
                <a16:creationId xmlns:a16="http://schemas.microsoft.com/office/drawing/2014/main" id="{AB79545F-BE76-B590-E646-505747D4A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77" y="3983711"/>
            <a:ext cx="1967602" cy="1967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EAE8C4-BEAB-F8F5-B1ED-F96CEB2E4420}"/>
              </a:ext>
            </a:extLst>
          </p:cNvPr>
          <p:cNvSpPr txBox="1"/>
          <p:nvPr/>
        </p:nvSpPr>
        <p:spPr>
          <a:xfrm>
            <a:off x="4149213" y="1456341"/>
            <a:ext cx="277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JSON Documents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CF752-BCF9-D6D2-7E0A-CEA7DB312052}"/>
              </a:ext>
            </a:extLst>
          </p:cNvPr>
          <p:cNvSpPr txBox="1"/>
          <p:nvPr/>
        </p:nvSpPr>
        <p:spPr>
          <a:xfrm>
            <a:off x="599768" y="2030887"/>
            <a:ext cx="2772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 – Value</a:t>
            </a:r>
          </a:p>
          <a:p>
            <a:r>
              <a:rPr lang="en-US" sz="2800" dirty="0"/>
              <a:t>Key – Value</a:t>
            </a:r>
          </a:p>
          <a:p>
            <a:r>
              <a:rPr lang="en-US" sz="2800" dirty="0"/>
              <a:t>Key – Value</a:t>
            </a:r>
          </a:p>
          <a:p>
            <a:r>
              <a:rPr lang="en-US" sz="2800" dirty="0"/>
              <a:t>Key – Value</a:t>
            </a:r>
          </a:p>
          <a:p>
            <a:r>
              <a:rPr lang="en-US" sz="2800" dirty="0"/>
              <a:t>Key –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08FD5-2DC8-7038-BCC0-1960C902B031}"/>
              </a:ext>
            </a:extLst>
          </p:cNvPr>
          <p:cNvSpPr txBox="1"/>
          <p:nvPr/>
        </p:nvSpPr>
        <p:spPr>
          <a:xfrm>
            <a:off x="9384655" y="5951313"/>
            <a:ext cx="111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6B341-4A7F-297B-D916-257E1D664B90}"/>
              </a:ext>
            </a:extLst>
          </p:cNvPr>
          <p:cNvSpPr txBox="1"/>
          <p:nvPr/>
        </p:nvSpPr>
        <p:spPr>
          <a:xfrm>
            <a:off x="9384655" y="210930"/>
            <a:ext cx="111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Index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40A456-A14D-709E-2D11-4A598E641E7D}"/>
              </a:ext>
            </a:extLst>
          </p:cNvPr>
          <p:cNvSpPr/>
          <p:nvPr/>
        </p:nvSpPr>
        <p:spPr>
          <a:xfrm>
            <a:off x="2989006" y="2839639"/>
            <a:ext cx="1160207" cy="629264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9A141EB-72C4-EC9E-D960-2297E03CFEF9}"/>
              </a:ext>
            </a:extLst>
          </p:cNvPr>
          <p:cNvSpPr/>
          <p:nvPr/>
        </p:nvSpPr>
        <p:spPr>
          <a:xfrm rot="20058228">
            <a:off x="6766471" y="2006601"/>
            <a:ext cx="1622322" cy="629264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865A2A-F807-55AB-A49B-6A356CB5E46D}"/>
              </a:ext>
            </a:extLst>
          </p:cNvPr>
          <p:cNvSpPr/>
          <p:nvPr/>
        </p:nvSpPr>
        <p:spPr>
          <a:xfrm rot="1813838">
            <a:off x="6721931" y="3519888"/>
            <a:ext cx="1622322" cy="629264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14E3D-AE8B-EE59-5F42-03E31C2473B2}"/>
              </a:ext>
            </a:extLst>
          </p:cNvPr>
          <p:cNvSpPr txBox="1"/>
          <p:nvPr/>
        </p:nvSpPr>
        <p:spPr>
          <a:xfrm>
            <a:off x="6952107" y="2534003"/>
            <a:ext cx="149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Indexing</a:t>
            </a:r>
          </a:p>
          <a:p>
            <a:r>
              <a:rPr lang="en-US" sz="2800" dirty="0"/>
              <a:t>(Storing)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9DFEAF-A8C6-9712-0F61-8D67CF7F5BEE}"/>
              </a:ext>
            </a:extLst>
          </p:cNvPr>
          <p:cNvSpPr txBox="1"/>
          <p:nvPr/>
        </p:nvSpPr>
        <p:spPr>
          <a:xfrm>
            <a:off x="4815348" y="5600638"/>
            <a:ext cx="144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Schema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EF8D608-532F-A07C-087A-070A67DFF0B6}"/>
              </a:ext>
            </a:extLst>
          </p:cNvPr>
          <p:cNvSpPr/>
          <p:nvPr/>
        </p:nvSpPr>
        <p:spPr>
          <a:xfrm rot="16200000">
            <a:off x="4955458" y="4652879"/>
            <a:ext cx="1160207" cy="629264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D134D-B4D4-CF1A-EFFA-22F3B54059DC}"/>
              </a:ext>
            </a:extLst>
          </p:cNvPr>
          <p:cNvSpPr txBox="1"/>
          <p:nvPr/>
        </p:nvSpPr>
        <p:spPr>
          <a:xfrm>
            <a:off x="6566665" y="4387407"/>
            <a:ext cx="215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Auto-detection of schema</a:t>
            </a:r>
          </a:p>
        </p:txBody>
      </p:sp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70274803-1B6E-2592-2F65-D3101618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8514" y="4947734"/>
            <a:ext cx="1160209" cy="11602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F58C20-7852-0857-3B50-55406B915D65}"/>
              </a:ext>
            </a:extLst>
          </p:cNvPr>
          <p:cNvSpPr txBox="1"/>
          <p:nvPr/>
        </p:nvSpPr>
        <p:spPr>
          <a:xfrm>
            <a:off x="9733124" y="2742567"/>
            <a:ext cx="239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Mapping of types defines how data is stored</a:t>
            </a:r>
          </a:p>
        </p:txBody>
      </p:sp>
    </p:spTree>
    <p:extLst>
      <p:ext uri="{BB962C8B-B14F-4D97-AF65-F5344CB8AC3E}">
        <p14:creationId xmlns:p14="http://schemas.microsoft.com/office/powerpoint/2010/main" val="6525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B99EF8-AEEB-939B-6386-787E0A45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337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Index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90C26-B988-4402-44BA-5E92BA8C1C3C}"/>
              </a:ext>
            </a:extLst>
          </p:cNvPr>
          <p:cNvSpPr txBox="1"/>
          <p:nvPr/>
        </p:nvSpPr>
        <p:spPr>
          <a:xfrm>
            <a:off x="1455174" y="1171318"/>
            <a:ext cx="157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AEDF2-13DE-FF64-3CE5-02DE22FA5A3D}"/>
              </a:ext>
            </a:extLst>
          </p:cNvPr>
          <p:cNvSpPr txBox="1"/>
          <p:nvPr/>
        </p:nvSpPr>
        <p:spPr>
          <a:xfrm>
            <a:off x="2585884" y="1893236"/>
            <a:ext cx="7020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{</a:t>
            </a:r>
          </a:p>
          <a:p>
            <a:r>
              <a:rPr lang="en-US" sz="2800" dirty="0"/>
              <a:t>	“surname”: “Smith”,</a:t>
            </a:r>
          </a:p>
          <a:p>
            <a:r>
              <a:rPr lang="en-US" sz="2800" dirty="0"/>
              <a:t>	“</a:t>
            </a:r>
            <a:r>
              <a:rPr lang="en-US" sz="2800" dirty="0" err="1"/>
              <a:t>firstname</a:t>
            </a:r>
            <a:r>
              <a:rPr lang="en-US" sz="2800" dirty="0"/>
              <a:t>”: “Harry”,</a:t>
            </a:r>
          </a:p>
          <a:p>
            <a:r>
              <a:rPr lang="en-US" sz="2800" dirty="0"/>
              <a:t>	“</a:t>
            </a:r>
            <a:r>
              <a:rPr lang="en-US" sz="2800" dirty="0" err="1"/>
              <a:t>uid</a:t>
            </a:r>
            <a:r>
              <a:rPr lang="en-US" sz="2800" dirty="0"/>
              <a:t>”: 158425,</a:t>
            </a:r>
          </a:p>
          <a:p>
            <a:r>
              <a:rPr lang="en-US" sz="2800" dirty="0"/>
              <a:t>	“class”: “5B”,</a:t>
            </a:r>
          </a:p>
          <a:p>
            <a:r>
              <a:rPr lang="en-US" sz="2800" dirty="0"/>
              <a:t>	“</a:t>
            </a:r>
            <a:r>
              <a:rPr lang="en-US" sz="2800" dirty="0" err="1"/>
              <a:t>year_of_birth</a:t>
            </a:r>
            <a:r>
              <a:rPr lang="en-US" sz="2800" dirty="0"/>
              <a:t>”: 1998,</a:t>
            </a:r>
          </a:p>
          <a:p>
            <a:r>
              <a:rPr lang="en-US" sz="2800" dirty="0"/>
              <a:t>	“description”: “A nice long comment”</a:t>
            </a:r>
          </a:p>
          <a:p>
            <a:r>
              <a:rPr 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438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A6447-813B-CA2C-D5C3-1A570748C723}"/>
              </a:ext>
            </a:extLst>
          </p:cNvPr>
          <p:cNvSpPr/>
          <p:nvPr/>
        </p:nvSpPr>
        <p:spPr>
          <a:xfrm>
            <a:off x="2625213" y="1199537"/>
            <a:ext cx="212868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Other Tools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A09C70-5EE3-6BF0-7576-3211139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Outline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B65AF-6733-B72C-AA75-012EED180083}"/>
              </a:ext>
            </a:extLst>
          </p:cNvPr>
          <p:cNvSpPr/>
          <p:nvPr/>
        </p:nvSpPr>
        <p:spPr>
          <a:xfrm>
            <a:off x="2625213" y="4704735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Elasticsearch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DFCE4-E42B-758F-94E6-3C2E7DD54C1D}"/>
              </a:ext>
            </a:extLst>
          </p:cNvPr>
          <p:cNvSpPr/>
          <p:nvPr/>
        </p:nvSpPr>
        <p:spPr>
          <a:xfrm>
            <a:off x="7283247" y="319550"/>
            <a:ext cx="243102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6A755-D49B-A4CC-ECE6-548F5B71D115}"/>
              </a:ext>
            </a:extLst>
          </p:cNvPr>
          <p:cNvSpPr/>
          <p:nvPr/>
        </p:nvSpPr>
        <p:spPr>
          <a:xfrm>
            <a:off x="7283247" y="119953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3037C-5EB1-4A06-886B-2012CB986D28}"/>
              </a:ext>
            </a:extLst>
          </p:cNvPr>
          <p:cNvSpPr/>
          <p:nvPr/>
        </p:nvSpPr>
        <p:spPr>
          <a:xfrm>
            <a:off x="7283247" y="207952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EB63A-47E4-E811-F154-66E99C8F706D}"/>
              </a:ext>
            </a:extLst>
          </p:cNvPr>
          <p:cNvSpPr/>
          <p:nvPr/>
        </p:nvSpPr>
        <p:spPr>
          <a:xfrm>
            <a:off x="7283247" y="339950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Basics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E621B-2426-74E1-DD37-27C40853FE36}"/>
              </a:ext>
            </a:extLst>
          </p:cNvPr>
          <p:cNvSpPr/>
          <p:nvPr/>
        </p:nvSpPr>
        <p:spPr>
          <a:xfrm>
            <a:off x="7283247" y="427948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87219-C3D1-C3E3-07A9-58D94499AB96}"/>
              </a:ext>
            </a:extLst>
          </p:cNvPr>
          <p:cNvSpPr/>
          <p:nvPr/>
        </p:nvSpPr>
        <p:spPr>
          <a:xfrm>
            <a:off x="7283247" y="6039464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D7C991-E97F-A5DE-2B96-6A2A349F4495}"/>
              </a:ext>
            </a:extLst>
          </p:cNvPr>
          <p:cNvCxnSpPr>
            <a:endCxn id="7" idx="1"/>
          </p:cNvCxnSpPr>
          <p:nvPr/>
        </p:nvCxnSpPr>
        <p:spPr>
          <a:xfrm>
            <a:off x="668594" y="3156155"/>
            <a:ext cx="1956619" cy="1863213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E88802B-1481-B850-51A8-4EC5623C4AC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8594" y="1514170"/>
            <a:ext cx="1956619" cy="1641985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590B47-D578-3179-F305-F0B8F5DAA1D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753897" y="634183"/>
            <a:ext cx="2529350" cy="87998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D98EA7-21F4-FF35-4496-365366B1860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753897" y="1514170"/>
            <a:ext cx="2529350" cy="87998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3AAEB61-FA42-4AAC-EB1D-A2D96B72279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4753897" y="1514170"/>
            <a:ext cx="2529350" cy="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EC892F-6693-77AE-D03F-DFC7C6778E3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753897" y="3714133"/>
            <a:ext cx="2529350" cy="1305235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E71C54-B6BF-8BB1-1568-C765D7892CE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4753897" y="4594121"/>
            <a:ext cx="2529350" cy="42524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1F4CFCD-CC98-E7FD-51B9-85CEF8ED3A8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753897" y="5019368"/>
            <a:ext cx="2529350" cy="45474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710618-D7FD-7DCF-B058-6C319F13BC4B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53897" y="5019368"/>
            <a:ext cx="2529350" cy="133472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B10D3E-E809-23A8-6E98-A01A07463149}"/>
              </a:ext>
            </a:extLst>
          </p:cNvPr>
          <p:cNvSpPr/>
          <p:nvPr/>
        </p:nvSpPr>
        <p:spPr>
          <a:xfrm>
            <a:off x="7283247" y="515947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1505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4AEDF2-13DE-FF64-3CE5-02DE22FA5A3D}"/>
              </a:ext>
            </a:extLst>
          </p:cNvPr>
          <p:cNvSpPr txBox="1"/>
          <p:nvPr/>
        </p:nvSpPr>
        <p:spPr>
          <a:xfrm>
            <a:off x="7148052" y="0"/>
            <a:ext cx="5230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{</a:t>
            </a:r>
          </a:p>
          <a:p>
            <a:r>
              <a:rPr lang="en-US" sz="2000" dirty="0"/>
              <a:t>	“surname”: “Smith”,</a:t>
            </a:r>
          </a:p>
          <a:p>
            <a:r>
              <a:rPr lang="en-US" sz="2000" dirty="0"/>
              <a:t>	“</a:t>
            </a:r>
            <a:r>
              <a:rPr lang="en-US" sz="2000" dirty="0" err="1"/>
              <a:t>firstname</a:t>
            </a:r>
            <a:r>
              <a:rPr lang="en-US" sz="2000" dirty="0"/>
              <a:t>”: “Harry”,</a:t>
            </a:r>
          </a:p>
          <a:p>
            <a:r>
              <a:rPr lang="en-US" sz="2000" dirty="0"/>
              <a:t>	“</a:t>
            </a:r>
            <a:r>
              <a:rPr lang="en-US" sz="2000" dirty="0" err="1"/>
              <a:t>uid</a:t>
            </a:r>
            <a:r>
              <a:rPr lang="en-US" sz="2000" dirty="0"/>
              <a:t>”: 158425,</a:t>
            </a:r>
          </a:p>
          <a:p>
            <a:r>
              <a:rPr lang="en-US" sz="2000" dirty="0"/>
              <a:t>	“class”: “5B”,</a:t>
            </a:r>
          </a:p>
          <a:p>
            <a:r>
              <a:rPr lang="en-US" sz="2000" dirty="0"/>
              <a:t>	“</a:t>
            </a:r>
            <a:r>
              <a:rPr lang="en-US" sz="2000" dirty="0" err="1"/>
              <a:t>year_of_birth</a:t>
            </a:r>
            <a:r>
              <a:rPr lang="en-US" sz="2000" dirty="0"/>
              <a:t>”: 1998,</a:t>
            </a:r>
          </a:p>
          <a:p>
            <a:r>
              <a:rPr lang="en-US" sz="2000" dirty="0"/>
              <a:t>	“description”: “A nice long comment”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C0C53F-85CB-0B13-42ED-456AEE2C04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SQL Query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8EDAE-856B-510A-B874-FF5D8BCD2622}"/>
              </a:ext>
            </a:extLst>
          </p:cNvPr>
          <p:cNvSpPr txBox="1"/>
          <p:nvPr/>
        </p:nvSpPr>
        <p:spPr>
          <a:xfrm>
            <a:off x="698090" y="1499945"/>
            <a:ext cx="5624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SELECT</a:t>
            </a:r>
            <a:r>
              <a:rPr lang="en-US" sz="2800" dirty="0"/>
              <a:t> </a:t>
            </a:r>
            <a:r>
              <a:rPr lang="en-US" sz="2800" dirty="0" err="1"/>
              <a:t>uid</a:t>
            </a:r>
            <a:r>
              <a:rPr lang="en-US" sz="2800" dirty="0"/>
              <a:t>, description</a:t>
            </a:r>
          </a:p>
          <a:p>
            <a:r>
              <a:rPr lang="en-US" sz="2800" b="1" dirty="0"/>
              <a:t>FROM</a:t>
            </a:r>
            <a:r>
              <a:rPr lang="en-US" sz="2800" dirty="0"/>
              <a:t> “students*”</a:t>
            </a:r>
          </a:p>
          <a:p>
            <a:r>
              <a:rPr lang="en-US" sz="2800" b="1" dirty="0"/>
              <a:t>WHERE</a:t>
            </a:r>
            <a:r>
              <a:rPr lang="en-US" sz="2800" dirty="0"/>
              <a:t> “</a:t>
            </a:r>
            <a:r>
              <a:rPr lang="en-US" sz="2800" dirty="0" err="1"/>
              <a:t>firstname</a:t>
            </a:r>
            <a:r>
              <a:rPr lang="en-US" sz="2800" dirty="0"/>
              <a:t>” = ‘Harry’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A9731-6075-DDC9-0497-07F4B02B1F98}"/>
              </a:ext>
            </a:extLst>
          </p:cNvPr>
          <p:cNvSpPr txBox="1"/>
          <p:nvPr/>
        </p:nvSpPr>
        <p:spPr>
          <a:xfrm>
            <a:off x="698090" y="5096445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“” identifier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209C3-BA10-F390-3D6E-1FE8839197B0}"/>
              </a:ext>
            </a:extLst>
          </p:cNvPr>
          <p:cNvSpPr txBox="1"/>
          <p:nvPr/>
        </p:nvSpPr>
        <p:spPr>
          <a:xfrm>
            <a:off x="3908322" y="5096445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‘’ literal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F1B3A-B39D-1538-16E1-40153573AD17}"/>
              </a:ext>
            </a:extLst>
          </p:cNvPr>
          <p:cNvSpPr txBox="1"/>
          <p:nvPr/>
        </p:nvSpPr>
        <p:spPr>
          <a:xfrm>
            <a:off x="6966155" y="4043618"/>
            <a:ext cx="4277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Only one identifier allowed,</a:t>
            </a:r>
          </a:p>
          <a:p>
            <a:r>
              <a:rPr lang="en-US" sz="2800" dirty="0"/>
              <a:t>Wildcards are allowed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5A510A-6BE8-D00F-0FC1-AA3075E4BE17}"/>
              </a:ext>
            </a:extLst>
          </p:cNvPr>
          <p:cNvCxnSpPr>
            <a:cxnSpLocks/>
          </p:cNvCxnSpPr>
          <p:nvPr/>
        </p:nvCxnSpPr>
        <p:spPr>
          <a:xfrm flipV="1">
            <a:off x="1022555" y="2713703"/>
            <a:ext cx="1288026" cy="2467897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BCE5E9-4CD4-7F54-6CC2-D4AE965C81D4}"/>
              </a:ext>
            </a:extLst>
          </p:cNvPr>
          <p:cNvCxnSpPr>
            <a:cxnSpLocks/>
          </p:cNvCxnSpPr>
          <p:nvPr/>
        </p:nvCxnSpPr>
        <p:spPr>
          <a:xfrm flipV="1">
            <a:off x="4100052" y="2713703"/>
            <a:ext cx="206477" cy="2467897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C05605-EB6D-5C50-B9F3-B37205B292F1}"/>
              </a:ext>
            </a:extLst>
          </p:cNvPr>
          <p:cNvCxnSpPr>
            <a:cxnSpLocks/>
          </p:cNvCxnSpPr>
          <p:nvPr/>
        </p:nvCxnSpPr>
        <p:spPr>
          <a:xfrm flipH="1" flipV="1">
            <a:off x="3667432" y="2192442"/>
            <a:ext cx="4601497" cy="1780619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21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4AEDF2-13DE-FF64-3CE5-02DE22FA5A3D}"/>
              </a:ext>
            </a:extLst>
          </p:cNvPr>
          <p:cNvSpPr txBox="1"/>
          <p:nvPr/>
        </p:nvSpPr>
        <p:spPr>
          <a:xfrm>
            <a:off x="7148052" y="0"/>
            <a:ext cx="5230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{</a:t>
            </a:r>
          </a:p>
          <a:p>
            <a:r>
              <a:rPr lang="en-US" sz="2000" dirty="0"/>
              <a:t>	“surname”: “Smith”,</a:t>
            </a:r>
          </a:p>
          <a:p>
            <a:r>
              <a:rPr lang="en-US" sz="2000" dirty="0"/>
              <a:t>	“</a:t>
            </a:r>
            <a:r>
              <a:rPr lang="en-US" sz="2000" dirty="0" err="1"/>
              <a:t>firstname</a:t>
            </a:r>
            <a:r>
              <a:rPr lang="en-US" sz="2000" dirty="0"/>
              <a:t>”: “Harry”,</a:t>
            </a:r>
          </a:p>
          <a:p>
            <a:r>
              <a:rPr lang="en-US" sz="2000" dirty="0"/>
              <a:t>	“</a:t>
            </a:r>
            <a:r>
              <a:rPr lang="en-US" sz="2000" dirty="0" err="1"/>
              <a:t>uid</a:t>
            </a:r>
            <a:r>
              <a:rPr lang="en-US" sz="2000" dirty="0"/>
              <a:t>”: 158425,</a:t>
            </a:r>
          </a:p>
          <a:p>
            <a:r>
              <a:rPr lang="en-US" sz="2000" dirty="0"/>
              <a:t>	“class”: “5B”,</a:t>
            </a:r>
          </a:p>
          <a:p>
            <a:r>
              <a:rPr lang="en-US" sz="2000" dirty="0"/>
              <a:t>	“</a:t>
            </a:r>
            <a:r>
              <a:rPr lang="en-US" sz="2000" dirty="0" err="1"/>
              <a:t>year_of_birth</a:t>
            </a:r>
            <a:r>
              <a:rPr lang="en-US" sz="2000" dirty="0"/>
              <a:t>”: 1998,</a:t>
            </a:r>
          </a:p>
          <a:p>
            <a:r>
              <a:rPr lang="en-US" sz="2000" dirty="0"/>
              <a:t>	“description”: “A nice long comment”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C0C53F-85CB-0B13-42ED-456AEE2C04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Query DSL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8EDAE-856B-510A-B874-FF5D8BCD2622}"/>
              </a:ext>
            </a:extLst>
          </p:cNvPr>
          <p:cNvSpPr txBox="1"/>
          <p:nvPr/>
        </p:nvSpPr>
        <p:spPr>
          <a:xfrm>
            <a:off x="629264" y="2056687"/>
            <a:ext cx="9733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“query”: {</a:t>
            </a:r>
          </a:p>
          <a:p>
            <a:r>
              <a:rPr lang="en-US" sz="2800" dirty="0"/>
              <a:t>	“bool”: {</a:t>
            </a:r>
          </a:p>
          <a:p>
            <a:r>
              <a:rPr lang="en-US" sz="2800" dirty="0"/>
              <a:t>		“must”: [{“match”: {“surname”: “Smith”}}],</a:t>
            </a:r>
          </a:p>
          <a:p>
            <a:r>
              <a:rPr lang="en-US" sz="2800" dirty="0"/>
              <a:t>		“filter”: [{“term”: {“</a:t>
            </a:r>
            <a:r>
              <a:rPr lang="en-US" sz="2800" dirty="0" err="1"/>
              <a:t>firstname</a:t>
            </a:r>
            <a:r>
              <a:rPr lang="en-US" sz="2800" dirty="0"/>
              <a:t>”: “Harry”}}]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D9AE23-AC93-05F3-C47B-0B884B5F029A}"/>
              </a:ext>
            </a:extLst>
          </p:cNvPr>
          <p:cNvSpPr txBox="1"/>
          <p:nvPr/>
        </p:nvSpPr>
        <p:spPr>
          <a:xfrm>
            <a:off x="263012" y="5597891"/>
            <a:ext cx="3372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Enables Scoring and Filtering Documents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F8DA23-BA8B-3CE7-8AA6-EC41215BA961}"/>
              </a:ext>
            </a:extLst>
          </p:cNvPr>
          <p:cNvCxnSpPr>
            <a:cxnSpLocks/>
          </p:cNvCxnSpPr>
          <p:nvPr/>
        </p:nvCxnSpPr>
        <p:spPr>
          <a:xfrm flipV="1">
            <a:off x="1184787" y="3795252"/>
            <a:ext cx="1528916" cy="1802639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EB69EB-129E-D78E-E205-AF7CAB3CAB58}"/>
              </a:ext>
            </a:extLst>
          </p:cNvPr>
          <p:cNvSpPr txBox="1"/>
          <p:nvPr/>
        </p:nvSpPr>
        <p:spPr>
          <a:xfrm>
            <a:off x="5966951" y="5597890"/>
            <a:ext cx="2986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Ranges of values can be filtered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779D65-9314-05C0-C716-772F7E097BF3}"/>
              </a:ext>
            </a:extLst>
          </p:cNvPr>
          <p:cNvCxnSpPr>
            <a:cxnSpLocks/>
          </p:cNvCxnSpPr>
          <p:nvPr/>
        </p:nvCxnSpPr>
        <p:spPr>
          <a:xfrm flipH="1" flipV="1">
            <a:off x="6272981" y="3923071"/>
            <a:ext cx="491613" cy="1674819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52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A6447-813B-CA2C-D5C3-1A570748C723}"/>
              </a:ext>
            </a:extLst>
          </p:cNvPr>
          <p:cNvSpPr/>
          <p:nvPr/>
        </p:nvSpPr>
        <p:spPr>
          <a:xfrm>
            <a:off x="2625213" y="1199537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Other Tools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A09C70-5EE3-6BF0-7576-3211139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Outline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B65AF-6733-B72C-AA75-012EED180083}"/>
              </a:ext>
            </a:extLst>
          </p:cNvPr>
          <p:cNvSpPr/>
          <p:nvPr/>
        </p:nvSpPr>
        <p:spPr>
          <a:xfrm>
            <a:off x="2625213" y="4704735"/>
            <a:ext cx="212868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Elasticsearch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DFCE4-E42B-758F-94E6-3C2E7DD54C1D}"/>
              </a:ext>
            </a:extLst>
          </p:cNvPr>
          <p:cNvSpPr/>
          <p:nvPr/>
        </p:nvSpPr>
        <p:spPr>
          <a:xfrm>
            <a:off x="7283246" y="319550"/>
            <a:ext cx="2431023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6A755-D49B-A4CC-ECE6-548F5B71D115}"/>
              </a:ext>
            </a:extLst>
          </p:cNvPr>
          <p:cNvSpPr/>
          <p:nvPr/>
        </p:nvSpPr>
        <p:spPr>
          <a:xfrm>
            <a:off x="7283247" y="119953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3037C-5EB1-4A06-886B-2012CB986D28}"/>
              </a:ext>
            </a:extLst>
          </p:cNvPr>
          <p:cNvSpPr/>
          <p:nvPr/>
        </p:nvSpPr>
        <p:spPr>
          <a:xfrm>
            <a:off x="7283247" y="207952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EB63A-47E4-E811-F154-66E99C8F706D}"/>
              </a:ext>
            </a:extLst>
          </p:cNvPr>
          <p:cNvSpPr/>
          <p:nvPr/>
        </p:nvSpPr>
        <p:spPr>
          <a:xfrm>
            <a:off x="7283247" y="339950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Basics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E621B-2426-74E1-DD37-27C40853FE36}"/>
              </a:ext>
            </a:extLst>
          </p:cNvPr>
          <p:cNvSpPr/>
          <p:nvPr/>
        </p:nvSpPr>
        <p:spPr>
          <a:xfrm>
            <a:off x="7283247" y="4279488"/>
            <a:ext cx="243102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Cluster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1CB809-EF8C-1A69-9F7D-C5038B2D2341}"/>
              </a:ext>
            </a:extLst>
          </p:cNvPr>
          <p:cNvSpPr/>
          <p:nvPr/>
        </p:nvSpPr>
        <p:spPr>
          <a:xfrm>
            <a:off x="7283247" y="515947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Under the Hood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87219-C3D1-C3E3-07A9-58D94499AB96}"/>
              </a:ext>
            </a:extLst>
          </p:cNvPr>
          <p:cNvSpPr/>
          <p:nvPr/>
        </p:nvSpPr>
        <p:spPr>
          <a:xfrm>
            <a:off x="7283247" y="6039464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D7C991-E97F-A5DE-2B96-6A2A349F4495}"/>
              </a:ext>
            </a:extLst>
          </p:cNvPr>
          <p:cNvCxnSpPr>
            <a:endCxn id="7" idx="1"/>
          </p:cNvCxnSpPr>
          <p:nvPr/>
        </p:nvCxnSpPr>
        <p:spPr>
          <a:xfrm>
            <a:off x="668594" y="3156155"/>
            <a:ext cx="1956619" cy="1863213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E88802B-1481-B850-51A8-4EC5623C4AC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8594" y="1514170"/>
            <a:ext cx="1956619" cy="1641985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590B47-D578-3179-F305-F0B8F5DAA1D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753897" y="634183"/>
            <a:ext cx="2529349" cy="87998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D98EA7-21F4-FF35-4496-365366B1860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753897" y="1514170"/>
            <a:ext cx="2529350" cy="87998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3AAEB61-FA42-4AAC-EB1D-A2D96B72279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4753897" y="1514170"/>
            <a:ext cx="2529350" cy="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EC892F-6693-77AE-D03F-DFC7C6778E3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753897" y="3714133"/>
            <a:ext cx="2529350" cy="1305235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E71C54-B6BF-8BB1-1568-C765D7892CE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4753897" y="4594121"/>
            <a:ext cx="2529350" cy="42524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1F4CFCD-CC98-E7FD-51B9-85CEF8ED3A85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4753897" y="5019368"/>
            <a:ext cx="2529350" cy="45474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710618-D7FD-7DCF-B058-6C319F13BC4B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53897" y="5019368"/>
            <a:ext cx="2529350" cy="133472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53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F89D3EE-B1A2-DDE4-C610-FA2353EFF967}"/>
              </a:ext>
            </a:extLst>
          </p:cNvPr>
          <p:cNvSpPr/>
          <p:nvPr/>
        </p:nvSpPr>
        <p:spPr>
          <a:xfrm>
            <a:off x="5348748" y="146428"/>
            <a:ext cx="5604388" cy="5979069"/>
          </a:xfrm>
          <a:prstGeom prst="rect">
            <a:avLst/>
          </a:prstGeom>
          <a:solidFill>
            <a:schemeClr val="bg1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95BC5-D0C1-0B4C-300B-D8C4F1FF76D9}"/>
              </a:ext>
            </a:extLst>
          </p:cNvPr>
          <p:cNvSpPr/>
          <p:nvPr/>
        </p:nvSpPr>
        <p:spPr>
          <a:xfrm>
            <a:off x="1383888" y="847934"/>
            <a:ext cx="1769805" cy="5176874"/>
          </a:xfrm>
          <a:prstGeom prst="rect">
            <a:avLst/>
          </a:prstGeom>
          <a:solidFill>
            <a:schemeClr val="bg1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E830B4-E8AF-3CB8-E01C-0C4863C0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Shards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8C7E2-4145-1FF8-4FE0-C51636FA8B8B}"/>
              </a:ext>
            </a:extLst>
          </p:cNvPr>
          <p:cNvSpPr txBox="1"/>
          <p:nvPr/>
        </p:nvSpPr>
        <p:spPr>
          <a:xfrm>
            <a:off x="4142176" y="146428"/>
            <a:ext cx="128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Shards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412A75-1DD1-1AE9-B00E-C4BB4E4F0AE9}"/>
              </a:ext>
            </a:extLst>
          </p:cNvPr>
          <p:cNvSpPr/>
          <p:nvPr/>
        </p:nvSpPr>
        <p:spPr>
          <a:xfrm>
            <a:off x="1383886" y="844393"/>
            <a:ext cx="1769805" cy="1740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B3B28-256A-22DA-C4AC-768BEA690177}"/>
              </a:ext>
            </a:extLst>
          </p:cNvPr>
          <p:cNvSpPr/>
          <p:nvPr/>
        </p:nvSpPr>
        <p:spPr>
          <a:xfrm>
            <a:off x="1383887" y="2574871"/>
            <a:ext cx="1769805" cy="17403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11465-34A2-ECBB-9F83-3890BA1BA807}"/>
              </a:ext>
            </a:extLst>
          </p:cNvPr>
          <p:cNvSpPr/>
          <p:nvPr/>
        </p:nvSpPr>
        <p:spPr>
          <a:xfrm>
            <a:off x="1383887" y="4283905"/>
            <a:ext cx="1769805" cy="1740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rectangular objects with check marks&#10;&#10;Description automatically generated">
            <a:extLst>
              <a:ext uri="{FF2B5EF4-FFF2-40B4-BE49-F238E27FC236}">
                <a16:creationId xmlns:a16="http://schemas.microsoft.com/office/drawing/2014/main" id="{F128141E-5480-BC86-14B7-69F094039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1" y="936424"/>
            <a:ext cx="853287" cy="85328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13DD0A-0A3F-5FE2-A532-8A1239E80187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3153691" y="669648"/>
            <a:ext cx="1631099" cy="1044900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C55E09-1F34-D541-9AA5-F9373D1A3F73}"/>
              </a:ext>
            </a:extLst>
          </p:cNvPr>
          <p:cNvSpPr txBox="1"/>
          <p:nvPr/>
        </p:nvSpPr>
        <p:spPr>
          <a:xfrm>
            <a:off x="976189" y="5975650"/>
            <a:ext cx="2743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Index is a logical structure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39F940-F0F2-6200-117D-1557170C92C1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3153692" y="659816"/>
            <a:ext cx="1631098" cy="2785210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05CBB5-9C3B-28B7-0A65-1581B618A2DA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3153692" y="669648"/>
            <a:ext cx="1631098" cy="4484412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-up of a piece of ice&#10;&#10;Description automatically generated">
            <a:extLst>
              <a:ext uri="{FF2B5EF4-FFF2-40B4-BE49-F238E27FC236}">
                <a16:creationId xmlns:a16="http://schemas.microsoft.com/office/drawing/2014/main" id="{8C42FB9C-970E-62BD-7C34-60E7286BC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5" y="3901575"/>
            <a:ext cx="4496125" cy="3028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8DC278-0698-416B-55B4-4C10AA07EE96}"/>
              </a:ext>
            </a:extLst>
          </p:cNvPr>
          <p:cNvCxnSpPr/>
          <p:nvPr/>
        </p:nvCxnSpPr>
        <p:spPr>
          <a:xfrm>
            <a:off x="1238864" y="844393"/>
            <a:ext cx="0" cy="1740310"/>
          </a:xfrm>
          <a:prstGeom prst="straightConnector1">
            <a:avLst/>
          </a:prstGeom>
          <a:ln>
            <a:solidFill>
              <a:srgbClr val="7E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C9B90C5-EE3A-1F6A-CF30-F97D0B59B758}"/>
              </a:ext>
            </a:extLst>
          </p:cNvPr>
          <p:cNvSpPr txBox="1"/>
          <p:nvPr/>
        </p:nvSpPr>
        <p:spPr>
          <a:xfrm rot="16200000">
            <a:off x="-341340" y="1223336"/>
            <a:ext cx="216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Configurable size</a:t>
            </a:r>
          </a:p>
        </p:txBody>
      </p:sp>
      <p:pic>
        <p:nvPicPr>
          <p:cNvPr id="34" name="Picture 33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0D547622-14D2-3D95-12AC-400B0C77F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64" y="296023"/>
            <a:ext cx="2163916" cy="1622937"/>
          </a:xfrm>
          <a:prstGeom prst="rect">
            <a:avLst/>
          </a:prstGeom>
        </p:spPr>
      </p:pic>
      <p:pic>
        <p:nvPicPr>
          <p:cNvPr id="38" name="Picture 3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41E5BDA7-8960-2368-C87C-C247ADF72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8" y="296023"/>
            <a:ext cx="1998409" cy="1617760"/>
          </a:xfrm>
          <a:prstGeom prst="rect">
            <a:avLst/>
          </a:prstGeom>
        </p:spPr>
      </p:pic>
      <p:pic>
        <p:nvPicPr>
          <p:cNvPr id="40" name="Picture 3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A2385D9-D5BC-95F9-BEE5-4F3D84C6D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31" y="2273785"/>
            <a:ext cx="2163916" cy="1622937"/>
          </a:xfrm>
          <a:prstGeom prst="rect">
            <a:avLst/>
          </a:prstGeom>
        </p:spPr>
      </p:pic>
      <p:pic>
        <p:nvPicPr>
          <p:cNvPr id="41" name="Picture 40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2705881E-575B-1C9E-92AD-AE1B9728A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2" y="2062253"/>
            <a:ext cx="2163916" cy="1622937"/>
          </a:xfrm>
          <a:prstGeom prst="rect">
            <a:avLst/>
          </a:prstGeom>
        </p:spPr>
      </p:pic>
      <p:pic>
        <p:nvPicPr>
          <p:cNvPr id="42" name="Picture 4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CFC64C9C-CBFB-FDE1-2850-89BB2926A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3" y="3901575"/>
            <a:ext cx="2163916" cy="162293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AD5C03-152C-E0CD-E925-47563146680C}"/>
              </a:ext>
            </a:extLst>
          </p:cNvPr>
          <p:cNvCxnSpPr>
            <a:cxnSpLocks/>
          </p:cNvCxnSpPr>
          <p:nvPr/>
        </p:nvCxnSpPr>
        <p:spPr>
          <a:xfrm flipV="1">
            <a:off x="3167385" y="1406013"/>
            <a:ext cx="2181363" cy="297927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7084FA-5CEA-5651-62F3-A5F94E1AAA3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53691" y="1714548"/>
            <a:ext cx="2181363" cy="605737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D0FCA9-A4BB-F0B8-8AD5-2D8F560ECF20}"/>
              </a:ext>
            </a:extLst>
          </p:cNvPr>
          <p:cNvCxnSpPr>
            <a:cxnSpLocks/>
            <a:stCxn id="7" idx="3"/>
            <a:endCxn id="43" idx="1"/>
          </p:cNvCxnSpPr>
          <p:nvPr/>
        </p:nvCxnSpPr>
        <p:spPr>
          <a:xfrm>
            <a:off x="3153691" y="1714548"/>
            <a:ext cx="2195057" cy="1421415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B40756E-7A8F-704E-4BEF-F270E321E3C2}"/>
              </a:ext>
            </a:extLst>
          </p:cNvPr>
          <p:cNvSpPr txBox="1"/>
          <p:nvPr/>
        </p:nvSpPr>
        <p:spPr>
          <a:xfrm>
            <a:off x="3399969" y="2016235"/>
            <a:ext cx="1645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Stored multiple times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34261A-4AE9-4C8D-6E5B-15817EA885A1}"/>
              </a:ext>
            </a:extLst>
          </p:cNvPr>
          <p:cNvSpPr/>
          <p:nvPr/>
        </p:nvSpPr>
        <p:spPr>
          <a:xfrm>
            <a:off x="7555230" y="340488"/>
            <a:ext cx="780596" cy="7644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B2CED7-2CFD-DEED-4AEE-A76859834B54}"/>
              </a:ext>
            </a:extLst>
          </p:cNvPr>
          <p:cNvSpPr/>
          <p:nvPr/>
        </p:nvSpPr>
        <p:spPr>
          <a:xfrm>
            <a:off x="5558386" y="3289577"/>
            <a:ext cx="780596" cy="764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7A0794-CFCD-9A90-5AA8-9B159BD6012F}"/>
              </a:ext>
            </a:extLst>
          </p:cNvPr>
          <p:cNvSpPr/>
          <p:nvPr/>
        </p:nvSpPr>
        <p:spPr>
          <a:xfrm>
            <a:off x="10043249" y="1318181"/>
            <a:ext cx="780596" cy="764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371BAA-FBFC-D0CD-DB46-C11700D0BC48}"/>
              </a:ext>
            </a:extLst>
          </p:cNvPr>
          <p:cNvSpPr txBox="1"/>
          <p:nvPr/>
        </p:nvSpPr>
        <p:spPr>
          <a:xfrm>
            <a:off x="3902597" y="4809216"/>
            <a:ext cx="1446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Primary</a:t>
            </a:r>
          </a:p>
          <a:p>
            <a:pPr algn="ctr"/>
            <a:r>
              <a:rPr lang="en-US" sz="2800" dirty="0"/>
              <a:t>Replicas</a:t>
            </a:r>
          </a:p>
        </p:txBody>
      </p:sp>
    </p:spTree>
    <p:extLst>
      <p:ext uri="{BB962C8B-B14F-4D97-AF65-F5344CB8AC3E}">
        <p14:creationId xmlns:p14="http://schemas.microsoft.com/office/powerpoint/2010/main" val="25570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/>
      <p:bldP spid="7" grpId="0" animBg="1"/>
      <p:bldP spid="8" grpId="0" animBg="1"/>
      <p:bldP spid="9" grpId="0" animBg="1"/>
      <p:bldP spid="32" grpId="0"/>
      <p:bldP spid="54" grpId="0"/>
      <p:bldP spid="55" grpId="0" animBg="1"/>
      <p:bldP spid="56" grpId="0" animBg="1"/>
      <p:bldP spid="57" grpId="0" animBg="1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E830B4-E8AF-3CB8-E01C-0C4863C0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Shards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55E09-1F34-D541-9AA5-F9373D1A3F73}"/>
              </a:ext>
            </a:extLst>
          </p:cNvPr>
          <p:cNvSpPr txBox="1"/>
          <p:nvPr/>
        </p:nvSpPr>
        <p:spPr>
          <a:xfrm>
            <a:off x="1696063" y="1492139"/>
            <a:ext cx="65433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Oversharding</a:t>
            </a:r>
            <a:r>
              <a:rPr lang="en-US" sz="2800" dirty="0"/>
              <a:t>: Too many shards on the cluster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Shrinking Index</a:t>
            </a:r>
            <a:r>
              <a:rPr lang="en-US" sz="2800" dirty="0"/>
              <a:t>: Reducing the number of shards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Deleting documents retains shards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Sharding Strategy</a:t>
            </a:r>
          </a:p>
        </p:txBody>
      </p:sp>
      <p:pic>
        <p:nvPicPr>
          <p:cNvPr id="23" name="Picture 22" descr="A close-up of a piece of ice&#10;&#10;Description automatically generated">
            <a:extLst>
              <a:ext uri="{FF2B5EF4-FFF2-40B4-BE49-F238E27FC236}">
                <a16:creationId xmlns:a16="http://schemas.microsoft.com/office/drawing/2014/main" id="{8C42FB9C-970E-62BD-7C34-60E7286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5" y="3901575"/>
            <a:ext cx="4496125" cy="3028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612335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89D5A1-ED0F-B246-CCB4-D5CE9E32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9883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Node Types</a:t>
            </a:r>
          </a:p>
        </p:txBody>
      </p:sp>
      <p:pic>
        <p:nvPicPr>
          <p:cNvPr id="2" name="Picture 1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8A0EFB9E-D51F-D776-AFC3-291AC7670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93" y="1306288"/>
            <a:ext cx="2622173" cy="2122712"/>
          </a:xfrm>
          <a:prstGeom prst="rect">
            <a:avLst/>
          </a:prstGeom>
        </p:spPr>
      </p:pic>
      <p:pic>
        <p:nvPicPr>
          <p:cNvPr id="3" name="Picture 2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DBE8A574-DD27-8C42-A9F3-069C33F6B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47" y="1306288"/>
            <a:ext cx="3176129" cy="2382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C74671-354D-A219-1E75-9BD2FBBF69A7}"/>
              </a:ext>
            </a:extLst>
          </p:cNvPr>
          <p:cNvSpPr txBox="1"/>
          <p:nvPr/>
        </p:nvSpPr>
        <p:spPr>
          <a:xfrm>
            <a:off x="2864126" y="3527417"/>
            <a:ext cx="1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51702-FE6B-E7F4-49FE-05DBE573A2D1}"/>
              </a:ext>
            </a:extLst>
          </p:cNvPr>
          <p:cNvSpPr txBox="1"/>
          <p:nvPr/>
        </p:nvSpPr>
        <p:spPr>
          <a:xfrm>
            <a:off x="8672309" y="3527417"/>
            <a:ext cx="1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3B8E0-6C1C-411B-53E9-5554104D5DAD}"/>
              </a:ext>
            </a:extLst>
          </p:cNvPr>
          <p:cNvSpPr txBox="1"/>
          <p:nvPr/>
        </p:nvSpPr>
        <p:spPr>
          <a:xfrm>
            <a:off x="1649842" y="4771197"/>
            <a:ext cx="4360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Manages the cluster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Elected from master eligible nodes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BBA25-446F-0AE7-1BCC-D0AD3F84B34D}"/>
              </a:ext>
            </a:extLst>
          </p:cNvPr>
          <p:cNvSpPr txBox="1"/>
          <p:nvPr/>
        </p:nvSpPr>
        <p:spPr>
          <a:xfrm>
            <a:off x="6594454" y="4771197"/>
            <a:ext cx="4899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Holds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Hot &gt; Warm &gt; Cold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Index Lifecycle Management</a:t>
            </a:r>
          </a:p>
        </p:txBody>
      </p:sp>
    </p:spTree>
    <p:extLst>
      <p:ext uri="{BB962C8B-B14F-4D97-AF65-F5344CB8AC3E}">
        <p14:creationId xmlns:p14="http://schemas.microsoft.com/office/powerpoint/2010/main" val="6879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C2E0-0988-133E-3571-3A01453A30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52800" cy="1337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Node - Shard Allocation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5BCF7-936C-BC12-C62C-08BE10588ADC}"/>
              </a:ext>
            </a:extLst>
          </p:cNvPr>
          <p:cNvSpPr txBox="1"/>
          <p:nvPr/>
        </p:nvSpPr>
        <p:spPr>
          <a:xfrm>
            <a:off x="2830194" y="2332796"/>
            <a:ext cx="6531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Shards are stored on data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their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Nodes have unique names, indices can be allocated to certain nodes</a:t>
            </a:r>
          </a:p>
        </p:txBody>
      </p:sp>
    </p:spTree>
    <p:extLst>
      <p:ext uri="{BB962C8B-B14F-4D97-AF65-F5344CB8AC3E}">
        <p14:creationId xmlns:p14="http://schemas.microsoft.com/office/powerpoint/2010/main" val="3120823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C2E0-0988-133E-3571-3A01453A30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52800" cy="1337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E0000"/>
                </a:solidFill>
              </a:rPr>
              <a:t>New Node in the Cluster</a:t>
            </a:r>
          </a:p>
        </p:txBody>
      </p:sp>
      <p:pic>
        <p:nvPicPr>
          <p:cNvPr id="2" name="Picture 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15119240-8967-C94E-2E74-02BF14616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02" y="547773"/>
            <a:ext cx="2163916" cy="1622937"/>
          </a:xfrm>
          <a:prstGeom prst="rect">
            <a:avLst/>
          </a:prstGeom>
        </p:spPr>
      </p:pic>
      <p:pic>
        <p:nvPicPr>
          <p:cNvPr id="3" name="Picture 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4383168D-B43B-7F9B-54AB-429BB2235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30" y="1209680"/>
            <a:ext cx="1998409" cy="1617760"/>
          </a:xfrm>
          <a:prstGeom prst="rect">
            <a:avLst/>
          </a:prstGeom>
        </p:spPr>
      </p:pic>
      <p:pic>
        <p:nvPicPr>
          <p:cNvPr id="4" name="Picture 3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88D7282-6C6C-08A9-AAC9-4DE90CB80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89" y="2170710"/>
            <a:ext cx="2163916" cy="1622937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D09531BB-2D72-F4C9-5269-BFC93EE7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58" y="3240207"/>
            <a:ext cx="2163916" cy="1622937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E5A6DBC1-104D-C88D-34DA-9CD9D93B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42" y="4863144"/>
            <a:ext cx="2163916" cy="16229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970F19-7BF2-27D1-24AA-63B04F6E11BB}"/>
              </a:ext>
            </a:extLst>
          </p:cNvPr>
          <p:cNvSpPr/>
          <p:nvPr/>
        </p:nvSpPr>
        <p:spPr>
          <a:xfrm>
            <a:off x="6669425" y="445265"/>
            <a:ext cx="780596" cy="7644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83366-A110-9A11-7156-C8DBE849DE06}"/>
              </a:ext>
            </a:extLst>
          </p:cNvPr>
          <p:cNvSpPr/>
          <p:nvPr/>
        </p:nvSpPr>
        <p:spPr>
          <a:xfrm>
            <a:off x="992370" y="2063025"/>
            <a:ext cx="780596" cy="764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154C-441B-3D64-EF41-D555DC6124BC}"/>
              </a:ext>
            </a:extLst>
          </p:cNvPr>
          <p:cNvSpPr/>
          <p:nvPr/>
        </p:nvSpPr>
        <p:spPr>
          <a:xfrm>
            <a:off x="1544054" y="4882216"/>
            <a:ext cx="780596" cy="764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6A8579-2DB4-AB84-E934-D046D00A818D}"/>
              </a:ext>
            </a:extLst>
          </p:cNvPr>
          <p:cNvSpPr/>
          <p:nvPr/>
        </p:nvSpPr>
        <p:spPr>
          <a:xfrm>
            <a:off x="7757268" y="3087875"/>
            <a:ext cx="780596" cy="76441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1F730E-5738-46EC-3FD7-429315A63AF1}"/>
              </a:ext>
            </a:extLst>
          </p:cNvPr>
          <p:cNvSpPr/>
          <p:nvPr/>
        </p:nvSpPr>
        <p:spPr>
          <a:xfrm>
            <a:off x="7450021" y="445265"/>
            <a:ext cx="780596" cy="76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8AABF2-C78F-50DC-BF42-F9E503243D62}"/>
              </a:ext>
            </a:extLst>
          </p:cNvPr>
          <p:cNvSpPr/>
          <p:nvPr/>
        </p:nvSpPr>
        <p:spPr>
          <a:xfrm>
            <a:off x="1544054" y="5646631"/>
            <a:ext cx="780596" cy="76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CF01A-DD1C-4105-94BD-4AE0220313CE}"/>
              </a:ext>
            </a:extLst>
          </p:cNvPr>
          <p:cNvSpPr/>
          <p:nvPr/>
        </p:nvSpPr>
        <p:spPr>
          <a:xfrm>
            <a:off x="992370" y="2827440"/>
            <a:ext cx="780596" cy="7644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600849-6C1D-4DFC-1A39-EED84D5CE4D8}"/>
              </a:ext>
            </a:extLst>
          </p:cNvPr>
          <p:cNvSpPr/>
          <p:nvPr/>
        </p:nvSpPr>
        <p:spPr>
          <a:xfrm>
            <a:off x="6976672" y="3087876"/>
            <a:ext cx="780596" cy="764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AC32BE-9E6E-6A42-701E-8A16E624F8E4}"/>
              </a:ext>
            </a:extLst>
          </p:cNvPr>
          <p:cNvSpPr/>
          <p:nvPr/>
        </p:nvSpPr>
        <p:spPr>
          <a:xfrm>
            <a:off x="8230617" y="445265"/>
            <a:ext cx="780596" cy="764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22130415-8049-3C1A-7D12-D51C369D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213" y="4835162"/>
            <a:ext cx="2163916" cy="162293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AECF4D-49D3-AACA-5038-A21BEAE33AE1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9383906" y="2708337"/>
            <a:ext cx="709265" cy="2126825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304038-A3A0-0A8A-F9B4-9A2BC91D8D73}"/>
              </a:ext>
            </a:extLst>
          </p:cNvPr>
          <p:cNvCxnSpPr>
            <a:cxnSpLocks/>
          </p:cNvCxnSpPr>
          <p:nvPr/>
        </p:nvCxnSpPr>
        <p:spPr>
          <a:xfrm>
            <a:off x="8537864" y="1337187"/>
            <a:ext cx="547142" cy="4011561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43554E-7C51-B2B2-1DD9-B93E265F84AC}"/>
              </a:ext>
            </a:extLst>
          </p:cNvPr>
          <p:cNvCxnSpPr>
            <a:cxnSpLocks/>
          </p:cNvCxnSpPr>
          <p:nvPr/>
        </p:nvCxnSpPr>
        <p:spPr>
          <a:xfrm>
            <a:off x="4335808" y="5348748"/>
            <a:ext cx="4749198" cy="127507"/>
          </a:xfrm>
          <a:prstGeom prst="straightConnector1">
            <a:avLst/>
          </a:prstGeom>
          <a:ln>
            <a:solidFill>
              <a:srgbClr val="7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47919C2-A1A7-4ED7-9D41-DF328837B3EF}"/>
              </a:ext>
            </a:extLst>
          </p:cNvPr>
          <p:cNvSpPr/>
          <p:nvPr/>
        </p:nvSpPr>
        <p:spPr>
          <a:xfrm>
            <a:off x="11093498" y="5222390"/>
            <a:ext cx="780596" cy="76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FC9BD0-CEF3-7CCB-C087-1C8F5207E11C}"/>
              </a:ext>
            </a:extLst>
          </p:cNvPr>
          <p:cNvSpPr/>
          <p:nvPr/>
        </p:nvSpPr>
        <p:spPr>
          <a:xfrm>
            <a:off x="11093498" y="4452954"/>
            <a:ext cx="780596" cy="764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3FC5DD-4287-5CA6-8E88-ADF532082343}"/>
              </a:ext>
            </a:extLst>
          </p:cNvPr>
          <p:cNvSpPr txBox="1"/>
          <p:nvPr/>
        </p:nvSpPr>
        <p:spPr>
          <a:xfrm>
            <a:off x="9140588" y="3000802"/>
            <a:ext cx="2743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Enrollment</a:t>
            </a:r>
          </a:p>
          <a:p>
            <a:pPr algn="ctr"/>
            <a:r>
              <a:rPr lang="en-US" sz="2800" dirty="0"/>
              <a:t>token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9966B-6CAF-EA8C-3BA4-76F8484CF036}"/>
              </a:ext>
            </a:extLst>
          </p:cNvPr>
          <p:cNvSpPr txBox="1"/>
          <p:nvPr/>
        </p:nvSpPr>
        <p:spPr>
          <a:xfrm>
            <a:off x="6075585" y="4935448"/>
            <a:ext cx="2743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Starts storing replica shards</a:t>
            </a:r>
          </a:p>
        </p:txBody>
      </p:sp>
    </p:spTree>
    <p:extLst>
      <p:ext uri="{BB962C8B-B14F-4D97-AF65-F5344CB8AC3E}">
        <p14:creationId xmlns:p14="http://schemas.microsoft.com/office/powerpoint/2010/main" val="35814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30" grpId="1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A6447-813B-CA2C-D5C3-1A570748C723}"/>
              </a:ext>
            </a:extLst>
          </p:cNvPr>
          <p:cNvSpPr/>
          <p:nvPr/>
        </p:nvSpPr>
        <p:spPr>
          <a:xfrm>
            <a:off x="2625213" y="1199537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Other Tools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A09C70-5EE3-6BF0-7576-3211139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Outline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B65AF-6733-B72C-AA75-012EED180083}"/>
              </a:ext>
            </a:extLst>
          </p:cNvPr>
          <p:cNvSpPr/>
          <p:nvPr/>
        </p:nvSpPr>
        <p:spPr>
          <a:xfrm>
            <a:off x="2625213" y="4704735"/>
            <a:ext cx="212868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Elasticsearch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DFCE4-E42B-758F-94E6-3C2E7DD54C1D}"/>
              </a:ext>
            </a:extLst>
          </p:cNvPr>
          <p:cNvSpPr/>
          <p:nvPr/>
        </p:nvSpPr>
        <p:spPr>
          <a:xfrm>
            <a:off x="7283247" y="31955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6A755-D49B-A4CC-ECE6-548F5B71D115}"/>
              </a:ext>
            </a:extLst>
          </p:cNvPr>
          <p:cNvSpPr/>
          <p:nvPr/>
        </p:nvSpPr>
        <p:spPr>
          <a:xfrm>
            <a:off x="7283247" y="119953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3037C-5EB1-4A06-886B-2012CB986D28}"/>
              </a:ext>
            </a:extLst>
          </p:cNvPr>
          <p:cNvSpPr/>
          <p:nvPr/>
        </p:nvSpPr>
        <p:spPr>
          <a:xfrm>
            <a:off x="7283247" y="207952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EB63A-47E4-E811-F154-66E99C8F706D}"/>
              </a:ext>
            </a:extLst>
          </p:cNvPr>
          <p:cNvSpPr/>
          <p:nvPr/>
        </p:nvSpPr>
        <p:spPr>
          <a:xfrm>
            <a:off x="7283247" y="339950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Basics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E621B-2426-74E1-DD37-27C40853FE36}"/>
              </a:ext>
            </a:extLst>
          </p:cNvPr>
          <p:cNvSpPr/>
          <p:nvPr/>
        </p:nvSpPr>
        <p:spPr>
          <a:xfrm>
            <a:off x="7283247" y="427948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87219-C3D1-C3E3-07A9-58D94499AB96}"/>
              </a:ext>
            </a:extLst>
          </p:cNvPr>
          <p:cNvSpPr/>
          <p:nvPr/>
        </p:nvSpPr>
        <p:spPr>
          <a:xfrm>
            <a:off x="7283247" y="6039464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D7C991-E97F-A5DE-2B96-6A2A349F4495}"/>
              </a:ext>
            </a:extLst>
          </p:cNvPr>
          <p:cNvCxnSpPr>
            <a:endCxn id="7" idx="1"/>
          </p:cNvCxnSpPr>
          <p:nvPr/>
        </p:nvCxnSpPr>
        <p:spPr>
          <a:xfrm>
            <a:off x="668594" y="3156155"/>
            <a:ext cx="1956619" cy="1863213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E88802B-1481-B850-51A8-4EC5623C4AC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8594" y="1514170"/>
            <a:ext cx="1956619" cy="1641985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590B47-D578-3179-F305-F0B8F5DAA1D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753897" y="634183"/>
            <a:ext cx="2529350" cy="87998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D98EA7-21F4-FF35-4496-365366B1860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753897" y="1514170"/>
            <a:ext cx="2529350" cy="87998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3AAEB61-FA42-4AAC-EB1D-A2D96B72279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4753897" y="1514170"/>
            <a:ext cx="2529350" cy="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EC892F-6693-77AE-D03F-DFC7C6778E3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753897" y="3714133"/>
            <a:ext cx="2529350" cy="1305235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E71C54-B6BF-8BB1-1568-C765D7892CE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4753897" y="4594121"/>
            <a:ext cx="2529350" cy="42524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1F4CFCD-CC98-E7FD-51B9-85CEF8ED3A8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753897" y="5019368"/>
            <a:ext cx="2529350" cy="45474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710618-D7FD-7DCF-B058-6C319F13BC4B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53897" y="5019368"/>
            <a:ext cx="2529350" cy="133472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5AD2C7-429E-4B8D-BEA2-59B34AF3F6F3}"/>
              </a:ext>
            </a:extLst>
          </p:cNvPr>
          <p:cNvSpPr/>
          <p:nvPr/>
        </p:nvSpPr>
        <p:spPr>
          <a:xfrm>
            <a:off x="7283247" y="5159476"/>
            <a:ext cx="243102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724655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4612D5-07A6-34AD-5EB1-F59AFAA4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337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Inverted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7C465-CE49-1799-7199-8FFD33B69B7C}"/>
              </a:ext>
            </a:extLst>
          </p:cNvPr>
          <p:cNvSpPr txBox="1"/>
          <p:nvPr/>
        </p:nvSpPr>
        <p:spPr>
          <a:xfrm>
            <a:off x="1371600" y="1560872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Inverted index is a </a:t>
            </a:r>
            <a:r>
              <a:rPr lang="en-US" sz="2800" i="1" dirty="0"/>
              <a:t>data structure</a:t>
            </a:r>
            <a:r>
              <a:rPr lang="en-US" sz="2800" dirty="0"/>
              <a:t> containing a mapping from the</a:t>
            </a:r>
          </a:p>
          <a:p>
            <a:r>
              <a:rPr lang="en-US" sz="2800" dirty="0"/>
              <a:t>content (words/phrases) to its location in a set of files.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BC943-8F8A-2305-B5B7-FEB48916DB7A}"/>
              </a:ext>
            </a:extLst>
          </p:cNvPr>
          <p:cNvSpPr txBox="1"/>
          <p:nvPr/>
        </p:nvSpPr>
        <p:spPr>
          <a:xfrm>
            <a:off x="6096000" y="3143865"/>
            <a:ext cx="42180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Auxiliary information can be added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Number of occurrences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Place of occurrence (title, abstract, body,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Efficiently compressible</a:t>
            </a:r>
          </a:p>
        </p:txBody>
      </p:sp>
      <p:pic>
        <p:nvPicPr>
          <p:cNvPr id="8" name="Picture 7" descr="A magnifying glass on a book&#10;&#10;Description automatically generated">
            <a:extLst>
              <a:ext uri="{FF2B5EF4-FFF2-40B4-BE49-F238E27FC236}">
                <a16:creationId xmlns:a16="http://schemas.microsoft.com/office/drawing/2014/main" id="{0A980EEB-86C8-A7D4-7A10-5922E20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3035710"/>
            <a:ext cx="517637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529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Agile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A38D1-925E-9C26-5AF1-F00ABB72C287}"/>
              </a:ext>
            </a:extLst>
          </p:cNvPr>
          <p:cNvSpPr txBox="1"/>
          <p:nvPr/>
        </p:nvSpPr>
        <p:spPr>
          <a:xfrm>
            <a:off x="9163665" y="6519446"/>
            <a:ext cx="312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https://agilemanifesto.org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C1FFC-6B4D-E1CC-E7D1-2B4B9376D165}"/>
              </a:ext>
            </a:extLst>
          </p:cNvPr>
          <p:cNvSpPr txBox="1"/>
          <p:nvPr/>
        </p:nvSpPr>
        <p:spPr>
          <a:xfrm>
            <a:off x="1258529" y="2474893"/>
            <a:ext cx="451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Individuals and interactions </a:t>
            </a:r>
            <a:r>
              <a:rPr lang="en-US" sz="2800" dirty="0"/>
              <a:t>over processes and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F1C61-8CA7-CCEB-2147-BE336086EA9B}"/>
              </a:ext>
            </a:extLst>
          </p:cNvPr>
          <p:cNvSpPr txBox="1"/>
          <p:nvPr/>
        </p:nvSpPr>
        <p:spPr>
          <a:xfrm>
            <a:off x="6420464" y="950064"/>
            <a:ext cx="3608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Working software</a:t>
            </a:r>
            <a:r>
              <a:rPr lang="en-US" sz="2800" dirty="0"/>
              <a:t> </a:t>
            </a:r>
          </a:p>
          <a:p>
            <a:r>
              <a:rPr lang="en-US" sz="2800" dirty="0"/>
              <a:t>over comprehensive documentation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0E395-4FCC-0B23-8692-4D4176E68372}"/>
              </a:ext>
            </a:extLst>
          </p:cNvPr>
          <p:cNvSpPr txBox="1"/>
          <p:nvPr/>
        </p:nvSpPr>
        <p:spPr>
          <a:xfrm>
            <a:off x="1258529" y="4707995"/>
            <a:ext cx="3859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Customer collaboration </a:t>
            </a:r>
            <a:r>
              <a:rPr lang="en-US" sz="2800" dirty="0"/>
              <a:t>over contract negotiation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BA9B-C876-E7F2-F77E-F12AFA60EBEA}"/>
              </a:ext>
            </a:extLst>
          </p:cNvPr>
          <p:cNvSpPr txBox="1"/>
          <p:nvPr/>
        </p:nvSpPr>
        <p:spPr>
          <a:xfrm>
            <a:off x="6420464" y="3429000"/>
            <a:ext cx="3859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Responding to change </a:t>
            </a:r>
            <a:r>
              <a:rPr lang="en-US" sz="2800" dirty="0"/>
              <a:t>over following a plan</a:t>
            </a:r>
          </a:p>
        </p:txBody>
      </p:sp>
    </p:spTree>
    <p:extLst>
      <p:ext uri="{BB962C8B-B14F-4D97-AF65-F5344CB8AC3E}">
        <p14:creationId xmlns:p14="http://schemas.microsoft.com/office/powerpoint/2010/main" val="42886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D1877B-9CE5-3A7D-02E7-32EDA769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Example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F877F8-FE4B-6FB8-8871-024C48B24FFE}"/>
              </a:ext>
            </a:extLst>
          </p:cNvPr>
          <p:cNvGrpSpPr/>
          <p:nvPr/>
        </p:nvGrpSpPr>
        <p:grpSpPr>
          <a:xfrm>
            <a:off x="646043" y="1162881"/>
            <a:ext cx="10159609" cy="4843362"/>
            <a:chOff x="646043" y="1162881"/>
            <a:chExt cx="10159609" cy="4843362"/>
          </a:xfrm>
        </p:grpSpPr>
        <p:pic>
          <p:nvPicPr>
            <p:cNvPr id="6" name="Picture 5" descr="A green notepad and pen&#10;&#10;Description automatically generated">
              <a:extLst>
                <a:ext uri="{FF2B5EF4-FFF2-40B4-BE49-F238E27FC236}">
                  <a16:creationId xmlns:a16="http://schemas.microsoft.com/office/drawing/2014/main" id="{9052E852-1B38-B2C4-600C-BE7C2FE1C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35" y="4414523"/>
              <a:ext cx="1591720" cy="1591720"/>
            </a:xfrm>
            <a:prstGeom prst="rect">
              <a:avLst/>
            </a:prstGeom>
          </p:spPr>
        </p:pic>
        <p:pic>
          <p:nvPicPr>
            <p:cNvPr id="8" name="Picture 7" descr="A blue paper with white text&#10;&#10;Description automatically generated">
              <a:extLst>
                <a:ext uri="{FF2B5EF4-FFF2-40B4-BE49-F238E27FC236}">
                  <a16:creationId xmlns:a16="http://schemas.microsoft.com/office/drawing/2014/main" id="{8E71FEC7-6BFC-2917-22D7-C36EE525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" y="1162882"/>
              <a:ext cx="1591720" cy="1591720"/>
            </a:xfrm>
            <a:prstGeom prst="rect">
              <a:avLst/>
            </a:prstGeom>
          </p:spPr>
        </p:pic>
        <p:pic>
          <p:nvPicPr>
            <p:cNvPr id="10" name="Picture 9" descr="A yellow paper with a checklist&#10;&#10;Description automatically generated">
              <a:extLst>
                <a:ext uri="{FF2B5EF4-FFF2-40B4-BE49-F238E27FC236}">
                  <a16:creationId xmlns:a16="http://schemas.microsoft.com/office/drawing/2014/main" id="{1A7A92BF-11CE-8DF3-AFE9-5BD65A3E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4" y="4414523"/>
              <a:ext cx="1591720" cy="1591720"/>
            </a:xfrm>
            <a:prstGeom prst="rect">
              <a:avLst/>
            </a:prstGeom>
          </p:spPr>
        </p:pic>
        <p:pic>
          <p:nvPicPr>
            <p:cNvPr id="12" name="Picture 11" descr="A purple paper with white lines&#10;&#10;Description automatically generated">
              <a:extLst>
                <a:ext uri="{FF2B5EF4-FFF2-40B4-BE49-F238E27FC236}">
                  <a16:creationId xmlns:a16="http://schemas.microsoft.com/office/drawing/2014/main" id="{DCD6F0EF-E436-DCBC-4FB4-23DA77E6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4" y="1162881"/>
              <a:ext cx="1591721" cy="159172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5E902B-3D35-47AB-A781-0C70F5BD67BB}"/>
                </a:ext>
              </a:extLst>
            </p:cNvPr>
            <p:cNvSpPr txBox="1"/>
            <p:nvPr/>
          </p:nvSpPr>
          <p:spPr>
            <a:xfrm>
              <a:off x="2351955" y="1354393"/>
              <a:ext cx="2866103" cy="52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This apple is red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3D21B3-2A06-0BA5-AC95-AD451C6EB8A5}"/>
                </a:ext>
              </a:extLst>
            </p:cNvPr>
            <p:cNvSpPr txBox="1"/>
            <p:nvPr/>
          </p:nvSpPr>
          <p:spPr>
            <a:xfrm>
              <a:off x="7725284" y="1354392"/>
              <a:ext cx="2866103" cy="52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This pear is green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9187BC-548D-9157-2266-19918E8C9DAD}"/>
                </a:ext>
              </a:extLst>
            </p:cNvPr>
            <p:cNvSpPr txBox="1"/>
            <p:nvPr/>
          </p:nvSpPr>
          <p:spPr>
            <a:xfrm>
              <a:off x="2351955" y="4554793"/>
              <a:ext cx="28661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We have a green car, like our bike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580D61-C8E5-841E-A3C3-3B4C76F98564}"/>
                </a:ext>
              </a:extLst>
            </p:cNvPr>
            <p:cNvSpPr txBox="1"/>
            <p:nvPr/>
          </p:nvSpPr>
          <p:spPr>
            <a:xfrm>
              <a:off x="7725284" y="4554792"/>
              <a:ext cx="30803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Our cat is gray and our dog is white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9118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D1877B-9CE5-3A7D-02E7-32EDA769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Example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F877F8-FE4B-6FB8-8871-024C48B24FFE}"/>
              </a:ext>
            </a:extLst>
          </p:cNvPr>
          <p:cNvGrpSpPr/>
          <p:nvPr/>
        </p:nvGrpSpPr>
        <p:grpSpPr>
          <a:xfrm>
            <a:off x="6027173" y="199319"/>
            <a:ext cx="5801033" cy="2868345"/>
            <a:chOff x="646043" y="1162881"/>
            <a:chExt cx="10159609" cy="4843362"/>
          </a:xfrm>
        </p:grpSpPr>
        <p:pic>
          <p:nvPicPr>
            <p:cNvPr id="6" name="Picture 5" descr="A green notepad and pen&#10;&#10;Description automatically generated">
              <a:extLst>
                <a:ext uri="{FF2B5EF4-FFF2-40B4-BE49-F238E27FC236}">
                  <a16:creationId xmlns:a16="http://schemas.microsoft.com/office/drawing/2014/main" id="{9052E852-1B38-B2C4-600C-BE7C2FE1C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35" y="4414523"/>
              <a:ext cx="1591720" cy="1591720"/>
            </a:xfrm>
            <a:prstGeom prst="rect">
              <a:avLst/>
            </a:prstGeom>
          </p:spPr>
        </p:pic>
        <p:pic>
          <p:nvPicPr>
            <p:cNvPr id="8" name="Picture 7" descr="A blue paper with white text&#10;&#10;Description automatically generated">
              <a:extLst>
                <a:ext uri="{FF2B5EF4-FFF2-40B4-BE49-F238E27FC236}">
                  <a16:creationId xmlns:a16="http://schemas.microsoft.com/office/drawing/2014/main" id="{8E71FEC7-6BFC-2917-22D7-C36EE525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" y="1162882"/>
              <a:ext cx="1591720" cy="1591720"/>
            </a:xfrm>
            <a:prstGeom prst="rect">
              <a:avLst/>
            </a:prstGeom>
          </p:spPr>
        </p:pic>
        <p:pic>
          <p:nvPicPr>
            <p:cNvPr id="10" name="Picture 9" descr="A yellow paper with a checklist&#10;&#10;Description automatically generated">
              <a:extLst>
                <a:ext uri="{FF2B5EF4-FFF2-40B4-BE49-F238E27FC236}">
                  <a16:creationId xmlns:a16="http://schemas.microsoft.com/office/drawing/2014/main" id="{1A7A92BF-11CE-8DF3-AFE9-5BD65A3E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4" y="4414523"/>
              <a:ext cx="1591720" cy="1591720"/>
            </a:xfrm>
            <a:prstGeom prst="rect">
              <a:avLst/>
            </a:prstGeom>
          </p:spPr>
        </p:pic>
        <p:pic>
          <p:nvPicPr>
            <p:cNvPr id="12" name="Picture 11" descr="A purple paper with white lines&#10;&#10;Description automatically generated">
              <a:extLst>
                <a:ext uri="{FF2B5EF4-FFF2-40B4-BE49-F238E27FC236}">
                  <a16:creationId xmlns:a16="http://schemas.microsoft.com/office/drawing/2014/main" id="{DCD6F0EF-E436-DCBC-4FB4-23DA77E6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4" y="1162881"/>
              <a:ext cx="1591721" cy="159172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5E902B-3D35-47AB-A781-0C70F5BD67BB}"/>
                </a:ext>
              </a:extLst>
            </p:cNvPr>
            <p:cNvSpPr txBox="1"/>
            <p:nvPr/>
          </p:nvSpPr>
          <p:spPr>
            <a:xfrm>
              <a:off x="2351954" y="1354393"/>
              <a:ext cx="2866104" cy="91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This apple is red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3D21B3-2A06-0BA5-AC95-AD451C6EB8A5}"/>
                </a:ext>
              </a:extLst>
            </p:cNvPr>
            <p:cNvSpPr txBox="1"/>
            <p:nvPr/>
          </p:nvSpPr>
          <p:spPr>
            <a:xfrm>
              <a:off x="7725283" y="1354392"/>
              <a:ext cx="2866104" cy="91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This pear is green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9187BC-548D-9157-2266-19918E8C9DAD}"/>
                </a:ext>
              </a:extLst>
            </p:cNvPr>
            <p:cNvSpPr txBox="1"/>
            <p:nvPr/>
          </p:nvSpPr>
          <p:spPr>
            <a:xfrm>
              <a:off x="2351954" y="4554793"/>
              <a:ext cx="2866104" cy="131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 have a green car, like our bike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580D61-C8E5-841E-A3C3-3B4C76F98564}"/>
                </a:ext>
              </a:extLst>
            </p:cNvPr>
            <p:cNvSpPr txBox="1"/>
            <p:nvPr/>
          </p:nvSpPr>
          <p:spPr>
            <a:xfrm>
              <a:off x="7725283" y="4554792"/>
              <a:ext cx="3080369" cy="131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Our cat is gray and our dog is white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61588A-9AAD-D56A-153F-AC796BE48E02}"/>
              </a:ext>
            </a:extLst>
          </p:cNvPr>
          <p:cNvSpPr txBox="1"/>
          <p:nvPr/>
        </p:nvSpPr>
        <p:spPr>
          <a:xfrm>
            <a:off x="727460" y="1718188"/>
            <a:ext cx="42180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</a:t>
            </a:r>
          </a:p>
          <a:p>
            <a:endParaRPr lang="en-US" sz="2800" dirty="0"/>
          </a:p>
          <a:p>
            <a:r>
              <a:rPr lang="en-US" sz="2800" dirty="0"/>
              <a:t>Apple</a:t>
            </a:r>
          </a:p>
          <a:p>
            <a:endParaRPr lang="en-US" sz="2800" dirty="0"/>
          </a:p>
          <a:p>
            <a:r>
              <a:rPr lang="en-US" sz="2800" dirty="0"/>
              <a:t>Is</a:t>
            </a:r>
          </a:p>
          <a:p>
            <a:endParaRPr lang="en-US" sz="2800" dirty="0"/>
          </a:p>
          <a:p>
            <a:r>
              <a:rPr lang="en-US" sz="2800" dirty="0"/>
              <a:t>Green</a:t>
            </a:r>
          </a:p>
          <a:p>
            <a:endParaRPr lang="en-US" sz="2800" dirty="0"/>
          </a:p>
          <a:p>
            <a:r>
              <a:rPr lang="en-US" sz="2800" dirty="0"/>
              <a:t>Our</a:t>
            </a:r>
          </a:p>
        </p:txBody>
      </p:sp>
      <p:pic>
        <p:nvPicPr>
          <p:cNvPr id="3" name="Picture 2" descr="A blue paper with white text&#10;&#10;Description automatically generated">
            <a:extLst>
              <a:ext uri="{FF2B5EF4-FFF2-40B4-BE49-F238E27FC236}">
                <a16:creationId xmlns:a16="http://schemas.microsoft.com/office/drawing/2014/main" id="{6C456E52-A81A-2505-A944-F7E00E25A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50" y="1521009"/>
            <a:ext cx="738428" cy="765886"/>
          </a:xfrm>
          <a:prstGeom prst="rect">
            <a:avLst/>
          </a:prstGeom>
        </p:spPr>
      </p:pic>
      <p:pic>
        <p:nvPicPr>
          <p:cNvPr id="5" name="Picture 4" descr="A blue paper with white text&#10;&#10;Description automatically generated">
            <a:extLst>
              <a:ext uri="{FF2B5EF4-FFF2-40B4-BE49-F238E27FC236}">
                <a16:creationId xmlns:a16="http://schemas.microsoft.com/office/drawing/2014/main" id="{67540234-D40D-D20F-1149-8F5892C2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50" y="2423120"/>
            <a:ext cx="738428" cy="765886"/>
          </a:xfrm>
          <a:prstGeom prst="rect">
            <a:avLst/>
          </a:prstGeom>
        </p:spPr>
      </p:pic>
      <p:pic>
        <p:nvPicPr>
          <p:cNvPr id="7" name="Picture 6" descr="A blue paper with white text&#10;&#10;Description automatically generated">
            <a:extLst>
              <a:ext uri="{FF2B5EF4-FFF2-40B4-BE49-F238E27FC236}">
                <a16:creationId xmlns:a16="http://schemas.microsoft.com/office/drawing/2014/main" id="{933A6F72-97B7-BB0E-A228-80477505C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50" y="3325231"/>
            <a:ext cx="738428" cy="765886"/>
          </a:xfrm>
          <a:prstGeom prst="rect">
            <a:avLst/>
          </a:prstGeom>
        </p:spPr>
      </p:pic>
      <p:pic>
        <p:nvPicPr>
          <p:cNvPr id="9" name="Picture 8" descr="A purple paper with white lines&#10;&#10;Description automatically generated">
            <a:extLst>
              <a:ext uri="{FF2B5EF4-FFF2-40B4-BE49-F238E27FC236}">
                <a16:creationId xmlns:a16="http://schemas.microsoft.com/office/drawing/2014/main" id="{6985CD46-DE6B-D944-78C2-D3211E45D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06" y="1521009"/>
            <a:ext cx="738428" cy="765887"/>
          </a:xfrm>
          <a:prstGeom prst="rect">
            <a:avLst/>
          </a:prstGeom>
        </p:spPr>
      </p:pic>
      <p:pic>
        <p:nvPicPr>
          <p:cNvPr id="11" name="Picture 10" descr="A purple paper with white lines&#10;&#10;Description automatically generated">
            <a:extLst>
              <a:ext uri="{FF2B5EF4-FFF2-40B4-BE49-F238E27FC236}">
                <a16:creationId xmlns:a16="http://schemas.microsoft.com/office/drawing/2014/main" id="{FA19D91C-5CB5-6161-29AE-BBD3FF18D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06" y="3325231"/>
            <a:ext cx="738428" cy="765887"/>
          </a:xfrm>
          <a:prstGeom prst="rect">
            <a:avLst/>
          </a:prstGeom>
        </p:spPr>
      </p:pic>
      <p:pic>
        <p:nvPicPr>
          <p:cNvPr id="18" name="Picture 17" descr="A purple paper with white lines&#10;&#10;Description automatically generated">
            <a:extLst>
              <a:ext uri="{FF2B5EF4-FFF2-40B4-BE49-F238E27FC236}">
                <a16:creationId xmlns:a16="http://schemas.microsoft.com/office/drawing/2014/main" id="{F8D5DB98-7B8F-BC49-03D1-1C4D0A61B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50" y="4227341"/>
            <a:ext cx="738428" cy="765887"/>
          </a:xfrm>
          <a:prstGeom prst="rect">
            <a:avLst/>
          </a:prstGeom>
        </p:spPr>
      </p:pic>
      <p:pic>
        <p:nvPicPr>
          <p:cNvPr id="19" name="Picture 18" descr="A green notepad and pen&#10;&#10;Description automatically generated">
            <a:extLst>
              <a:ext uri="{FF2B5EF4-FFF2-40B4-BE49-F238E27FC236}">
                <a16:creationId xmlns:a16="http://schemas.microsoft.com/office/drawing/2014/main" id="{A3D0C159-3461-A4B8-4220-72FBE9E7C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03" y="4227341"/>
            <a:ext cx="738429" cy="765887"/>
          </a:xfrm>
          <a:prstGeom prst="rect">
            <a:avLst/>
          </a:prstGeom>
        </p:spPr>
      </p:pic>
      <p:pic>
        <p:nvPicPr>
          <p:cNvPr id="20" name="Picture 19" descr="A green notepad and pen&#10;&#10;Description automatically generated">
            <a:extLst>
              <a:ext uri="{FF2B5EF4-FFF2-40B4-BE49-F238E27FC236}">
                <a16:creationId xmlns:a16="http://schemas.microsoft.com/office/drawing/2014/main" id="{22B7FEE8-470F-5925-10C6-7525C819A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50" y="5129452"/>
            <a:ext cx="738429" cy="765887"/>
          </a:xfrm>
          <a:prstGeom prst="rect">
            <a:avLst/>
          </a:prstGeom>
        </p:spPr>
      </p:pic>
      <p:pic>
        <p:nvPicPr>
          <p:cNvPr id="21" name="Picture 20" descr="A yellow paper with a checklist&#10;&#10;Description automatically generated">
            <a:extLst>
              <a:ext uri="{FF2B5EF4-FFF2-40B4-BE49-F238E27FC236}">
                <a16:creationId xmlns:a16="http://schemas.microsoft.com/office/drawing/2014/main" id="{6A1807F3-70FC-070C-7FC7-4B4D0864E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05" y="5129452"/>
            <a:ext cx="738429" cy="765887"/>
          </a:xfrm>
          <a:prstGeom prst="rect">
            <a:avLst/>
          </a:prstGeom>
        </p:spPr>
      </p:pic>
      <p:pic>
        <p:nvPicPr>
          <p:cNvPr id="22" name="Picture 21" descr="A yellow paper with a checklist&#10;&#10;Description automatically generated">
            <a:extLst>
              <a:ext uri="{FF2B5EF4-FFF2-40B4-BE49-F238E27FC236}">
                <a16:creationId xmlns:a16="http://schemas.microsoft.com/office/drawing/2014/main" id="{D50314C4-1B82-2FA0-2BDD-A3B3E5B19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62" y="3325231"/>
            <a:ext cx="738429" cy="7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magnifying glass on a map&#10;&#10;Description automatically generated">
            <a:extLst>
              <a:ext uri="{FF2B5EF4-FFF2-40B4-BE49-F238E27FC236}">
                <a16:creationId xmlns:a16="http://schemas.microsoft.com/office/drawing/2014/main" id="{A042C578-E124-E4CE-1103-109EDD642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1144" b="2"/>
          <a:stretch/>
        </p:blipFill>
        <p:spPr>
          <a:xfrm>
            <a:off x="3307940" y="451063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E73596-B323-D208-B974-2D95F627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7E0000"/>
                </a:solidFill>
              </a:rPr>
              <a:t>Bkd</a:t>
            </a:r>
            <a:r>
              <a:rPr lang="en-US" dirty="0">
                <a:solidFill>
                  <a:srgbClr val="7E0000"/>
                </a:solidFill>
              </a:rPr>
              <a:t>-Tree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B5F46-3155-48B3-B2F0-70E1325D0846}"/>
              </a:ext>
            </a:extLst>
          </p:cNvPr>
          <p:cNvSpPr txBox="1"/>
          <p:nvPr/>
        </p:nvSpPr>
        <p:spPr>
          <a:xfrm>
            <a:off x="334296" y="2262699"/>
            <a:ext cx="35136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Block k-d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Only the leaves are written to disk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Indexing a N-dimensional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Recursively created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6F2EB-866C-2D07-1969-3B175ED097D9}"/>
              </a:ext>
            </a:extLst>
          </p:cNvPr>
          <p:cNvSpPr/>
          <p:nvPr/>
        </p:nvSpPr>
        <p:spPr>
          <a:xfrm>
            <a:off x="334296" y="3890069"/>
            <a:ext cx="3165988" cy="1068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99ADE-02C3-79A8-0B72-6A0E788D8074}"/>
              </a:ext>
            </a:extLst>
          </p:cNvPr>
          <p:cNvSpPr/>
          <p:nvPr/>
        </p:nvSpPr>
        <p:spPr>
          <a:xfrm>
            <a:off x="395047" y="5029274"/>
            <a:ext cx="3392129" cy="1068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1BB329-A72C-367C-3CC5-DF528735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337187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7E0000"/>
                </a:solidFill>
              </a:rPr>
              <a:t>Bkd</a:t>
            </a:r>
            <a:r>
              <a:rPr lang="en-US" dirty="0">
                <a:solidFill>
                  <a:srgbClr val="7E0000"/>
                </a:solidFill>
              </a:rPr>
              <a:t>-Tree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43C4C-9228-6F9E-251C-4E3AA64EB93F}"/>
              </a:ext>
            </a:extLst>
          </p:cNvPr>
          <p:cNvSpPr txBox="1"/>
          <p:nvPr/>
        </p:nvSpPr>
        <p:spPr>
          <a:xfrm>
            <a:off x="825909" y="1151654"/>
            <a:ext cx="351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Leaf size =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91B36-9C21-E633-9AD3-0D61EC57B3FC}"/>
              </a:ext>
            </a:extLst>
          </p:cNvPr>
          <p:cNvSpPr/>
          <p:nvPr/>
        </p:nvSpPr>
        <p:spPr>
          <a:xfrm>
            <a:off x="825909" y="2182761"/>
            <a:ext cx="5427407" cy="394273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AD0D72-FB4A-04CF-9328-A5B3FEE98BAC}"/>
              </a:ext>
            </a:extLst>
          </p:cNvPr>
          <p:cNvCxnSpPr/>
          <p:nvPr/>
        </p:nvCxnSpPr>
        <p:spPr>
          <a:xfrm>
            <a:off x="2743200" y="2182761"/>
            <a:ext cx="0" cy="39427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46634B-C4CE-2ACE-A7A0-47687483F766}"/>
              </a:ext>
            </a:extLst>
          </p:cNvPr>
          <p:cNvCxnSpPr/>
          <p:nvPr/>
        </p:nvCxnSpPr>
        <p:spPr>
          <a:xfrm>
            <a:off x="825909" y="3814916"/>
            <a:ext cx="19172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A3C14F-8E9F-6176-A53B-06157941EC79}"/>
              </a:ext>
            </a:extLst>
          </p:cNvPr>
          <p:cNvCxnSpPr>
            <a:cxnSpLocks/>
          </p:cNvCxnSpPr>
          <p:nvPr/>
        </p:nvCxnSpPr>
        <p:spPr>
          <a:xfrm>
            <a:off x="2743200" y="4586748"/>
            <a:ext cx="35101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A5BB71-E2AC-4FCE-DE5F-E791C60AFBB9}"/>
              </a:ext>
            </a:extLst>
          </p:cNvPr>
          <p:cNvCxnSpPr>
            <a:cxnSpLocks/>
          </p:cNvCxnSpPr>
          <p:nvPr/>
        </p:nvCxnSpPr>
        <p:spPr>
          <a:xfrm>
            <a:off x="4498258" y="4586748"/>
            <a:ext cx="0" cy="153874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0F45D1DC-2F31-2F9E-CD9B-F0DD6CE5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5" y="2488841"/>
            <a:ext cx="723600" cy="723600"/>
          </a:xfrm>
          <a:prstGeom prst="rect">
            <a:avLst/>
          </a:prstGeom>
        </p:spPr>
      </p:pic>
      <p:pic>
        <p:nvPicPr>
          <p:cNvPr id="18" name="Picture 17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7C8327E8-176E-0010-8A54-A7F125C3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5" y="4892828"/>
            <a:ext cx="723600" cy="723600"/>
          </a:xfrm>
          <a:prstGeom prst="rect">
            <a:avLst/>
          </a:prstGeom>
        </p:spPr>
      </p:pic>
      <p:pic>
        <p:nvPicPr>
          <p:cNvPr id="19" name="Picture 18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A9F2B85D-86E8-3B62-540B-463E13FC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8" y="4732836"/>
            <a:ext cx="723600" cy="723600"/>
          </a:xfrm>
          <a:prstGeom prst="rect">
            <a:avLst/>
          </a:prstGeom>
        </p:spPr>
      </p:pic>
      <p:pic>
        <p:nvPicPr>
          <p:cNvPr id="20" name="Picture 19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D19BB896-DC30-A629-44A2-624E2CEFB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29" y="3520604"/>
            <a:ext cx="723600" cy="723600"/>
          </a:xfrm>
          <a:prstGeom prst="rect">
            <a:avLst/>
          </a:prstGeom>
        </p:spPr>
      </p:pic>
      <p:pic>
        <p:nvPicPr>
          <p:cNvPr id="21" name="Picture 20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A8B6AC06-51CF-6B12-3939-82751F18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58" y="5350508"/>
            <a:ext cx="723600" cy="723600"/>
          </a:xfrm>
          <a:prstGeom prst="rect">
            <a:avLst/>
          </a:prstGeom>
        </p:spPr>
      </p:pic>
      <p:pic>
        <p:nvPicPr>
          <p:cNvPr id="22" name="Picture 21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37EB628A-61D6-8B01-9E15-CF953E364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00" y="4009236"/>
            <a:ext cx="723600" cy="723600"/>
          </a:xfrm>
          <a:prstGeom prst="rect">
            <a:avLst/>
          </a:prstGeom>
        </p:spPr>
      </p:pic>
      <p:pic>
        <p:nvPicPr>
          <p:cNvPr id="23" name="Picture 22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01824119-FFFA-F177-4882-25CFB13F6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71" y="4767717"/>
            <a:ext cx="723600" cy="723600"/>
          </a:xfrm>
          <a:prstGeom prst="rect">
            <a:avLst/>
          </a:prstGeom>
        </p:spPr>
      </p:pic>
      <p:pic>
        <p:nvPicPr>
          <p:cNvPr id="24" name="Picture 23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AE527796-C982-FE76-CA42-7930162A1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43" y="2577799"/>
            <a:ext cx="723600" cy="7236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DD70DF-7A6F-FEE4-ACBF-4E3838051409}"/>
              </a:ext>
            </a:extLst>
          </p:cNvPr>
          <p:cNvCxnSpPr/>
          <p:nvPr/>
        </p:nvCxnSpPr>
        <p:spPr>
          <a:xfrm>
            <a:off x="825909" y="1877961"/>
            <a:ext cx="5427407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EAE989F-C51A-22C5-186B-07F24953E54B}"/>
              </a:ext>
            </a:extLst>
          </p:cNvPr>
          <p:cNvSpPr txBox="1"/>
          <p:nvPr/>
        </p:nvSpPr>
        <p:spPr>
          <a:xfrm>
            <a:off x="417870" y="2045334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524344-6FE2-6B09-D12B-6F7D6BDAC134}"/>
              </a:ext>
            </a:extLst>
          </p:cNvPr>
          <p:cNvSpPr txBox="1"/>
          <p:nvPr/>
        </p:nvSpPr>
        <p:spPr>
          <a:xfrm>
            <a:off x="8782199" y="1330734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7F8406-E587-AD1A-D32C-AFD5D4849ADF}"/>
              </a:ext>
            </a:extLst>
          </p:cNvPr>
          <p:cNvSpPr txBox="1"/>
          <p:nvPr/>
        </p:nvSpPr>
        <p:spPr>
          <a:xfrm>
            <a:off x="2277562" y="2129869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357083-47D8-BAC1-A965-CB96F4BB0281}"/>
              </a:ext>
            </a:extLst>
          </p:cNvPr>
          <p:cNvSpPr txBox="1"/>
          <p:nvPr/>
        </p:nvSpPr>
        <p:spPr>
          <a:xfrm>
            <a:off x="2728453" y="565565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3EDBB-665D-BA09-CF64-157BBAB30D57}"/>
              </a:ext>
            </a:extLst>
          </p:cNvPr>
          <p:cNvSpPr txBox="1"/>
          <p:nvPr/>
        </p:nvSpPr>
        <p:spPr>
          <a:xfrm>
            <a:off x="7712942" y="238502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4A67FA-7895-D565-DADA-B2CB7D7DFC5A}"/>
              </a:ext>
            </a:extLst>
          </p:cNvPr>
          <p:cNvSpPr txBox="1"/>
          <p:nvPr/>
        </p:nvSpPr>
        <p:spPr>
          <a:xfrm>
            <a:off x="9903079" y="238502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8EE802-DA40-E9BE-5B6A-696DA8C2AB0E}"/>
              </a:ext>
            </a:extLst>
          </p:cNvPr>
          <p:cNvSpPr txBox="1"/>
          <p:nvPr/>
        </p:nvSpPr>
        <p:spPr>
          <a:xfrm>
            <a:off x="811095" y="333361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9F7B13-6814-20B6-6A1B-A079D887EDED}"/>
              </a:ext>
            </a:extLst>
          </p:cNvPr>
          <p:cNvSpPr txBox="1"/>
          <p:nvPr/>
        </p:nvSpPr>
        <p:spPr>
          <a:xfrm>
            <a:off x="2297824" y="376809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023124-F062-2733-0D71-6BE7BE7D9EC8}"/>
              </a:ext>
            </a:extLst>
          </p:cNvPr>
          <p:cNvSpPr txBox="1"/>
          <p:nvPr/>
        </p:nvSpPr>
        <p:spPr>
          <a:xfrm>
            <a:off x="6922973" y="348601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2B8A03-3BD7-C162-131E-4C7B41897382}"/>
              </a:ext>
            </a:extLst>
          </p:cNvPr>
          <p:cNvSpPr txBox="1"/>
          <p:nvPr/>
        </p:nvSpPr>
        <p:spPr>
          <a:xfrm>
            <a:off x="8408107" y="3489978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48C905-8BEE-ABAA-14D7-012025455D8F}"/>
              </a:ext>
            </a:extLst>
          </p:cNvPr>
          <p:cNvSpPr txBox="1"/>
          <p:nvPr/>
        </p:nvSpPr>
        <p:spPr>
          <a:xfrm>
            <a:off x="2743199" y="4087761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92485E-2B97-8A8B-BE36-777573ECEAD6}"/>
              </a:ext>
            </a:extLst>
          </p:cNvPr>
          <p:cNvSpPr txBox="1"/>
          <p:nvPr/>
        </p:nvSpPr>
        <p:spPr>
          <a:xfrm>
            <a:off x="5865873" y="450610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726DBD-7674-F91F-4B11-68BFBF8531B7}"/>
              </a:ext>
            </a:extLst>
          </p:cNvPr>
          <p:cNvSpPr txBox="1"/>
          <p:nvPr/>
        </p:nvSpPr>
        <p:spPr>
          <a:xfrm>
            <a:off x="9121412" y="348601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193729-237E-8476-02F0-AD7CC6B5A7DF}"/>
              </a:ext>
            </a:extLst>
          </p:cNvPr>
          <p:cNvSpPr txBox="1"/>
          <p:nvPr/>
        </p:nvSpPr>
        <p:spPr>
          <a:xfrm>
            <a:off x="10702415" y="3490835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18B082-F3AA-6C50-007E-CA227BD2D791}"/>
              </a:ext>
            </a:extLst>
          </p:cNvPr>
          <p:cNvSpPr txBox="1"/>
          <p:nvPr/>
        </p:nvSpPr>
        <p:spPr>
          <a:xfrm>
            <a:off x="4153199" y="4496275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EF4E79-51D7-BBC6-E233-3D12BB1958D5}"/>
              </a:ext>
            </a:extLst>
          </p:cNvPr>
          <p:cNvSpPr txBox="1"/>
          <p:nvPr/>
        </p:nvSpPr>
        <p:spPr>
          <a:xfrm>
            <a:off x="10067771" y="460698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2EBC03-90A9-C87F-CB2D-0D4E2349A001}"/>
              </a:ext>
            </a:extLst>
          </p:cNvPr>
          <p:cNvSpPr txBox="1"/>
          <p:nvPr/>
        </p:nvSpPr>
        <p:spPr>
          <a:xfrm>
            <a:off x="4456472" y="5650868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3471D2-8253-6CFD-BE87-55362B3D4CDB}"/>
              </a:ext>
            </a:extLst>
          </p:cNvPr>
          <p:cNvSpPr txBox="1"/>
          <p:nvPr/>
        </p:nvSpPr>
        <p:spPr>
          <a:xfrm>
            <a:off x="11542605" y="4599844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F6C325A-EF00-AE2F-08BD-86D44AD0FEF3}"/>
              </a:ext>
            </a:extLst>
          </p:cNvPr>
          <p:cNvCxnSpPr/>
          <p:nvPr/>
        </p:nvCxnSpPr>
        <p:spPr>
          <a:xfrm flipH="1">
            <a:off x="8120981" y="1769806"/>
            <a:ext cx="695165" cy="71903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C08E3E8-1E81-9F84-719A-74BDEBB4936F}"/>
              </a:ext>
            </a:extLst>
          </p:cNvPr>
          <p:cNvCxnSpPr>
            <a:cxnSpLocks/>
          </p:cNvCxnSpPr>
          <p:nvPr/>
        </p:nvCxnSpPr>
        <p:spPr>
          <a:xfrm flipH="1">
            <a:off x="7174630" y="2850641"/>
            <a:ext cx="538312" cy="72781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0C7A74-BC1E-34E0-5D02-364D4E31095F}"/>
              </a:ext>
            </a:extLst>
          </p:cNvPr>
          <p:cNvCxnSpPr>
            <a:cxnSpLocks/>
          </p:cNvCxnSpPr>
          <p:nvPr/>
        </p:nvCxnSpPr>
        <p:spPr>
          <a:xfrm>
            <a:off x="8044317" y="2850641"/>
            <a:ext cx="473646" cy="74458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F1DA59-0A91-D7C3-5178-18DF2050BABE}"/>
              </a:ext>
            </a:extLst>
          </p:cNvPr>
          <p:cNvCxnSpPr>
            <a:cxnSpLocks/>
          </p:cNvCxnSpPr>
          <p:nvPr/>
        </p:nvCxnSpPr>
        <p:spPr>
          <a:xfrm>
            <a:off x="9193227" y="1753036"/>
            <a:ext cx="787446" cy="78250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AD00F0-65AD-9163-5640-3856C392CDAC}"/>
              </a:ext>
            </a:extLst>
          </p:cNvPr>
          <p:cNvCxnSpPr>
            <a:cxnSpLocks/>
          </p:cNvCxnSpPr>
          <p:nvPr/>
        </p:nvCxnSpPr>
        <p:spPr>
          <a:xfrm>
            <a:off x="10239303" y="2804431"/>
            <a:ext cx="602754" cy="79079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6E37FE1-4D4C-0E4E-FD92-8E9192FBD25C}"/>
              </a:ext>
            </a:extLst>
          </p:cNvPr>
          <p:cNvCxnSpPr>
            <a:cxnSpLocks/>
          </p:cNvCxnSpPr>
          <p:nvPr/>
        </p:nvCxnSpPr>
        <p:spPr>
          <a:xfrm flipH="1">
            <a:off x="9419595" y="2804431"/>
            <a:ext cx="569515" cy="7902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6ADB7FF-20A8-B026-AA65-FFE7D33EB13A}"/>
              </a:ext>
            </a:extLst>
          </p:cNvPr>
          <p:cNvCxnSpPr>
            <a:cxnSpLocks/>
          </p:cNvCxnSpPr>
          <p:nvPr/>
        </p:nvCxnSpPr>
        <p:spPr>
          <a:xfrm flipH="1">
            <a:off x="10311118" y="3920006"/>
            <a:ext cx="482954" cy="7804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90CD64-622D-EBC2-4235-F03A18CE494D}"/>
              </a:ext>
            </a:extLst>
          </p:cNvPr>
          <p:cNvCxnSpPr>
            <a:cxnSpLocks/>
          </p:cNvCxnSpPr>
          <p:nvPr/>
        </p:nvCxnSpPr>
        <p:spPr>
          <a:xfrm>
            <a:off x="11064714" y="3903760"/>
            <a:ext cx="602754" cy="79079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ush pin with a point&#10;&#10;Description automatically generated">
            <a:extLst>
              <a:ext uri="{FF2B5EF4-FFF2-40B4-BE49-F238E27FC236}">
                <a16:creationId xmlns:a16="http://schemas.microsoft.com/office/drawing/2014/main" id="{5E601921-6ABA-D2F2-3CFC-F40EEF67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09" y="4716555"/>
            <a:ext cx="724940" cy="724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1BB329-A72C-367C-3CC5-DF528735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337187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7E0000"/>
                </a:solidFill>
              </a:rPr>
              <a:t>Bkd</a:t>
            </a:r>
            <a:r>
              <a:rPr lang="en-US" dirty="0">
                <a:solidFill>
                  <a:srgbClr val="7E0000"/>
                </a:solidFill>
              </a:rPr>
              <a:t>-Tree Query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43C4C-9228-6F9E-251C-4E3AA64EB93F}"/>
              </a:ext>
            </a:extLst>
          </p:cNvPr>
          <p:cNvSpPr txBox="1"/>
          <p:nvPr/>
        </p:nvSpPr>
        <p:spPr>
          <a:xfrm>
            <a:off x="825909" y="1151654"/>
            <a:ext cx="351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Leaf size =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91B36-9C21-E633-9AD3-0D61EC57B3FC}"/>
              </a:ext>
            </a:extLst>
          </p:cNvPr>
          <p:cNvSpPr/>
          <p:nvPr/>
        </p:nvSpPr>
        <p:spPr>
          <a:xfrm>
            <a:off x="825909" y="2182761"/>
            <a:ext cx="5427407" cy="394273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AD0D72-FB4A-04CF-9328-A5B3FEE98BAC}"/>
              </a:ext>
            </a:extLst>
          </p:cNvPr>
          <p:cNvCxnSpPr/>
          <p:nvPr/>
        </p:nvCxnSpPr>
        <p:spPr>
          <a:xfrm>
            <a:off x="2743200" y="2182761"/>
            <a:ext cx="0" cy="39427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46634B-C4CE-2ACE-A7A0-47687483F766}"/>
              </a:ext>
            </a:extLst>
          </p:cNvPr>
          <p:cNvCxnSpPr/>
          <p:nvPr/>
        </p:nvCxnSpPr>
        <p:spPr>
          <a:xfrm>
            <a:off x="825909" y="3814916"/>
            <a:ext cx="19172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A3C14F-8E9F-6176-A53B-06157941EC79}"/>
              </a:ext>
            </a:extLst>
          </p:cNvPr>
          <p:cNvCxnSpPr>
            <a:cxnSpLocks/>
          </p:cNvCxnSpPr>
          <p:nvPr/>
        </p:nvCxnSpPr>
        <p:spPr>
          <a:xfrm>
            <a:off x="2743200" y="4586748"/>
            <a:ext cx="35101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A5BB71-E2AC-4FCE-DE5F-E791C60AFBB9}"/>
              </a:ext>
            </a:extLst>
          </p:cNvPr>
          <p:cNvCxnSpPr>
            <a:cxnSpLocks/>
          </p:cNvCxnSpPr>
          <p:nvPr/>
        </p:nvCxnSpPr>
        <p:spPr>
          <a:xfrm>
            <a:off x="4498258" y="4586748"/>
            <a:ext cx="0" cy="153874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0F45D1DC-2F31-2F9E-CD9B-F0DD6CE53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5" y="2488841"/>
            <a:ext cx="723600" cy="723600"/>
          </a:xfrm>
          <a:prstGeom prst="rect">
            <a:avLst/>
          </a:prstGeom>
        </p:spPr>
      </p:pic>
      <p:pic>
        <p:nvPicPr>
          <p:cNvPr id="18" name="Picture 17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7C8327E8-176E-0010-8A54-A7F125C3B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5" y="4892828"/>
            <a:ext cx="723600" cy="723600"/>
          </a:xfrm>
          <a:prstGeom prst="rect">
            <a:avLst/>
          </a:prstGeom>
        </p:spPr>
      </p:pic>
      <p:pic>
        <p:nvPicPr>
          <p:cNvPr id="20" name="Picture 19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D19BB896-DC30-A629-44A2-624E2CEFB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29" y="3520604"/>
            <a:ext cx="723600" cy="723600"/>
          </a:xfrm>
          <a:prstGeom prst="rect">
            <a:avLst/>
          </a:prstGeom>
        </p:spPr>
      </p:pic>
      <p:pic>
        <p:nvPicPr>
          <p:cNvPr id="21" name="Picture 20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A8B6AC06-51CF-6B12-3939-82751F18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58" y="5350508"/>
            <a:ext cx="723600" cy="723600"/>
          </a:xfrm>
          <a:prstGeom prst="rect">
            <a:avLst/>
          </a:prstGeom>
        </p:spPr>
      </p:pic>
      <p:pic>
        <p:nvPicPr>
          <p:cNvPr id="22" name="Picture 21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37EB628A-61D6-8B01-9E15-CF953E364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00" y="4009236"/>
            <a:ext cx="723600" cy="723600"/>
          </a:xfrm>
          <a:prstGeom prst="rect">
            <a:avLst/>
          </a:prstGeom>
        </p:spPr>
      </p:pic>
      <p:pic>
        <p:nvPicPr>
          <p:cNvPr id="23" name="Picture 22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01824119-FFFA-F177-4882-25CFB13F6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71" y="4767717"/>
            <a:ext cx="723600" cy="723600"/>
          </a:xfrm>
          <a:prstGeom prst="rect">
            <a:avLst/>
          </a:prstGeom>
        </p:spPr>
      </p:pic>
      <p:pic>
        <p:nvPicPr>
          <p:cNvPr id="24" name="Picture 23" descr="A red push pin with a black background&#10;&#10;Description automatically generated">
            <a:extLst>
              <a:ext uri="{FF2B5EF4-FFF2-40B4-BE49-F238E27FC236}">
                <a16:creationId xmlns:a16="http://schemas.microsoft.com/office/drawing/2014/main" id="{AE527796-C982-FE76-CA42-7930162A1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43" y="2577799"/>
            <a:ext cx="723600" cy="723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AE989F-C51A-22C5-186B-07F24953E54B}"/>
              </a:ext>
            </a:extLst>
          </p:cNvPr>
          <p:cNvSpPr txBox="1"/>
          <p:nvPr/>
        </p:nvSpPr>
        <p:spPr>
          <a:xfrm>
            <a:off x="417870" y="2045334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524344-6FE2-6B09-D12B-6F7D6BDAC134}"/>
              </a:ext>
            </a:extLst>
          </p:cNvPr>
          <p:cNvSpPr txBox="1"/>
          <p:nvPr/>
        </p:nvSpPr>
        <p:spPr>
          <a:xfrm>
            <a:off x="8782199" y="1330734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7F8406-E587-AD1A-D32C-AFD5D4849ADF}"/>
              </a:ext>
            </a:extLst>
          </p:cNvPr>
          <p:cNvSpPr txBox="1"/>
          <p:nvPr/>
        </p:nvSpPr>
        <p:spPr>
          <a:xfrm>
            <a:off x="2277562" y="2129869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357083-47D8-BAC1-A965-CB96F4BB0281}"/>
              </a:ext>
            </a:extLst>
          </p:cNvPr>
          <p:cNvSpPr txBox="1"/>
          <p:nvPr/>
        </p:nvSpPr>
        <p:spPr>
          <a:xfrm>
            <a:off x="2728453" y="565565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3EDBB-665D-BA09-CF64-157BBAB30D57}"/>
              </a:ext>
            </a:extLst>
          </p:cNvPr>
          <p:cNvSpPr txBox="1"/>
          <p:nvPr/>
        </p:nvSpPr>
        <p:spPr>
          <a:xfrm>
            <a:off x="7712942" y="238502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4A67FA-7895-D565-DADA-B2CB7D7DFC5A}"/>
              </a:ext>
            </a:extLst>
          </p:cNvPr>
          <p:cNvSpPr txBox="1"/>
          <p:nvPr/>
        </p:nvSpPr>
        <p:spPr>
          <a:xfrm>
            <a:off x="9903079" y="238502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8EE802-DA40-E9BE-5B6A-696DA8C2AB0E}"/>
              </a:ext>
            </a:extLst>
          </p:cNvPr>
          <p:cNvSpPr txBox="1"/>
          <p:nvPr/>
        </p:nvSpPr>
        <p:spPr>
          <a:xfrm>
            <a:off x="811095" y="333361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9F7B13-6814-20B6-6A1B-A079D887EDED}"/>
              </a:ext>
            </a:extLst>
          </p:cNvPr>
          <p:cNvSpPr txBox="1"/>
          <p:nvPr/>
        </p:nvSpPr>
        <p:spPr>
          <a:xfrm>
            <a:off x="2297824" y="376809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023124-F062-2733-0D71-6BE7BE7D9EC8}"/>
              </a:ext>
            </a:extLst>
          </p:cNvPr>
          <p:cNvSpPr txBox="1"/>
          <p:nvPr/>
        </p:nvSpPr>
        <p:spPr>
          <a:xfrm>
            <a:off x="6922973" y="348601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2B8A03-3BD7-C162-131E-4C7B41897382}"/>
              </a:ext>
            </a:extLst>
          </p:cNvPr>
          <p:cNvSpPr txBox="1"/>
          <p:nvPr/>
        </p:nvSpPr>
        <p:spPr>
          <a:xfrm>
            <a:off x="8408107" y="3489978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48C905-8BEE-ABAA-14D7-012025455D8F}"/>
              </a:ext>
            </a:extLst>
          </p:cNvPr>
          <p:cNvSpPr txBox="1"/>
          <p:nvPr/>
        </p:nvSpPr>
        <p:spPr>
          <a:xfrm>
            <a:off x="2743199" y="4087761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92485E-2B97-8A8B-BE36-777573ECEAD6}"/>
              </a:ext>
            </a:extLst>
          </p:cNvPr>
          <p:cNvSpPr txBox="1"/>
          <p:nvPr/>
        </p:nvSpPr>
        <p:spPr>
          <a:xfrm>
            <a:off x="5865873" y="450610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726DBD-7674-F91F-4B11-68BFBF8531B7}"/>
              </a:ext>
            </a:extLst>
          </p:cNvPr>
          <p:cNvSpPr txBox="1"/>
          <p:nvPr/>
        </p:nvSpPr>
        <p:spPr>
          <a:xfrm>
            <a:off x="9121412" y="348601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193729-237E-8476-02F0-AD7CC6B5A7DF}"/>
              </a:ext>
            </a:extLst>
          </p:cNvPr>
          <p:cNvSpPr txBox="1"/>
          <p:nvPr/>
        </p:nvSpPr>
        <p:spPr>
          <a:xfrm>
            <a:off x="10702415" y="3490835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18B082-F3AA-6C50-007E-CA227BD2D791}"/>
              </a:ext>
            </a:extLst>
          </p:cNvPr>
          <p:cNvSpPr txBox="1"/>
          <p:nvPr/>
        </p:nvSpPr>
        <p:spPr>
          <a:xfrm>
            <a:off x="4153199" y="4496275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EF4E79-51D7-BBC6-E233-3D12BB1958D5}"/>
              </a:ext>
            </a:extLst>
          </p:cNvPr>
          <p:cNvSpPr txBox="1"/>
          <p:nvPr/>
        </p:nvSpPr>
        <p:spPr>
          <a:xfrm>
            <a:off x="10067771" y="4606987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2EBC03-90A9-C87F-CB2D-0D4E2349A001}"/>
              </a:ext>
            </a:extLst>
          </p:cNvPr>
          <p:cNvSpPr txBox="1"/>
          <p:nvPr/>
        </p:nvSpPr>
        <p:spPr>
          <a:xfrm>
            <a:off x="4456472" y="5650868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3471D2-8253-6CFD-BE87-55362B3D4CDB}"/>
              </a:ext>
            </a:extLst>
          </p:cNvPr>
          <p:cNvSpPr txBox="1"/>
          <p:nvPr/>
        </p:nvSpPr>
        <p:spPr>
          <a:xfrm>
            <a:off x="11542605" y="4599844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F6C325A-EF00-AE2F-08BD-86D44AD0FEF3}"/>
              </a:ext>
            </a:extLst>
          </p:cNvPr>
          <p:cNvCxnSpPr/>
          <p:nvPr/>
        </p:nvCxnSpPr>
        <p:spPr>
          <a:xfrm flipH="1">
            <a:off x="8120981" y="1769806"/>
            <a:ext cx="695165" cy="71903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C08E3E8-1E81-9F84-719A-74BDEBB4936F}"/>
              </a:ext>
            </a:extLst>
          </p:cNvPr>
          <p:cNvCxnSpPr>
            <a:cxnSpLocks/>
          </p:cNvCxnSpPr>
          <p:nvPr/>
        </p:nvCxnSpPr>
        <p:spPr>
          <a:xfrm flipH="1">
            <a:off x="7174630" y="2850641"/>
            <a:ext cx="538312" cy="72781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0C7A74-BC1E-34E0-5D02-364D4E31095F}"/>
              </a:ext>
            </a:extLst>
          </p:cNvPr>
          <p:cNvCxnSpPr>
            <a:cxnSpLocks/>
          </p:cNvCxnSpPr>
          <p:nvPr/>
        </p:nvCxnSpPr>
        <p:spPr>
          <a:xfrm>
            <a:off x="8044317" y="2850641"/>
            <a:ext cx="473646" cy="74458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F1DA59-0A91-D7C3-5178-18DF2050BABE}"/>
              </a:ext>
            </a:extLst>
          </p:cNvPr>
          <p:cNvCxnSpPr>
            <a:cxnSpLocks/>
          </p:cNvCxnSpPr>
          <p:nvPr/>
        </p:nvCxnSpPr>
        <p:spPr>
          <a:xfrm>
            <a:off x="9193227" y="1753036"/>
            <a:ext cx="787446" cy="78250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AD00F0-65AD-9163-5640-3856C392CDAC}"/>
              </a:ext>
            </a:extLst>
          </p:cNvPr>
          <p:cNvCxnSpPr>
            <a:cxnSpLocks/>
          </p:cNvCxnSpPr>
          <p:nvPr/>
        </p:nvCxnSpPr>
        <p:spPr>
          <a:xfrm>
            <a:off x="10239303" y="2804431"/>
            <a:ext cx="602754" cy="79079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6E37FE1-4D4C-0E4E-FD92-8E9192FBD25C}"/>
              </a:ext>
            </a:extLst>
          </p:cNvPr>
          <p:cNvCxnSpPr>
            <a:cxnSpLocks/>
          </p:cNvCxnSpPr>
          <p:nvPr/>
        </p:nvCxnSpPr>
        <p:spPr>
          <a:xfrm flipH="1">
            <a:off x="9419595" y="2804431"/>
            <a:ext cx="569515" cy="7902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6ADB7FF-20A8-B026-AA65-FFE7D33EB13A}"/>
              </a:ext>
            </a:extLst>
          </p:cNvPr>
          <p:cNvCxnSpPr>
            <a:cxnSpLocks/>
          </p:cNvCxnSpPr>
          <p:nvPr/>
        </p:nvCxnSpPr>
        <p:spPr>
          <a:xfrm flipH="1">
            <a:off x="10311118" y="3920006"/>
            <a:ext cx="482954" cy="7804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90CD64-622D-EBC2-4235-F03A18CE494D}"/>
              </a:ext>
            </a:extLst>
          </p:cNvPr>
          <p:cNvCxnSpPr>
            <a:cxnSpLocks/>
          </p:cNvCxnSpPr>
          <p:nvPr/>
        </p:nvCxnSpPr>
        <p:spPr>
          <a:xfrm>
            <a:off x="11064714" y="3903760"/>
            <a:ext cx="602754" cy="79079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3C5F2C-BE54-0D9D-8135-B468DCB1FE87}"/>
              </a:ext>
            </a:extLst>
          </p:cNvPr>
          <p:cNvSpPr txBox="1"/>
          <p:nvPr/>
        </p:nvSpPr>
        <p:spPr>
          <a:xfrm>
            <a:off x="7966587" y="2356224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F5D0E-5F06-964C-6E28-929F75D726BB}"/>
              </a:ext>
            </a:extLst>
          </p:cNvPr>
          <p:cNvSpPr txBox="1"/>
          <p:nvPr/>
        </p:nvSpPr>
        <p:spPr>
          <a:xfrm>
            <a:off x="9364759" y="3438803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6BB4A-8631-C092-AD7F-A8B75A18AF4B}"/>
              </a:ext>
            </a:extLst>
          </p:cNvPr>
          <p:cNvSpPr txBox="1"/>
          <p:nvPr/>
        </p:nvSpPr>
        <p:spPr>
          <a:xfrm>
            <a:off x="10331109" y="4542016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C0B7443D-F723-91E9-8E95-D9190AD91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4950" y="1351705"/>
            <a:ext cx="453427" cy="453427"/>
          </a:xfrm>
          <a:prstGeom prst="rect">
            <a:avLst/>
          </a:prstGeom>
        </p:spPr>
      </p:pic>
      <p:pic>
        <p:nvPicPr>
          <p:cNvPr id="48" name="Graphic 47" descr="Close with solid fill">
            <a:extLst>
              <a:ext uri="{FF2B5EF4-FFF2-40B4-BE49-F238E27FC236}">
                <a16:creationId xmlns:a16="http://schemas.microsoft.com/office/drawing/2014/main" id="{654F2294-FA26-D813-2CC6-395A881F4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1064" y="2442602"/>
            <a:ext cx="408039" cy="40803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F43BE08-4CD4-E257-F54F-AB45DEA822E9}"/>
              </a:ext>
            </a:extLst>
          </p:cNvPr>
          <p:cNvSpPr txBox="1"/>
          <p:nvPr/>
        </p:nvSpPr>
        <p:spPr>
          <a:xfrm>
            <a:off x="9069325" y="1292815"/>
            <a:ext cx="40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4B4C4C6A-3662-BE6D-4593-129F73D0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272" y="4627862"/>
            <a:ext cx="453427" cy="453427"/>
          </a:xfrm>
          <a:prstGeom prst="rect">
            <a:avLst/>
          </a:prstGeom>
        </p:spPr>
      </p:pic>
      <p:pic>
        <p:nvPicPr>
          <p:cNvPr id="54" name="Graphic 53" descr="Close with solid fill">
            <a:extLst>
              <a:ext uri="{FF2B5EF4-FFF2-40B4-BE49-F238E27FC236}">
                <a16:creationId xmlns:a16="http://schemas.microsoft.com/office/drawing/2014/main" id="{4281C402-81D2-74E3-FEE3-BA0CB91B6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8599" y="3526232"/>
            <a:ext cx="408039" cy="40803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F034BD6-598E-0116-D4A6-9E2430CA9788}"/>
              </a:ext>
            </a:extLst>
          </p:cNvPr>
          <p:cNvSpPr txBox="1"/>
          <p:nvPr/>
        </p:nvSpPr>
        <p:spPr>
          <a:xfrm>
            <a:off x="8712434" y="5188035"/>
            <a:ext cx="3330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points inside the leaf are checked linearly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1E7CA9-EA3F-E371-8B02-CC1DE6E11AB6}"/>
              </a:ext>
            </a:extLst>
          </p:cNvPr>
          <p:cNvSpPr txBox="1"/>
          <p:nvPr/>
        </p:nvSpPr>
        <p:spPr>
          <a:xfrm>
            <a:off x="8597845" y="64827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 against boundaries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5915DB-88B8-EFF2-455D-AE154C1629F0}"/>
              </a:ext>
            </a:extLst>
          </p:cNvPr>
          <p:cNvSpPr txBox="1"/>
          <p:nvPr/>
        </p:nvSpPr>
        <p:spPr>
          <a:xfrm>
            <a:off x="3796825" y="167851"/>
            <a:ext cx="333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Trade tree size and creation speed to query inefficiency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517BB79-F65B-7E84-F244-26E1EE455175}"/>
              </a:ext>
            </a:extLst>
          </p:cNvPr>
          <p:cNvCxnSpPr>
            <a:cxnSpLocks/>
          </p:cNvCxnSpPr>
          <p:nvPr/>
        </p:nvCxnSpPr>
        <p:spPr>
          <a:xfrm flipV="1">
            <a:off x="2841523" y="976721"/>
            <a:ext cx="1061882" cy="35401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43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4" grpId="0"/>
      <p:bldP spid="14" grpId="1"/>
      <p:bldP spid="52" grpId="0"/>
      <p:bldP spid="52" grpId="1"/>
      <p:bldP spid="56" grpId="0"/>
      <p:bldP spid="58" grpId="0"/>
      <p:bldP spid="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CDA0DB-6921-03DD-7AD9-2336BABE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337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Finding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286C4-4042-0E3D-F859-DC563EFD657E}"/>
              </a:ext>
            </a:extLst>
          </p:cNvPr>
          <p:cNvSpPr txBox="1"/>
          <p:nvPr/>
        </p:nvSpPr>
        <p:spPr>
          <a:xfrm>
            <a:off x="347595" y="1853912"/>
            <a:ext cx="7393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1 dimensional </a:t>
            </a:r>
            <a:r>
              <a:rPr lang="en-US" sz="2800" dirty="0" err="1"/>
              <a:t>Bkd</a:t>
            </a:r>
            <a:r>
              <a:rPr lang="en-US" sz="2800" dirty="0"/>
              <a:t>-tree is used to find numbers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It becomes a slightly randomized binary </a:t>
            </a:r>
            <a:br>
              <a:rPr lang="en-US" sz="2800" dirty="0"/>
            </a:br>
            <a:r>
              <a:rPr lang="en-US" sz="2800" dirty="0"/>
              <a:t>search tree</a:t>
            </a:r>
          </a:p>
        </p:txBody>
      </p:sp>
      <p:pic>
        <p:nvPicPr>
          <p:cNvPr id="3" name="Picture 2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B849F114-FC7B-B499-DC02-42B7CE913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35" y="2430381"/>
            <a:ext cx="4973770" cy="3329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5327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A6447-813B-CA2C-D5C3-1A570748C723}"/>
              </a:ext>
            </a:extLst>
          </p:cNvPr>
          <p:cNvSpPr/>
          <p:nvPr/>
        </p:nvSpPr>
        <p:spPr>
          <a:xfrm>
            <a:off x="2625213" y="1199537"/>
            <a:ext cx="212868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Other Tools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A09C70-5EE3-6BF0-7576-3211139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Outline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B65AF-6733-B72C-AA75-012EED180083}"/>
              </a:ext>
            </a:extLst>
          </p:cNvPr>
          <p:cNvSpPr/>
          <p:nvPr/>
        </p:nvSpPr>
        <p:spPr>
          <a:xfrm>
            <a:off x="2625213" y="4704735"/>
            <a:ext cx="212868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Elasticsearch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DFCE4-E42B-758F-94E6-3C2E7DD54C1D}"/>
              </a:ext>
            </a:extLst>
          </p:cNvPr>
          <p:cNvSpPr/>
          <p:nvPr/>
        </p:nvSpPr>
        <p:spPr>
          <a:xfrm>
            <a:off x="7283247" y="31955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6A755-D49B-A4CC-ECE6-548F5B71D115}"/>
              </a:ext>
            </a:extLst>
          </p:cNvPr>
          <p:cNvSpPr/>
          <p:nvPr/>
        </p:nvSpPr>
        <p:spPr>
          <a:xfrm>
            <a:off x="7283247" y="119953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3037C-5EB1-4A06-886B-2012CB986D28}"/>
              </a:ext>
            </a:extLst>
          </p:cNvPr>
          <p:cNvSpPr/>
          <p:nvPr/>
        </p:nvSpPr>
        <p:spPr>
          <a:xfrm>
            <a:off x="7283247" y="207952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EB63A-47E4-E811-F154-66E99C8F706D}"/>
              </a:ext>
            </a:extLst>
          </p:cNvPr>
          <p:cNvSpPr/>
          <p:nvPr/>
        </p:nvSpPr>
        <p:spPr>
          <a:xfrm>
            <a:off x="7283247" y="3399500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Basics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E621B-2426-74E1-DD37-27C40853FE36}"/>
              </a:ext>
            </a:extLst>
          </p:cNvPr>
          <p:cNvSpPr/>
          <p:nvPr/>
        </p:nvSpPr>
        <p:spPr>
          <a:xfrm>
            <a:off x="7283247" y="4279488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87219-C3D1-C3E3-07A9-58D94499AB96}"/>
              </a:ext>
            </a:extLst>
          </p:cNvPr>
          <p:cNvSpPr/>
          <p:nvPr/>
        </p:nvSpPr>
        <p:spPr>
          <a:xfrm>
            <a:off x="7283247" y="6039464"/>
            <a:ext cx="2431024" cy="629265"/>
          </a:xfrm>
          <a:prstGeom prst="roundRect">
            <a:avLst/>
          </a:prstGeom>
          <a:solidFill>
            <a:srgbClr val="C0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DDDD"/>
                </a:solidFill>
              </a:rPr>
              <a:t>Security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D7C991-E97F-A5DE-2B96-6A2A349F4495}"/>
              </a:ext>
            </a:extLst>
          </p:cNvPr>
          <p:cNvCxnSpPr>
            <a:endCxn id="7" idx="1"/>
          </p:cNvCxnSpPr>
          <p:nvPr/>
        </p:nvCxnSpPr>
        <p:spPr>
          <a:xfrm>
            <a:off x="668594" y="3156155"/>
            <a:ext cx="1956619" cy="1863213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E88802B-1481-B850-51A8-4EC5623C4AC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8594" y="1514170"/>
            <a:ext cx="1956619" cy="1641985"/>
          </a:xfrm>
          <a:prstGeom prst="bentConnector3">
            <a:avLst/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590B47-D578-3179-F305-F0B8F5DAA1D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753897" y="634183"/>
            <a:ext cx="2529350" cy="87998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D98EA7-21F4-FF35-4496-365366B1860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753897" y="1514170"/>
            <a:ext cx="2529350" cy="87998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3AAEB61-FA42-4AAC-EB1D-A2D96B72279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4753897" y="1514170"/>
            <a:ext cx="2529350" cy="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EC892F-6693-77AE-D03F-DFC7C6778E3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753897" y="3714133"/>
            <a:ext cx="2529350" cy="1305235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E71C54-B6BF-8BB1-1568-C765D7892CE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4753897" y="4594121"/>
            <a:ext cx="2529350" cy="425247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1F4CFCD-CC98-E7FD-51B9-85CEF8ED3A8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753897" y="5019368"/>
            <a:ext cx="2529350" cy="454741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710618-D7FD-7DCF-B058-6C319F13BC4B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53897" y="5019368"/>
            <a:ext cx="2529350" cy="1334729"/>
          </a:xfrm>
          <a:prstGeom prst="bentConnector3">
            <a:avLst>
              <a:gd name="adj1" fmla="val 50000"/>
            </a:avLst>
          </a:prstGeom>
          <a:ln>
            <a:solidFill>
              <a:srgbClr val="7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B9F980-9586-B8F7-E060-830A53E04840}"/>
              </a:ext>
            </a:extLst>
          </p:cNvPr>
          <p:cNvSpPr/>
          <p:nvPr/>
        </p:nvSpPr>
        <p:spPr>
          <a:xfrm>
            <a:off x="7283247" y="5159476"/>
            <a:ext cx="2431024" cy="629265"/>
          </a:xfrm>
          <a:prstGeom prst="roundRect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3584729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CDA0DB-6921-03DD-7AD9-2336BABE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337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Security &amp; Auditing</a:t>
            </a:r>
          </a:p>
        </p:txBody>
      </p:sp>
      <p:pic>
        <p:nvPicPr>
          <p:cNvPr id="3" name="Picture 2" descr="A sword in a shield&#10;&#10;Description automatically generated">
            <a:extLst>
              <a:ext uri="{FF2B5EF4-FFF2-40B4-BE49-F238E27FC236}">
                <a16:creationId xmlns:a16="http://schemas.microsoft.com/office/drawing/2014/main" id="{FD2BDC90-4A91-3A02-8D12-23CC4DD1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94" y="1632155"/>
            <a:ext cx="1540902" cy="1540902"/>
          </a:xfrm>
          <a:prstGeom prst="rect">
            <a:avLst/>
          </a:prstGeom>
        </p:spPr>
      </p:pic>
      <p:pic>
        <p:nvPicPr>
          <p:cNvPr id="6" name="Picture 5" descr="A person with a computer&#10;&#10;Description automatically generated">
            <a:extLst>
              <a:ext uri="{FF2B5EF4-FFF2-40B4-BE49-F238E27FC236}">
                <a16:creationId xmlns:a16="http://schemas.microsoft.com/office/drawing/2014/main" id="{358F13AE-71B2-7A02-8466-63B540AAE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31" y="1632155"/>
            <a:ext cx="1540901" cy="1540901"/>
          </a:xfrm>
          <a:prstGeom prst="rect">
            <a:avLst/>
          </a:prstGeom>
        </p:spPr>
      </p:pic>
      <p:pic>
        <p:nvPicPr>
          <p:cNvPr id="8" name="Picture 7" descr="A stack of logs on a black background&#10;&#10;Description automatically generated">
            <a:extLst>
              <a:ext uri="{FF2B5EF4-FFF2-40B4-BE49-F238E27FC236}">
                <a16:creationId xmlns:a16="http://schemas.microsoft.com/office/drawing/2014/main" id="{3C593EED-D4D2-0B3B-B34E-D20B18728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56" y="1701285"/>
            <a:ext cx="1540902" cy="1540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577F27-A1AF-946F-9046-C214950BAAA6}"/>
              </a:ext>
            </a:extLst>
          </p:cNvPr>
          <p:cNvSpPr txBox="1"/>
          <p:nvPr/>
        </p:nvSpPr>
        <p:spPr>
          <a:xfrm>
            <a:off x="877317" y="3557885"/>
            <a:ext cx="3446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Index-level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Document and Field-level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CECBF-A7A1-5FFE-E98A-33EFC8778FBA}"/>
              </a:ext>
            </a:extLst>
          </p:cNvPr>
          <p:cNvSpPr txBox="1"/>
          <p:nvPr/>
        </p:nvSpPr>
        <p:spPr>
          <a:xfrm>
            <a:off x="4548169" y="3557885"/>
            <a:ext cx="3446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Users assume 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LDAP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93F28-7D5A-DDAF-7A5E-18AE881E98C6}"/>
              </a:ext>
            </a:extLst>
          </p:cNvPr>
          <p:cNvSpPr txBox="1"/>
          <p:nvPr/>
        </p:nvSpPr>
        <p:spPr>
          <a:xfrm>
            <a:off x="8348230" y="3557885"/>
            <a:ext cx="3446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JSON logs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Disabled by default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Verbosity can be adjusted</a:t>
            </a:r>
          </a:p>
        </p:txBody>
      </p:sp>
    </p:spTree>
    <p:extLst>
      <p:ext uri="{BB962C8B-B14F-4D97-AF65-F5344CB8AC3E}">
        <p14:creationId xmlns:p14="http://schemas.microsoft.com/office/powerpoint/2010/main" val="24111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2A6494D-EA53-6D69-DD7D-382F86D7AFE0}"/>
              </a:ext>
            </a:extLst>
          </p:cNvPr>
          <p:cNvSpPr/>
          <p:nvPr/>
        </p:nvSpPr>
        <p:spPr>
          <a:xfrm rot="4154233">
            <a:off x="9245274" y="4562040"/>
            <a:ext cx="786580" cy="7570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CBBAB-770E-1EDD-05C2-659FA329AB6B}"/>
              </a:ext>
            </a:extLst>
          </p:cNvPr>
          <p:cNvSpPr txBox="1">
            <a:spLocks/>
          </p:cNvSpPr>
          <p:nvPr/>
        </p:nvSpPr>
        <p:spPr>
          <a:xfrm>
            <a:off x="2553436" y="-16366210"/>
            <a:ext cx="9144000" cy="2379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E0000"/>
                </a:solidFill>
              </a:rPr>
              <a:t>Pictures</a:t>
            </a:r>
            <a:endParaRPr lang="en-US" dirty="0">
              <a:solidFill>
                <a:srgbClr val="7E0000"/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Source code</a:t>
            </a:r>
            <a:r>
              <a:rPr lang="en-US" sz="2400" dirty="0"/>
              <a:t> by </a:t>
            </a:r>
            <a:r>
              <a:rPr lang="en-US" sz="2400" i="1" dirty="0"/>
              <a:t>Flat 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Product development </a:t>
            </a:r>
            <a:r>
              <a:rPr lang="en-US" sz="2400" dirty="0"/>
              <a:t>by </a:t>
            </a:r>
            <a:r>
              <a:rPr lang="en-US" sz="2400" i="1" dirty="0" err="1"/>
              <a:t>Iconjam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Chat</a:t>
            </a:r>
            <a:r>
              <a:rPr lang="en-US" sz="2400" dirty="0"/>
              <a:t> by </a:t>
            </a:r>
            <a:r>
              <a:rPr lang="en-US" sz="2400" i="1" dirty="0" err="1"/>
              <a:t>flatart_icons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Application</a:t>
            </a:r>
            <a:r>
              <a:rPr lang="en-US" sz="2400" dirty="0"/>
              <a:t> by </a:t>
            </a:r>
            <a:r>
              <a:rPr lang="en-US" sz="2400" i="1" dirty="0"/>
              <a:t>Flat 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Desktop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Data-center</a:t>
            </a:r>
            <a:r>
              <a:rPr lang="en-US" sz="2400" dirty="0"/>
              <a:t> by </a:t>
            </a:r>
            <a:r>
              <a:rPr lang="en-US" sz="2400" i="1" dirty="0"/>
              <a:t>vectorsmarket15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Girl</a:t>
            </a:r>
            <a:r>
              <a:rPr lang="en-US" sz="2400" dirty="0"/>
              <a:t> by </a:t>
            </a:r>
            <a:r>
              <a:rPr lang="en-US" sz="2400" i="1" dirty="0" err="1"/>
              <a:t>Creartive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Man</a:t>
            </a:r>
            <a:r>
              <a:rPr lang="en-US" sz="2400" dirty="0"/>
              <a:t> by </a:t>
            </a:r>
            <a:r>
              <a:rPr lang="en-US" sz="2400" i="1" dirty="0" err="1"/>
              <a:t>Creartive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2"/>
              </a:rPr>
              <a:t>Man</a:t>
            </a:r>
            <a:r>
              <a:rPr lang="en-US" sz="2400" dirty="0"/>
              <a:t> by </a:t>
            </a:r>
            <a:r>
              <a:rPr lang="en-US" sz="2400" i="1" dirty="0" err="1"/>
              <a:t>kostop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3"/>
              </a:rPr>
              <a:t>People</a:t>
            </a:r>
            <a:r>
              <a:rPr lang="en-US" sz="2400" dirty="0"/>
              <a:t> by </a:t>
            </a:r>
            <a:r>
              <a:rPr lang="en-US" sz="2400" i="1" dirty="0"/>
              <a:t>Good Ware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4"/>
              </a:rPr>
              <a:t>Youth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5"/>
              </a:rPr>
              <a:t>Team</a:t>
            </a:r>
            <a:r>
              <a:rPr lang="en-US" sz="2400" dirty="0"/>
              <a:t> by </a:t>
            </a:r>
            <a:r>
              <a:rPr lang="en-US" sz="2400" i="1" dirty="0" err="1"/>
              <a:t>juicy_fish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6"/>
              </a:rPr>
              <a:t>Database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7"/>
              </a:rPr>
              <a:t>Database Management</a:t>
            </a:r>
            <a:r>
              <a:rPr lang="en-US" sz="2400" dirty="0"/>
              <a:t> by </a:t>
            </a:r>
            <a:r>
              <a:rPr lang="en-US" sz="2400" i="1" dirty="0"/>
              <a:t>Design Circle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8"/>
              </a:rPr>
              <a:t>Database</a:t>
            </a:r>
            <a:r>
              <a:rPr lang="en-US" sz="2400" dirty="0"/>
              <a:t> by </a:t>
            </a:r>
            <a:r>
              <a:rPr lang="en-US" sz="2400" i="1" dirty="0"/>
              <a:t>Parzival’ 1997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19"/>
              </a:rPr>
              <a:t>vintage 4’’ magnifying glass – using bifocal lens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 err="1"/>
              <a:t>veisha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  <a:endParaRPr lang="en-US" sz="24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21"/>
              </a:rPr>
              <a:t>Home</a:t>
            </a:r>
            <a:r>
              <a:rPr lang="en-US" sz="2400" dirty="0"/>
              <a:t> by </a:t>
            </a:r>
            <a:r>
              <a:rPr lang="en-US" sz="2400" i="1" dirty="0"/>
              <a:t>Kevin Doncaster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22"/>
              </a:rPr>
              <a:t>2196-book-magnifying-glass</a:t>
            </a:r>
            <a:r>
              <a:rPr lang="en-US" sz="2400" dirty="0"/>
              <a:t> by </a:t>
            </a:r>
            <a:r>
              <a:rPr lang="en-US" sz="2400" i="1" dirty="0"/>
              <a:t>BU Rennes 2</a:t>
            </a:r>
            <a:r>
              <a:rPr lang="en-US" sz="2400" dirty="0"/>
              <a:t> </a:t>
            </a:r>
            <a:r>
              <a:rPr lang="en-US" sz="1600" dirty="0"/>
              <a:t>(Public Domain)</a:t>
            </a:r>
            <a:endParaRPr lang="en-US" sz="16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File</a:t>
            </a:r>
            <a:r>
              <a:rPr lang="en-US" sz="2400" dirty="0"/>
              <a:t> by </a:t>
            </a:r>
            <a:r>
              <a:rPr lang="en-US" sz="2400" i="1" dirty="0" err="1"/>
              <a:t>Creatype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24"/>
              </a:rPr>
              <a:t>Document</a:t>
            </a:r>
            <a:r>
              <a:rPr lang="en-US" sz="2400" dirty="0"/>
              <a:t> by </a:t>
            </a:r>
            <a:r>
              <a:rPr lang="en-US" sz="2400" i="1" dirty="0" err="1"/>
              <a:t>smalllikeeart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25"/>
              </a:rPr>
              <a:t>Google_docs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26"/>
              </a:rPr>
              <a:t>Checklist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7"/>
              </a:rPr>
              <a:t>Pin</a:t>
            </a:r>
            <a:r>
              <a:rPr lang="en-US" sz="2400" dirty="0"/>
              <a:t> by </a:t>
            </a:r>
            <a:r>
              <a:rPr lang="en-US" sz="2400" i="1" dirty="0" err="1"/>
              <a:t>srip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28"/>
              </a:rPr>
              <a:t>Role Playing game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9"/>
              </a:rPr>
              <a:t>Programmer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30"/>
              </a:rPr>
              <a:t>Wood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31"/>
              </a:rPr>
              <a:t>Magnifying Glass</a:t>
            </a:r>
            <a:r>
              <a:rPr lang="en-US" sz="2400" dirty="0"/>
              <a:t> by </a:t>
            </a:r>
            <a:r>
              <a:rPr lang="en-US" sz="2400" i="1" dirty="0"/>
              <a:t>Thomas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  <a:endParaRPr lang="en-US" sz="2400" dirty="0">
              <a:hlinkClick r:id="rId31"/>
            </a:endParaRPr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Shard of Glass</a:t>
            </a:r>
            <a:r>
              <a:rPr lang="en-US" sz="2400" dirty="0"/>
              <a:t> by </a:t>
            </a:r>
            <a:r>
              <a:rPr lang="en-US" sz="2400" i="1" dirty="0"/>
              <a:t>Alan Light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33"/>
              </a:rPr>
              <a:t>old computer</a:t>
            </a:r>
            <a:r>
              <a:rPr lang="en-US" sz="2400" dirty="0"/>
              <a:t> by </a:t>
            </a:r>
            <a:r>
              <a:rPr lang="en-US" sz="2400" i="1" dirty="0"/>
              <a:t>Jeff Dray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34"/>
              </a:rPr>
              <a:t>HMS computer</a:t>
            </a:r>
            <a:r>
              <a:rPr lang="en-US" sz="2400" dirty="0"/>
              <a:t> by </a:t>
            </a:r>
            <a:r>
              <a:rPr lang="en-US" sz="2400" i="1" dirty="0" err="1"/>
              <a:t>kitschweb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  <a:endParaRPr lang="en-US" sz="2400" dirty="0">
              <a:hlinkClick r:id="rId35"/>
            </a:endParaRPr>
          </a:p>
          <a:p>
            <a:pPr marL="0" indent="0">
              <a:buNone/>
            </a:pPr>
            <a:r>
              <a:rPr lang="en-US" sz="2400" dirty="0">
                <a:hlinkClick r:id="rId35"/>
              </a:rPr>
              <a:t>Document</a:t>
            </a:r>
            <a:r>
              <a:rPr lang="en-US" sz="2400" dirty="0"/>
              <a:t> by </a:t>
            </a:r>
            <a:r>
              <a:rPr lang="en-US" sz="2400" i="1" dirty="0" err="1"/>
              <a:t>juicy_fish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16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36"/>
              </a:rPr>
              <a:t>Prioritize</a:t>
            </a:r>
            <a:r>
              <a:rPr lang="en-US" sz="2400" dirty="0"/>
              <a:t> by </a:t>
            </a:r>
            <a:r>
              <a:rPr lang="en-US" sz="2400" i="1" dirty="0" err="1"/>
              <a:t>juicy_fish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16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20"/>
              </a:rPr>
              <a:t>Mini magnifying glass</a:t>
            </a:r>
            <a:r>
              <a:rPr lang="en-US" sz="2400" dirty="0"/>
              <a:t> by </a:t>
            </a:r>
            <a:r>
              <a:rPr lang="en-US" sz="2400" i="1" dirty="0"/>
              <a:t>Ricky Willis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E0000"/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400" dirty="0">
                <a:hlinkClick r:id="rId37"/>
              </a:rPr>
              <a:t>Elasticsearch Official Page </a:t>
            </a:r>
            <a:r>
              <a:rPr lang="en-US" sz="2400" dirty="0"/>
              <a:t>by </a:t>
            </a:r>
            <a:r>
              <a:rPr lang="en-US" sz="2400" i="1" dirty="0"/>
              <a:t>Elastic</a:t>
            </a:r>
          </a:p>
          <a:p>
            <a:pPr marL="0" indent="0">
              <a:buNone/>
            </a:pPr>
            <a:r>
              <a:rPr lang="en-US" sz="2400" dirty="0">
                <a:hlinkClick r:id="rId38"/>
              </a:rPr>
              <a:t>Inverted files versus signature files for text indexing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Zobel</a:t>
            </a:r>
            <a:r>
              <a:rPr lang="en-US" sz="2400" dirty="0"/>
              <a:t>, </a:t>
            </a:r>
            <a:r>
              <a:rPr lang="en-US" sz="2400" i="1" dirty="0"/>
              <a:t>Moffat</a:t>
            </a:r>
            <a:r>
              <a:rPr lang="en-US" sz="2400" dirty="0"/>
              <a:t> and </a:t>
            </a:r>
            <a:r>
              <a:rPr lang="en-US" sz="2400" i="1" dirty="0" err="1"/>
              <a:t>Ramamohanarao</a:t>
            </a:r>
            <a:r>
              <a:rPr lang="en-US" sz="2400" dirty="0"/>
              <a:t>; ACM 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hlinkClick r:id="rId39"/>
              </a:rPr>
              <a:t>Bkd-Tree: A Dynamic Scalable </a:t>
            </a:r>
            <a:r>
              <a:rPr lang="en-US" sz="2400" dirty="0" err="1">
                <a:hlinkClick r:id="rId39"/>
              </a:rPr>
              <a:t>kd</a:t>
            </a:r>
            <a:r>
              <a:rPr lang="en-US" sz="2400" dirty="0">
                <a:hlinkClick r:id="rId39"/>
              </a:rPr>
              <a:t>-Tree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dirty="0"/>
              <a:t>by </a:t>
            </a:r>
            <a:r>
              <a:rPr lang="en-US" sz="2400" i="1" dirty="0" err="1"/>
              <a:t>Procopiuc</a:t>
            </a:r>
            <a:r>
              <a:rPr lang="en-US" sz="2400" dirty="0"/>
              <a:t>, </a:t>
            </a:r>
            <a:r>
              <a:rPr lang="en-US" sz="2400" i="1" dirty="0"/>
              <a:t>Agarwal</a:t>
            </a:r>
            <a:r>
              <a:rPr lang="en-US" sz="2400" dirty="0"/>
              <a:t>, </a:t>
            </a:r>
            <a:r>
              <a:rPr lang="en-US" sz="2400" i="1" dirty="0" err="1"/>
              <a:t>Arge</a:t>
            </a:r>
            <a:r>
              <a:rPr lang="en-US" sz="2400" dirty="0"/>
              <a:t> and </a:t>
            </a:r>
            <a:r>
              <a:rPr lang="en-US" sz="2400" i="1" dirty="0"/>
              <a:t>Vitter</a:t>
            </a:r>
            <a:r>
              <a:rPr lang="en-US" sz="2400" dirty="0"/>
              <a:t>; Springer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1F0FB6-64A7-A5FE-84E0-BEE6270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References</a:t>
            </a:r>
          </a:p>
        </p:txBody>
      </p:sp>
      <p:pic>
        <p:nvPicPr>
          <p:cNvPr id="5" name="Picture 4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C1488BB1-1155-CDF1-A314-8C4EB54EFE3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0287-D6A5-33E3-507E-5151D2E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11" y="2766218"/>
            <a:ext cx="3597377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7E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991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Agile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A38D1-925E-9C26-5AF1-F00ABB72C287}"/>
              </a:ext>
            </a:extLst>
          </p:cNvPr>
          <p:cNvSpPr txBox="1"/>
          <p:nvPr/>
        </p:nvSpPr>
        <p:spPr>
          <a:xfrm>
            <a:off x="9163665" y="6529278"/>
            <a:ext cx="312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https://agilemanifesto.org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0EB9F-F200-2197-8207-A2DF62339D22}"/>
              </a:ext>
            </a:extLst>
          </p:cNvPr>
          <p:cNvSpPr txBox="1"/>
          <p:nvPr/>
        </p:nvSpPr>
        <p:spPr>
          <a:xfrm>
            <a:off x="2074604" y="1865292"/>
            <a:ext cx="7885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Iterative</a:t>
            </a:r>
            <a:r>
              <a:rPr lang="en-US" sz="2800" dirty="0"/>
              <a:t> software development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</a:t>
            </a:r>
            <a:r>
              <a:rPr lang="en-US" sz="2800" i="1" dirty="0"/>
              <a:t>Twelve principles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Often coupled with fail-fast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scrum.org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553257-1717-437E-FC51-FEA8080AC7B6}"/>
              </a:ext>
            </a:extLst>
          </p:cNvPr>
          <p:cNvSpPr/>
          <p:nvPr/>
        </p:nvSpPr>
        <p:spPr>
          <a:xfrm>
            <a:off x="1877961" y="3028335"/>
            <a:ext cx="7885473" cy="816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3DC1A4-7F0C-E152-17A1-58313351DB99}"/>
              </a:ext>
            </a:extLst>
          </p:cNvPr>
          <p:cNvSpPr/>
          <p:nvPr/>
        </p:nvSpPr>
        <p:spPr>
          <a:xfrm>
            <a:off x="1877960" y="3999939"/>
            <a:ext cx="7885473" cy="816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51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2EC391-15A1-9B9B-4C67-A0B01A37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82529" cy="12978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Code and </a:t>
            </a:r>
            <a:r>
              <a:rPr lang="en-US" dirty="0" err="1">
                <a:solidFill>
                  <a:srgbClr val="7E0000"/>
                </a:solidFill>
              </a:rPr>
              <a:t>Workitems</a:t>
            </a:r>
            <a:endParaRPr lang="en-US" dirty="0">
              <a:solidFill>
                <a:srgbClr val="7E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C238C-F3AC-93F3-B1B9-515D0F9B821B}"/>
              </a:ext>
            </a:extLst>
          </p:cNvPr>
          <p:cNvSpPr txBox="1"/>
          <p:nvPr/>
        </p:nvSpPr>
        <p:spPr>
          <a:xfrm>
            <a:off x="0" y="6529278"/>
            <a:ext cx="122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https://git-scm.com   https://github.com                              https://www.atlassian.com/software/jira   https://monday.com   https://trello.com</a:t>
            </a:r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B62408D-8551-0916-76C3-87376C043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2764073"/>
            <a:ext cx="3243595" cy="1523123"/>
          </a:xfrm>
          <a:prstGeom prst="rect">
            <a:avLst/>
          </a:prstGeom>
        </p:spPr>
      </p:pic>
      <p:pic>
        <p:nvPicPr>
          <p:cNvPr id="9" name="Picture 8" descr="A black and white cat logo&#10;&#10;Description automatically generated">
            <a:extLst>
              <a:ext uri="{FF2B5EF4-FFF2-40B4-BE49-F238E27FC236}">
                <a16:creationId xmlns:a16="http://schemas.microsoft.com/office/drawing/2014/main" id="{39B7B6D6-6743-8221-FE04-801FCA2D4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64" y="3744331"/>
            <a:ext cx="2026136" cy="2026136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8E24AD68-2452-BA75-A9AB-28E1D9619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99" y="505771"/>
            <a:ext cx="3510557" cy="2065034"/>
          </a:xfrm>
          <a:prstGeom prst="rect">
            <a:avLst/>
          </a:prstGeom>
        </p:spPr>
      </p:pic>
      <p:pic>
        <p:nvPicPr>
          <p:cNvPr id="13" name="Picture 1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704F14C-D3AC-4FB6-7C4F-7DD130870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8" y="2237369"/>
            <a:ext cx="2095500" cy="876300"/>
          </a:xfrm>
          <a:prstGeom prst="rect">
            <a:avLst/>
          </a:prstGeom>
        </p:spPr>
      </p:pic>
      <p:pic>
        <p:nvPicPr>
          <p:cNvPr id="15" name="Picture 14" descr="A black and grey logo&#10;&#10;Description automatically generated">
            <a:extLst>
              <a:ext uri="{FF2B5EF4-FFF2-40B4-BE49-F238E27FC236}">
                <a16:creationId xmlns:a16="http://schemas.microsoft.com/office/drawing/2014/main" id="{74B0EC0D-2ED4-5FB7-CBC8-C17FA6820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2" y="4981284"/>
            <a:ext cx="4199501" cy="7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DevOps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78A2D76-3B1E-AE41-CF0A-721BF36E9CA3}"/>
              </a:ext>
            </a:extLst>
          </p:cNvPr>
          <p:cNvSpPr/>
          <p:nvPr/>
        </p:nvSpPr>
        <p:spPr>
          <a:xfrm>
            <a:off x="1445340" y="1307690"/>
            <a:ext cx="3057833" cy="816077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3D70ED2-5A0C-D23C-96EE-28DB9690BE75}"/>
              </a:ext>
            </a:extLst>
          </p:cNvPr>
          <p:cNvSpPr/>
          <p:nvPr/>
        </p:nvSpPr>
        <p:spPr>
          <a:xfrm>
            <a:off x="4724398" y="1307690"/>
            <a:ext cx="5589641" cy="81607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Maintenance</a:t>
            </a:r>
          </a:p>
        </p:txBody>
      </p:sp>
      <p:pic>
        <p:nvPicPr>
          <p:cNvPr id="6" name="Picture 5" descr="A group of people with different colored hair&#10;&#10;Description automatically generated">
            <a:extLst>
              <a:ext uri="{FF2B5EF4-FFF2-40B4-BE49-F238E27FC236}">
                <a16:creationId xmlns:a16="http://schemas.microsoft.com/office/drawing/2014/main" id="{46C3A2F4-9C41-ADE0-C05B-591C0F22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90" y="2951059"/>
            <a:ext cx="1944024" cy="1944024"/>
          </a:xfrm>
          <a:prstGeom prst="rect">
            <a:avLst/>
          </a:prstGeom>
        </p:spPr>
      </p:pic>
      <p:pic>
        <p:nvPicPr>
          <p:cNvPr id="8" name="Picture 7" descr="A group of people with their faces in front of them&#10;&#10;Description automatically generated">
            <a:extLst>
              <a:ext uri="{FF2B5EF4-FFF2-40B4-BE49-F238E27FC236}">
                <a16:creationId xmlns:a16="http://schemas.microsoft.com/office/drawing/2014/main" id="{B6CDB5B0-E1E6-6530-051D-9DF2C7E6E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5" y="2713703"/>
            <a:ext cx="2429646" cy="24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DevOps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78A2D76-3B1E-AE41-CF0A-721BF36E9CA3}"/>
              </a:ext>
            </a:extLst>
          </p:cNvPr>
          <p:cNvSpPr/>
          <p:nvPr/>
        </p:nvSpPr>
        <p:spPr>
          <a:xfrm>
            <a:off x="1238863" y="1607572"/>
            <a:ext cx="3716595" cy="816077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3D70ED2-5A0C-D23C-96EE-28DB9690BE75}"/>
              </a:ext>
            </a:extLst>
          </p:cNvPr>
          <p:cNvSpPr/>
          <p:nvPr/>
        </p:nvSpPr>
        <p:spPr>
          <a:xfrm>
            <a:off x="2010696" y="2492473"/>
            <a:ext cx="5589641" cy="81607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04105-F7CC-EE37-3990-90288AE0F806}"/>
              </a:ext>
            </a:extLst>
          </p:cNvPr>
          <p:cNvSpPr txBox="1"/>
          <p:nvPr/>
        </p:nvSpPr>
        <p:spPr>
          <a:xfrm>
            <a:off x="6845745" y="4186435"/>
            <a:ext cx="477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Relies on monitoring, logging and early warnings</a:t>
            </a:r>
          </a:p>
        </p:txBody>
      </p:sp>
      <p:pic>
        <p:nvPicPr>
          <p:cNvPr id="12" name="Picture 11" descr="A group of people with different colored hair&#10;&#10;Description automatically generated">
            <a:extLst>
              <a:ext uri="{FF2B5EF4-FFF2-40B4-BE49-F238E27FC236}">
                <a16:creationId xmlns:a16="http://schemas.microsoft.com/office/drawing/2014/main" id="{80249819-A347-594E-4C8B-672FF3B7F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74" y="3635477"/>
            <a:ext cx="1944024" cy="19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E045-E746-D609-4789-6964DFC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E0000"/>
                </a:solidFill>
              </a:rPr>
              <a:t>DevOps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78A2D76-3B1E-AE41-CF0A-721BF36E9CA3}"/>
              </a:ext>
            </a:extLst>
          </p:cNvPr>
          <p:cNvSpPr/>
          <p:nvPr/>
        </p:nvSpPr>
        <p:spPr>
          <a:xfrm>
            <a:off x="1027397" y="1607572"/>
            <a:ext cx="1189705" cy="816077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Dev</a:t>
            </a:r>
          </a:p>
        </p:txBody>
      </p:sp>
      <p:pic>
        <p:nvPicPr>
          <p:cNvPr id="9" name="Picture 8" descr="A group of people with different colored hair&#10;&#10;Description automatically generated">
            <a:extLst>
              <a:ext uri="{FF2B5EF4-FFF2-40B4-BE49-F238E27FC236}">
                <a16:creationId xmlns:a16="http://schemas.microsoft.com/office/drawing/2014/main" id="{636F9CE7-6925-423C-72CD-EAB2B0EBE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74" y="3635477"/>
            <a:ext cx="1944024" cy="194402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C6DDD09-C8BB-975A-4F24-6F99A6CDD62A}"/>
              </a:ext>
            </a:extLst>
          </p:cNvPr>
          <p:cNvSpPr/>
          <p:nvPr/>
        </p:nvSpPr>
        <p:spPr>
          <a:xfrm>
            <a:off x="2966847" y="1607572"/>
            <a:ext cx="1189705" cy="816077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Dev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4573B25-2CAE-604D-9925-21FD98FBBD67}"/>
              </a:ext>
            </a:extLst>
          </p:cNvPr>
          <p:cNvSpPr/>
          <p:nvPr/>
        </p:nvSpPr>
        <p:spPr>
          <a:xfrm>
            <a:off x="2966847" y="2502309"/>
            <a:ext cx="1189705" cy="81607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2CADA4-9606-7BED-0493-12BAB0615B2E}"/>
              </a:ext>
            </a:extLst>
          </p:cNvPr>
          <p:cNvSpPr/>
          <p:nvPr/>
        </p:nvSpPr>
        <p:spPr>
          <a:xfrm>
            <a:off x="4906295" y="1607572"/>
            <a:ext cx="1189705" cy="816077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Dev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AE0CE9-CD6F-2556-55DF-CCF1C471941C}"/>
              </a:ext>
            </a:extLst>
          </p:cNvPr>
          <p:cNvSpPr/>
          <p:nvPr/>
        </p:nvSpPr>
        <p:spPr>
          <a:xfrm>
            <a:off x="4906295" y="2502309"/>
            <a:ext cx="1189705" cy="81607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6C67B6E-3109-12FB-85EA-3EC19EF1928B}"/>
              </a:ext>
            </a:extLst>
          </p:cNvPr>
          <p:cNvSpPr/>
          <p:nvPr/>
        </p:nvSpPr>
        <p:spPr>
          <a:xfrm>
            <a:off x="6845745" y="1607572"/>
            <a:ext cx="1189705" cy="816077"/>
          </a:xfrm>
          <a:prstGeom prst="rightArrow">
            <a:avLst/>
          </a:prstGeom>
          <a:solidFill>
            <a:srgbClr val="FFDDDD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Dev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F074C85-6E4D-7C8F-E4A3-62CAC6749027}"/>
              </a:ext>
            </a:extLst>
          </p:cNvPr>
          <p:cNvSpPr/>
          <p:nvPr/>
        </p:nvSpPr>
        <p:spPr>
          <a:xfrm>
            <a:off x="6845745" y="2502309"/>
            <a:ext cx="1189705" cy="81607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53ADDC-2C21-B92D-AED6-D80CE70AA7B0}"/>
              </a:ext>
            </a:extLst>
          </p:cNvPr>
          <p:cNvSpPr txBox="1"/>
          <p:nvPr/>
        </p:nvSpPr>
        <p:spPr>
          <a:xfrm>
            <a:off x="6845745" y="4186435"/>
            <a:ext cx="4771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allow infrastructure management in this manner it must be defined as code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Infrastructure as code 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B0E5EC7-D822-D4C1-79B1-CF82EB43BA12}"/>
              </a:ext>
            </a:extLst>
          </p:cNvPr>
          <p:cNvSpPr/>
          <p:nvPr/>
        </p:nvSpPr>
        <p:spPr>
          <a:xfrm>
            <a:off x="8785195" y="2502308"/>
            <a:ext cx="1189705" cy="81607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Ops</a:t>
            </a:r>
          </a:p>
        </p:txBody>
      </p:sp>
    </p:spTree>
    <p:extLst>
      <p:ext uri="{BB962C8B-B14F-4D97-AF65-F5344CB8AC3E}">
        <p14:creationId xmlns:p14="http://schemas.microsoft.com/office/powerpoint/2010/main" val="17377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1649</Words>
  <Application>Microsoft Office PowerPoint</Application>
  <PresentationFormat>Widescreen</PresentationFormat>
  <Paragraphs>461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Times New Roman</vt:lpstr>
      <vt:lpstr>Wingdings</vt:lpstr>
      <vt:lpstr>Office Theme</vt:lpstr>
      <vt:lpstr>Elasticsearch and Others</vt:lpstr>
      <vt:lpstr>Outline</vt:lpstr>
      <vt:lpstr>Outline</vt:lpstr>
      <vt:lpstr>Agile</vt:lpstr>
      <vt:lpstr>Agile</vt:lpstr>
      <vt:lpstr>Code and Workitems</vt:lpstr>
      <vt:lpstr>DevOps</vt:lpstr>
      <vt:lpstr>DevOps</vt:lpstr>
      <vt:lpstr>DevOps</vt:lpstr>
      <vt:lpstr>Infrastructure as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Monitoring</vt:lpstr>
      <vt:lpstr>Logging</vt:lpstr>
      <vt:lpstr>Outline</vt:lpstr>
      <vt:lpstr>Data Platforms</vt:lpstr>
      <vt:lpstr>Data Platforms</vt:lpstr>
      <vt:lpstr>Visualization and Insights</vt:lpstr>
      <vt:lpstr>Visualization and Insights</vt:lpstr>
      <vt:lpstr>Zeppelin</vt:lpstr>
      <vt:lpstr>Outline</vt:lpstr>
      <vt:lpstr>Elasticsearch</vt:lpstr>
      <vt:lpstr>Documents</vt:lpstr>
      <vt:lpstr>Index Example</vt:lpstr>
      <vt:lpstr>PowerPoint Presentation</vt:lpstr>
      <vt:lpstr>PowerPoint Presentation</vt:lpstr>
      <vt:lpstr>Outline</vt:lpstr>
      <vt:lpstr>Shards</vt:lpstr>
      <vt:lpstr>Shards</vt:lpstr>
      <vt:lpstr>Node Types</vt:lpstr>
      <vt:lpstr>PowerPoint Presentation</vt:lpstr>
      <vt:lpstr>PowerPoint Presentation</vt:lpstr>
      <vt:lpstr>Outline</vt:lpstr>
      <vt:lpstr>Inverted Index</vt:lpstr>
      <vt:lpstr>Example</vt:lpstr>
      <vt:lpstr>Example</vt:lpstr>
      <vt:lpstr>Bkd-Tree</vt:lpstr>
      <vt:lpstr>Bkd-Tree Creation</vt:lpstr>
      <vt:lpstr>Bkd-Tree Query</vt:lpstr>
      <vt:lpstr>Finding Numbers</vt:lpstr>
      <vt:lpstr>Outline</vt:lpstr>
      <vt:lpstr>Security &amp; Auditing</vt:lpstr>
      <vt:lpstr>References</vt:lpstr>
      <vt:lpstr>Thank You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</dc:title>
  <dc:creator>Andras Varga</dc:creator>
  <cp:lastModifiedBy>Andras Varga</cp:lastModifiedBy>
  <cp:revision>939</cp:revision>
  <dcterms:created xsi:type="dcterms:W3CDTF">2024-06-21T10:52:55Z</dcterms:created>
  <dcterms:modified xsi:type="dcterms:W3CDTF">2024-11-14T12:25:08Z</dcterms:modified>
</cp:coreProperties>
</file>