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61" r:id="rId4"/>
    <p:sldId id="304" r:id="rId5"/>
    <p:sldId id="305" r:id="rId6"/>
    <p:sldId id="299" r:id="rId7"/>
    <p:sldId id="262" r:id="rId8"/>
    <p:sldId id="272" r:id="rId9"/>
    <p:sldId id="270" r:id="rId10"/>
    <p:sldId id="271" r:id="rId11"/>
    <p:sldId id="278" r:id="rId12"/>
    <p:sldId id="279" r:id="rId13"/>
    <p:sldId id="273" r:id="rId14"/>
    <p:sldId id="302" r:id="rId15"/>
    <p:sldId id="301" r:id="rId16"/>
    <p:sldId id="300" r:id="rId17"/>
    <p:sldId id="303" r:id="rId18"/>
    <p:sldId id="275" r:id="rId19"/>
    <p:sldId id="289" r:id="rId20"/>
    <p:sldId id="290" r:id="rId21"/>
    <p:sldId id="292" r:id="rId22"/>
    <p:sldId id="294" r:id="rId23"/>
    <p:sldId id="293" r:id="rId24"/>
    <p:sldId id="291" r:id="rId25"/>
    <p:sldId id="295" r:id="rId26"/>
    <p:sldId id="296" r:id="rId27"/>
    <p:sldId id="274" r:id="rId28"/>
    <p:sldId id="282" r:id="rId29"/>
    <p:sldId id="283" r:id="rId30"/>
    <p:sldId id="284" r:id="rId31"/>
    <p:sldId id="285" r:id="rId32"/>
    <p:sldId id="297" r:id="rId33"/>
    <p:sldId id="276" r:id="rId34"/>
    <p:sldId id="280" r:id="rId35"/>
    <p:sldId id="281" r:id="rId36"/>
    <p:sldId id="288" r:id="rId37"/>
    <p:sldId id="286" r:id="rId38"/>
    <p:sldId id="298" r:id="rId39"/>
    <p:sldId id="287" r:id="rId40"/>
    <p:sldId id="277" r:id="rId41"/>
    <p:sldId id="260" r:id="rId42"/>
    <p:sldId id="269" r:id="rId43"/>
    <p:sldId id="25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C189A94-366B-4C6C-98EE-03251F01478A}">
          <p14:sldIdLst>
            <p14:sldId id="257"/>
            <p14:sldId id="258"/>
            <p14:sldId id="261"/>
            <p14:sldId id="304"/>
            <p14:sldId id="305"/>
            <p14:sldId id="299"/>
            <p14:sldId id="262"/>
          </p14:sldIdLst>
        </p14:section>
        <p14:section name="What &quot;Data&quot; means" id="{9010AFA6-6C99-436E-A953-4A4BECCB5F7C}">
          <p14:sldIdLst>
            <p14:sldId id="272"/>
            <p14:sldId id="270"/>
            <p14:sldId id="271"/>
            <p14:sldId id="278"/>
            <p14:sldId id="279"/>
          </p14:sldIdLst>
        </p14:section>
        <p14:section name="History of Data" id="{B17C9A39-6D04-40E4-94D8-2F0911520CBF}">
          <p14:sldIdLst>
            <p14:sldId id="273"/>
            <p14:sldId id="302"/>
            <p14:sldId id="301"/>
            <p14:sldId id="300"/>
            <p14:sldId id="303"/>
          </p14:sldIdLst>
        </p14:section>
        <p14:section name="Basic Properties of Data" id="{6B24C14E-F742-4677-8F0B-881A63D18158}">
          <p14:sldIdLst>
            <p14:sldId id="275"/>
            <p14:sldId id="289"/>
            <p14:sldId id="290"/>
            <p14:sldId id="292"/>
            <p14:sldId id="294"/>
            <p14:sldId id="293"/>
            <p14:sldId id="291"/>
            <p14:sldId id="295"/>
            <p14:sldId id="296"/>
          </p14:sldIdLst>
        </p14:section>
        <p14:section name="Big Data" id="{A6F20985-705F-48CB-8FA5-28EAB33F25D6}">
          <p14:sldIdLst>
            <p14:sldId id="274"/>
            <p14:sldId id="282"/>
            <p14:sldId id="283"/>
            <p14:sldId id="284"/>
            <p14:sldId id="285"/>
            <p14:sldId id="297"/>
          </p14:sldIdLst>
        </p14:section>
        <p14:section name="Cloud and Its Impact on Data" id="{898B0C79-9641-459F-9CCD-DF385D72564C}">
          <p14:sldIdLst>
            <p14:sldId id="276"/>
            <p14:sldId id="280"/>
            <p14:sldId id="281"/>
            <p14:sldId id="288"/>
            <p14:sldId id="286"/>
            <p14:sldId id="298"/>
            <p14:sldId id="287"/>
          </p14:sldIdLst>
        </p14:section>
        <p14:section name="Closing" id="{5A0E6B99-7A74-4CCA-98D4-020BA3D3E319}">
          <p14:sldIdLst>
            <p14:sldId id="277"/>
            <p14:sldId id="260"/>
            <p14:sldId id="269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E2A10-9649-4EA2-95D4-EE742474D15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A276A-2435-452F-B7A6-55FEDA89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6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A276A-2435-452F-B7A6-55FEDA8904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4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0EF51-AF34-F093-E979-AD2E7995D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2ED32-98BE-813C-79FE-32BC1E3BA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98FC6-66FB-486F-81A9-5B97E409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3618-DE20-3837-9A5F-1FCDD281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9D5F3-4025-A1A2-EB06-02D015CC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3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5C32-3FD1-882E-B431-849251836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7D194-EC1D-0A35-E1DD-CD94CB00E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3C064-2520-7921-F595-F25E06B8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7989-483B-2373-B331-E34B715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F5C0C-DEE6-C941-9DD1-0D8A0177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33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9BB3A-87DB-CC92-703E-5A7548E4B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F7213-D878-1BFA-8B0E-0A984E080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92466-DCCB-6A5D-EE7B-7D2ACC8E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A6BFA-9044-B039-19C9-1B6903221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17BEC-0F52-F60A-F552-58B7CA25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9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EFF7C-04D3-AEEC-2CE4-BECAE501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2264A-006F-DAD2-00E8-79828C079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51E3-8D63-3052-9B0E-2BCF6A1C1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478D-4004-CD98-7988-80E63CED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26E15-60E7-AEC7-D6E1-48C1612F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8A0E7-757A-C75D-8F01-702CB81B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70E42-7FA2-79AA-18C5-67FB398B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B8A86-8A09-F065-A243-F86D34C4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F04AF-ED1F-58EE-A9BB-6EB054277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CECDD-B123-1290-3A47-7CC71871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EAFD9-ED74-C102-D9D7-6F5476F9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58FCE-1DD6-F3AE-45E9-A06D93940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78BF0-23E2-06D4-3F9E-7E6E2831E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D8C02-0A86-0C00-3A11-DFC06932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286E4-A6DB-2EDB-3757-43D0BEE29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E9E58-2F61-CC4F-276C-259E8552B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8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C56E-E45E-6AC7-07BB-F2BF5923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66255-0B0B-F841-D634-5EC11BDA0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B0629-B151-079A-2C97-75079873F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04E6D-339F-A62A-12D6-A263A51BA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7AC192-83D4-E1FE-5DA3-A38BAEC54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56C802-514C-6076-49F3-F80EFDDAF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12FD9-E697-CFD1-372E-FE2860DC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7452FF-8C1C-EE4B-65C8-F478B7EC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BFF5-CA22-3F29-707C-342F14F1F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D9692-610D-A44E-6A91-AE41E1B6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AC145A-11D7-CAEC-D25E-BB6F50F84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C1EBB-4120-33FA-9A60-3D4E15C1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218F54-3BA1-2624-95CF-E8D79A8E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D291DD-C7AB-9588-F35A-3E74BF02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40FAE-2051-4BBA-7631-89D352AC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3E11-A19C-DEA1-9DB6-B776AE3D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130B2-FDA5-13E9-F361-B2280E9D3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A95BE-C695-F458-0ECA-E0A528FC2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262E7-A738-5120-9D30-73E42C2D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7A010-FB66-046E-A010-DB1F717E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58DD8-836A-A8B9-46D0-BAA64410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4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09E37-58EC-93B4-8894-53CC17EC7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9EFDE-4FFA-0E18-C43C-8244CCFA4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4640E-9889-24AC-0461-79B52DD7B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E8441-2B0E-7A0E-C687-EAA454CF6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771E0-BF85-B60E-DAF3-7223D1972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E6CF1-7D8C-5ABF-F2E4-EDA5DC64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3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AA79C6-8F69-E5EE-17AF-2450DA8AC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7CFB6-7E99-7239-0DB7-2BA51D3A7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BECD5-9907-2FB4-3158-F0E4CC120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841554-21A0-4C74-8DE2-A883A0998EC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FD18F-9ED9-DBE4-036C-E9AE5E9E6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B6EA-B0CC-8DB5-099D-7FD3BD35D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395AF7-FACB-457F-A53F-03355402C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9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hyperlink" Target="https://en.wikipedia.org/wiki/Edicts_of_Ashoka#/media/File:Delhi-Topra_pillar_Brahmi_and_Nagari.jpg" TargetMode="External"/><Relationship Id="rId18" Type="http://schemas.openxmlformats.org/officeDocument/2006/relationships/hyperlink" Target="https://www.flickr.com/photos/sweefse/45582099832/" TargetMode="External"/><Relationship Id="rId26" Type="http://schemas.openxmlformats.org/officeDocument/2006/relationships/hyperlink" Target="https://www.flickr.com/photos/tedandjen/2407445406/" TargetMode="External"/><Relationship Id="rId39" Type="http://schemas.openxmlformats.org/officeDocument/2006/relationships/hyperlink" Target="https://www.flickr.com/photos/scrubhiker/42884325814/" TargetMode="External"/><Relationship Id="rId21" Type="http://schemas.openxmlformats.org/officeDocument/2006/relationships/hyperlink" Target="https://www.flickr.com/photos/hanzabean/533336790/" TargetMode="External"/><Relationship Id="rId34" Type="http://schemas.openxmlformats.org/officeDocument/2006/relationships/hyperlink" Target="https://www.flickr.com/photos/rvoegtli/28205757519/" TargetMode="External"/><Relationship Id="rId42" Type="http://schemas.openxmlformats.org/officeDocument/2006/relationships/hyperlink" Target="https://www.merriam-webster.com/" TargetMode="External"/><Relationship Id="rId47" Type="http://schemas.openxmlformats.org/officeDocument/2006/relationships/image" Target="../media/image57.jpg"/><Relationship Id="rId7" Type="http://schemas.openxmlformats.org/officeDocument/2006/relationships/hyperlink" Target="https://www.flickr.com/photos/cogdog/6288971/in/photolist-yeux-zSww5h-RBYQXm-b9e1pM-LLEJRd-caPQ4h-cXM8R9-GYGp35-hyZrKj-oMCnmb-qbwC4G-oCdxU-8z2meV-BwGiHW-bupkeq-Jd8gdu-rqFCPZ-9cBa4j-rtniqX-r6Eckb-aqP7c7-dQZ6RL-KojetU-BhnTjN-j9KchK-8hBWk8-BsVC2-dP113Q-feqvRs-egtPjA-dUssDo-8XukvK-e7QMfz-9GkPAz-7ncmUe-uNi6XE-rct6DK-h3JS6F-8NS2dv-q9VBoS-ofxGz9-akjmpL-hvrzVY-dPCoXo-qKNQzs-e7QNp8-rL1hpK-atFZ1k-6NJNxg-gX2zT" TargetMode="External"/><Relationship Id="rId2" Type="http://schemas.openxmlformats.org/officeDocument/2006/relationships/hyperlink" Target="https://www.flickr.com/photos/wwarby/16413984940" TargetMode="External"/><Relationship Id="rId16" Type="http://schemas.openxmlformats.org/officeDocument/2006/relationships/hyperlink" Target="http://brizzleancienthistoryfirstyear.blogspot.com/2012/11/res-gestae-divi-augusti-19-21.html" TargetMode="External"/><Relationship Id="rId29" Type="http://schemas.openxmlformats.org/officeDocument/2006/relationships/hyperlink" Target="https://www.flickr.com/photos/44456430@N04/6799586492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lickr.com/photos/stanfordedtech/4115393539/in/photolist-2ai9GYb-Vm35oY-6QMaNK-6hmadr-MSdyd-7gEt82-b5fHh-2hictBz-kNTKu-avhcfD-87TYZB-87TMHe-87WZQu-5CMzHx-4oKTXe-7GGDd9-bt194A-9sYySv-4FZKKR-bt11X5-58sd6m-4oKTXc-bt11KA-5AALJq-iF4so-6u6Fbm-6u2wM8-4CbhdQ-6FqTkF-8Kowa1-9uobsG-3JxMRV-gwYnaD-kPnbBa-qkvcHm-frtpP-e8HAX-AUzdEW-8kcoA2-bt11x1-5esDSi-eqoiJe-4GfQKy-8Uku2e-epaYHu-6aopDQ-gJTVCd-gJUZWP-4EBnM3-gJTZcA" TargetMode="External"/><Relationship Id="rId11" Type="http://schemas.openxmlformats.org/officeDocument/2006/relationships/hyperlink" Target="https://www.flickr.com/photos/roofwalker/14762982307/" TargetMode="External"/><Relationship Id="rId24" Type="http://schemas.openxmlformats.org/officeDocument/2006/relationships/hyperlink" Target="https://www.flickr.com/photos/brickset/27864773285/" TargetMode="External"/><Relationship Id="rId32" Type="http://schemas.openxmlformats.org/officeDocument/2006/relationships/hyperlink" Target="https://www.flickr.com/photos/jantik/28934664/" TargetMode="External"/><Relationship Id="rId37" Type="http://schemas.openxmlformats.org/officeDocument/2006/relationships/hyperlink" Target="https://www.flickr.com/photos/midom/423471686/" TargetMode="External"/><Relationship Id="rId40" Type="http://schemas.openxmlformats.org/officeDocument/2006/relationships/hyperlink" Target="https://www.flickr.com/photos/kainkalju/3800000811" TargetMode="External"/><Relationship Id="rId45" Type="http://schemas.openxmlformats.org/officeDocument/2006/relationships/hyperlink" Target="https://cloud.google.com/learn/what-is-a-data-lake" TargetMode="External"/><Relationship Id="rId5" Type="http://schemas.openxmlformats.org/officeDocument/2006/relationships/hyperlink" Target="https://www.flickr.com/photos/uncoolbob/16751165295/" TargetMode="External"/><Relationship Id="rId15" Type="http://schemas.openxmlformats.org/officeDocument/2006/relationships/hyperlink" Target="https://en.wikipedia.org/wiki/Dead_Sea_Scrolls#/media/File:1QIsa_b.jpg" TargetMode="External"/><Relationship Id="rId23" Type="http://schemas.openxmlformats.org/officeDocument/2006/relationships/hyperlink" Target="https://www.flickr.com/photos/opengridscheduler/19914347770/" TargetMode="External"/><Relationship Id="rId28" Type="http://schemas.openxmlformats.org/officeDocument/2006/relationships/hyperlink" Target="https://www.flickr.com/photos/sigkyrre/2121938675" TargetMode="External"/><Relationship Id="rId36" Type="http://schemas.openxmlformats.org/officeDocument/2006/relationships/hyperlink" Target="https://www.flaticon.com/free-icon/ghost_5089261?term=ghost&amp;page=2&amp;position=43&amp;origin=search&amp;related_id=5089261" TargetMode="External"/><Relationship Id="rId10" Type="http://schemas.openxmlformats.org/officeDocument/2006/relationships/hyperlink" Target="https://www.flickr.com/photos/elzey/2362022287/" TargetMode="External"/><Relationship Id="rId19" Type="http://schemas.openxmlformats.org/officeDocument/2006/relationships/hyperlink" Target="https://www.flickr.com/photos/sebaso/20607976606/" TargetMode="External"/><Relationship Id="rId31" Type="http://schemas.openxmlformats.org/officeDocument/2006/relationships/hyperlink" Target="https://www.flickr.com/photos/oatsy40/35685186822/" TargetMode="External"/><Relationship Id="rId44" Type="http://schemas.openxmlformats.org/officeDocument/2006/relationships/hyperlink" Target="https://aws.amazon.com/what-is/data-lake/" TargetMode="External"/><Relationship Id="rId4" Type="http://schemas.openxmlformats.org/officeDocument/2006/relationships/hyperlink" Target="https://www.flickr.com/photos/profilerehab/6810399874/" TargetMode="External"/><Relationship Id="rId9" Type="http://schemas.openxmlformats.org/officeDocument/2006/relationships/hyperlink" Target="https://www.flickr.com/photos/bonniebogle/4328058714/" TargetMode="External"/><Relationship Id="rId14" Type="http://schemas.openxmlformats.org/officeDocument/2006/relationships/hyperlink" Target="https://www.flickr.com/photos/thecampbells/3005650135/" TargetMode="External"/><Relationship Id="rId22" Type="http://schemas.openxmlformats.org/officeDocument/2006/relationships/hyperlink" Target="https://www.flickr.com/photos/151653494@N04/32459482354/" TargetMode="External"/><Relationship Id="rId27" Type="http://schemas.openxmlformats.org/officeDocument/2006/relationships/hyperlink" Target="https://www.flickr.com/photos/teebreuq/52361452812/" TargetMode="External"/><Relationship Id="rId30" Type="http://schemas.openxmlformats.org/officeDocument/2006/relationships/hyperlink" Target="https://www.flickr.com/photos/57474170@N05/6996856846/" TargetMode="External"/><Relationship Id="rId35" Type="http://schemas.openxmlformats.org/officeDocument/2006/relationships/hyperlink" Target="https://www.flickr.com/photos/jasonpratt/72758652/" TargetMode="External"/><Relationship Id="rId43" Type="http://schemas.openxmlformats.org/officeDocument/2006/relationships/hyperlink" Target="https://www.cisco.com/c/dam/m/en_us/solutions/service-provider/vni-forecast-highlights/pdf/Global_2021_Forecast_Highlights.pdf" TargetMode="External"/><Relationship Id="rId8" Type="http://schemas.openxmlformats.org/officeDocument/2006/relationships/hyperlink" Target="https://www.flickr.com/photos/7682623@N02/4199316126/" TargetMode="External"/><Relationship Id="rId3" Type="http://schemas.openxmlformats.org/officeDocument/2006/relationships/hyperlink" Target="https://www.flickr.com/photos/wwarby/16413982500/" TargetMode="External"/><Relationship Id="rId12" Type="http://schemas.openxmlformats.org/officeDocument/2006/relationships/hyperlink" Target="https://www.flickr.com/photos/creativ-pool/36386064663/" TargetMode="External"/><Relationship Id="rId17" Type="http://schemas.openxmlformats.org/officeDocument/2006/relationships/hyperlink" Target="https://www.flickr.com/photos/ellebeere/4605043024/" TargetMode="External"/><Relationship Id="rId25" Type="http://schemas.openxmlformats.org/officeDocument/2006/relationships/hyperlink" Target="https://www.flickr.com/photos/markseton/6814182228/" TargetMode="External"/><Relationship Id="rId33" Type="http://schemas.openxmlformats.org/officeDocument/2006/relationships/hyperlink" Target="https://www.flickr.com/photos/tommyc/905860111/in/photostream/" TargetMode="External"/><Relationship Id="rId38" Type="http://schemas.openxmlformats.org/officeDocument/2006/relationships/hyperlink" Target="https://www.flickr.com/photos/aaltonen/23089403/" TargetMode="External"/><Relationship Id="rId46" Type="http://schemas.openxmlformats.org/officeDocument/2006/relationships/hyperlink" Target="https://www.forbes.com/sites/gilpress/2013/05/09/a-very-short-history-of-big-data/" TargetMode="External"/><Relationship Id="rId20" Type="http://schemas.openxmlformats.org/officeDocument/2006/relationships/hyperlink" Target="https://www.flickr.com/photos/mhxbhd/5661355164/" TargetMode="External"/><Relationship Id="rId41" Type="http://schemas.openxmlformats.org/officeDocument/2006/relationships/hyperlink" Target="https://www.idc.com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016528-CFAF-4813-6FF8-A8542E650796}"/>
              </a:ext>
            </a:extLst>
          </p:cNvPr>
          <p:cNvSpPr/>
          <p:nvPr/>
        </p:nvSpPr>
        <p:spPr>
          <a:xfrm>
            <a:off x="1071716" y="1661652"/>
            <a:ext cx="10038736" cy="194038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36000">
                <a:srgbClr val="AFE39C"/>
              </a:gs>
              <a:gs pos="65000">
                <a:schemeClr val="accent6">
                  <a:lumMod val="60000"/>
                  <a:lumOff val="40000"/>
                </a:schemeClr>
              </a:gs>
              <a:gs pos="90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E32EC-309B-DF12-6CC6-A91054B24C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Data Analytics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69D36-34F0-576F-0580-6437A9201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5664"/>
            <a:ext cx="9144000" cy="1655762"/>
          </a:xfrm>
        </p:spPr>
        <p:txBody>
          <a:bodyPr/>
          <a:lstStyle/>
          <a:p>
            <a:r>
              <a:rPr lang="en-US" sz="2800" dirty="0"/>
              <a:t>Andr</a:t>
            </a:r>
            <a:r>
              <a:rPr lang="sk-SK" sz="2800" dirty="0"/>
              <a:t>ás Varga</a:t>
            </a:r>
            <a:endParaRPr lang="en-US" sz="2800" dirty="0"/>
          </a:p>
          <a:p>
            <a:r>
              <a:rPr lang="en-US" i="1" dirty="0"/>
              <a:t>IBM Consulting</a:t>
            </a:r>
          </a:p>
        </p:txBody>
      </p:sp>
    </p:spTree>
    <p:extLst>
      <p:ext uri="{BB962C8B-B14F-4D97-AF65-F5344CB8AC3E}">
        <p14:creationId xmlns:p14="http://schemas.microsoft.com/office/powerpoint/2010/main" val="130914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E850-D153-4916-4196-B4F4D3D11B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14122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What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means?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5B49D-EB35-B4E4-36E4-B1B460C02FA0}"/>
              </a:ext>
            </a:extLst>
          </p:cNvPr>
          <p:cNvSpPr txBox="1"/>
          <p:nvPr/>
        </p:nvSpPr>
        <p:spPr>
          <a:xfrm>
            <a:off x="5667118" y="2915345"/>
            <a:ext cx="91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F0BA5-D24D-2BAE-6F2E-563F6F56C535}"/>
              </a:ext>
            </a:extLst>
          </p:cNvPr>
          <p:cNvSpPr txBox="1"/>
          <p:nvPr/>
        </p:nvSpPr>
        <p:spPr>
          <a:xfrm>
            <a:off x="5667118" y="2915345"/>
            <a:ext cx="124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C068B-8AD0-93C3-85C0-E3BC16BB5F1C}"/>
              </a:ext>
            </a:extLst>
          </p:cNvPr>
          <p:cNvSpPr txBox="1"/>
          <p:nvPr/>
        </p:nvSpPr>
        <p:spPr>
          <a:xfrm>
            <a:off x="4174679" y="3136612"/>
            <a:ext cx="378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 err="1">
                <a:solidFill>
                  <a:srgbClr val="000000"/>
                </a:solidFill>
                <a:latin typeface="+mj-lt"/>
              </a:rPr>
              <a:t>dō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, dare,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dedī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, datum</a:t>
            </a:r>
          </a:p>
        </p:txBody>
      </p:sp>
    </p:spTree>
    <p:extLst>
      <p:ext uri="{BB962C8B-B14F-4D97-AF65-F5344CB8AC3E}">
        <p14:creationId xmlns:p14="http://schemas.microsoft.com/office/powerpoint/2010/main" val="29151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07539 0.0324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9" grpId="2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E850-D153-4916-4196-B4F4D3D11B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14122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What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means?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692BB-AAF7-1B42-F857-EA916A148144}"/>
              </a:ext>
            </a:extLst>
          </p:cNvPr>
          <p:cNvSpPr txBox="1"/>
          <p:nvPr/>
        </p:nvSpPr>
        <p:spPr>
          <a:xfrm>
            <a:off x="8876275" y="2230121"/>
            <a:ext cx="254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data analysis</a:t>
            </a:r>
          </a:p>
        </p:txBody>
      </p:sp>
      <p:pic>
        <p:nvPicPr>
          <p:cNvPr id="6" name="Picture 5" descr="A magnifying glass over a graph&#10;&#10;Description automatically generated">
            <a:extLst>
              <a:ext uri="{FF2B5EF4-FFF2-40B4-BE49-F238E27FC236}">
                <a16:creationId xmlns:a16="http://schemas.microsoft.com/office/drawing/2014/main" id="{6ABED8AF-4AB1-3902-2E6C-5F778325E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2509"/>
            <a:ext cx="7787391" cy="43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8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veral colored pencils with a broken shavings&#10;&#10;Description automatically generated">
            <a:extLst>
              <a:ext uri="{FF2B5EF4-FFF2-40B4-BE49-F238E27FC236}">
                <a16:creationId xmlns:a16="http://schemas.microsoft.com/office/drawing/2014/main" id="{2D8C531E-FAEA-5ABB-D379-B04838E66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19" y="0"/>
            <a:ext cx="84810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0E850-D153-4916-4196-B4F4D3D11B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911600" cy="14122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How much data is out there?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692BB-AAF7-1B42-F857-EA916A148144}"/>
              </a:ext>
            </a:extLst>
          </p:cNvPr>
          <p:cNvSpPr txBox="1"/>
          <p:nvPr/>
        </p:nvSpPr>
        <p:spPr>
          <a:xfrm>
            <a:off x="1163789" y="2890391"/>
            <a:ext cx="2547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IDC: 64,2 ZB</a:t>
            </a:r>
          </a:p>
          <a:p>
            <a:pPr algn="ctr"/>
            <a:r>
              <a:rPr lang="en-US" sz="3200" dirty="0"/>
              <a:t>(2020)</a:t>
            </a:r>
          </a:p>
        </p:txBody>
      </p:sp>
    </p:spTree>
    <p:extLst>
      <p:ext uri="{BB962C8B-B14F-4D97-AF65-F5344CB8AC3E}">
        <p14:creationId xmlns:p14="http://schemas.microsoft.com/office/powerpoint/2010/main" val="37537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1914-6C38-1586-6369-FB734DBF36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A7A90-0C04-477F-6167-2A365EF20FF7}"/>
              </a:ext>
            </a:extLst>
          </p:cNvPr>
          <p:cNvSpPr txBox="1"/>
          <p:nvPr/>
        </p:nvSpPr>
        <p:spPr>
          <a:xfrm>
            <a:off x="3977148" y="904468"/>
            <a:ext cx="45267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</a:t>
            </a:r>
            <a:r>
              <a:rPr lang="en-US" sz="2800" i="1" dirty="0"/>
              <a:t>data</a:t>
            </a:r>
            <a:r>
              <a:rPr lang="en-US" sz="2800" dirty="0"/>
              <a:t> means?</a:t>
            </a:r>
          </a:p>
          <a:p>
            <a:endParaRPr lang="en-US" sz="2800" dirty="0"/>
          </a:p>
          <a:p>
            <a:r>
              <a:rPr lang="en-US" sz="2800" dirty="0"/>
              <a:t>History of data</a:t>
            </a:r>
          </a:p>
          <a:p>
            <a:endParaRPr lang="en-US" sz="2800" dirty="0"/>
          </a:p>
          <a:p>
            <a:r>
              <a:rPr lang="en-US" sz="2800" dirty="0"/>
              <a:t>Basic properties of data</a:t>
            </a:r>
          </a:p>
          <a:p>
            <a:endParaRPr lang="en-US" sz="2800" dirty="0"/>
          </a:p>
          <a:p>
            <a:r>
              <a:rPr lang="en-US" sz="2800" dirty="0"/>
              <a:t>Big Data</a:t>
            </a:r>
          </a:p>
          <a:p>
            <a:endParaRPr lang="en-US" sz="2800" dirty="0"/>
          </a:p>
          <a:p>
            <a:r>
              <a:rPr lang="en-US" sz="2800" dirty="0"/>
              <a:t>Cloud and its impact on data</a:t>
            </a:r>
          </a:p>
          <a:p>
            <a:endParaRPr lang="en-US" sz="2800" dirty="0"/>
          </a:p>
          <a:p>
            <a:r>
              <a:rPr lang="en-US" sz="2800" dirty="0"/>
              <a:t>Open discussion</a:t>
            </a:r>
          </a:p>
        </p:txBody>
      </p:sp>
      <p:pic>
        <p:nvPicPr>
          <p:cNvPr id="5" name="Picture 4" descr="A close up of a pencil&#10;&#10;Description automatically generated">
            <a:extLst>
              <a:ext uri="{FF2B5EF4-FFF2-40B4-BE49-F238E27FC236}">
                <a16:creationId xmlns:a16="http://schemas.microsoft.com/office/drawing/2014/main" id="{3BAFA1CE-99EE-FF3F-C823-0A84281C2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3476" y="1560574"/>
            <a:ext cx="711918" cy="71191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980516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A204E0-0DF4-CE42-9B6E-882FE079AF62}"/>
              </a:ext>
            </a:extLst>
          </p:cNvPr>
          <p:cNvCxnSpPr/>
          <p:nvPr/>
        </p:nvCxnSpPr>
        <p:spPr>
          <a:xfrm>
            <a:off x="0" y="3293806"/>
            <a:ext cx="122608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7D2C06A2-9F03-9EFC-A303-52C7778562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12290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History of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5A3A67-9BDE-75F0-DA50-A39F75DD98F2}"/>
              </a:ext>
            </a:extLst>
          </p:cNvPr>
          <p:cNvGrpSpPr/>
          <p:nvPr/>
        </p:nvGrpSpPr>
        <p:grpSpPr>
          <a:xfrm>
            <a:off x="2180555" y="3418840"/>
            <a:ext cx="1508746" cy="1568749"/>
            <a:chOff x="2180555" y="3418840"/>
            <a:chExt cx="1508746" cy="156874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DD4AB5-D0AC-510A-6AE3-64C9C50495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4929" y="3418840"/>
              <a:ext cx="0" cy="718986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53">
              <a:extLst>
                <a:ext uri="{FF2B5EF4-FFF2-40B4-BE49-F238E27FC236}">
                  <a16:creationId xmlns:a16="http://schemas.microsoft.com/office/drawing/2014/main" id="{E4951955-6C1B-6180-4893-A675E2FCEC48}"/>
                </a:ext>
              </a:extLst>
            </p:cNvPr>
            <p:cNvSpPr txBox="1"/>
            <p:nvPr/>
          </p:nvSpPr>
          <p:spPr>
            <a:xfrm>
              <a:off x="2180555" y="4156592"/>
              <a:ext cx="150874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tx2">
                      <a:lumMod val="50000"/>
                      <a:lumOff val="50000"/>
                    </a:schemeClr>
                  </a:solidFill>
                  <a:uFillTx/>
                  <a:latin typeface="+mj-lt"/>
                </a:rPr>
                <a:t>3</a:t>
              </a:r>
              <a:r>
                <a:rPr lang="en-US" sz="2400" b="0" i="0" u="none" strike="noStrike" kern="1200" cap="none" spc="0" baseline="30000" dirty="0">
                  <a:solidFill>
                    <a:schemeClr val="tx2">
                      <a:lumMod val="50000"/>
                      <a:lumOff val="50000"/>
                    </a:schemeClr>
                  </a:solidFill>
                  <a:uFillTx/>
                  <a:latin typeface="+mj-lt"/>
                </a:rPr>
                <a:t>rd</a:t>
              </a:r>
              <a:r>
                <a:rPr lang="en-US" sz="2400" b="0" i="0" u="none" strike="noStrike" kern="1200" cap="none" spc="0" baseline="0" dirty="0">
                  <a:solidFill>
                    <a:schemeClr val="tx2">
                      <a:lumMod val="50000"/>
                      <a:lumOff val="50000"/>
                    </a:schemeClr>
                  </a:solidFill>
                  <a:uFillTx/>
                  <a:latin typeface="+mj-lt"/>
                </a:rPr>
                <a:t> century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tx2">
                      <a:lumMod val="50000"/>
                      <a:lumOff val="50000"/>
                    </a:schemeClr>
                  </a:solidFill>
                  <a:uFillTx/>
                  <a:latin typeface="+mj-lt"/>
                </a:rPr>
                <a:t>BCE</a:t>
              </a:r>
            </a:p>
          </p:txBody>
        </p:sp>
      </p:grpSp>
      <p:pic>
        <p:nvPicPr>
          <p:cNvPr id="11" name="Picture 13" descr="A picture containing building, tower, close&#10;&#10;Description automatically generated">
            <a:extLst>
              <a:ext uri="{FF2B5EF4-FFF2-40B4-BE49-F238E27FC236}">
                <a16:creationId xmlns:a16="http://schemas.microsoft.com/office/drawing/2014/main" id="{D6CEEA58-362D-42A1-A270-DCB9A78B9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36" y="640850"/>
            <a:ext cx="2701585" cy="21612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F56C996A-1F81-32EE-4D54-A2F915ACD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66" y="3824645"/>
            <a:ext cx="2395325" cy="286424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BE4B4D-99A5-5FDE-11D0-1E4BA5B16A4A}"/>
              </a:ext>
            </a:extLst>
          </p:cNvPr>
          <p:cNvGrpSpPr/>
          <p:nvPr/>
        </p:nvGrpSpPr>
        <p:grpSpPr>
          <a:xfrm>
            <a:off x="5441455" y="1486655"/>
            <a:ext cx="1508746" cy="1665323"/>
            <a:chOff x="5441455" y="1486655"/>
            <a:chExt cx="1508746" cy="166532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38DD2F7-DA2C-B78D-349A-5E68D4B8F0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5668" y="2432992"/>
              <a:ext cx="0" cy="71898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53">
              <a:extLst>
                <a:ext uri="{FF2B5EF4-FFF2-40B4-BE49-F238E27FC236}">
                  <a16:creationId xmlns:a16="http://schemas.microsoft.com/office/drawing/2014/main" id="{ED42E619-9843-2596-CA6F-9F8289DE0190}"/>
                </a:ext>
              </a:extLst>
            </p:cNvPr>
            <p:cNvSpPr txBox="1"/>
            <p:nvPr/>
          </p:nvSpPr>
          <p:spPr>
            <a:xfrm>
              <a:off x="5441455" y="1486655"/>
              <a:ext cx="150874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2">
                      <a:lumMod val="75000"/>
                    </a:schemeClr>
                  </a:solidFill>
                  <a:uFillTx/>
                  <a:latin typeface="+mj-lt"/>
                </a:rPr>
                <a:t>3</a:t>
              </a:r>
              <a:r>
                <a:rPr lang="en-US" sz="2400" b="0" i="0" u="none" strike="noStrike" kern="1200" cap="none" spc="0" baseline="30000" dirty="0">
                  <a:solidFill>
                    <a:schemeClr val="accent2">
                      <a:lumMod val="75000"/>
                    </a:schemeClr>
                  </a:solidFill>
                  <a:uFillTx/>
                  <a:latin typeface="+mj-lt"/>
                </a:rPr>
                <a:t>rd</a:t>
              </a:r>
              <a:r>
                <a:rPr lang="en-US" sz="2400" b="0" i="0" u="none" strike="noStrike" kern="1200" cap="none" spc="0" baseline="0" dirty="0">
                  <a:solidFill>
                    <a:schemeClr val="accent2">
                      <a:lumMod val="75000"/>
                    </a:schemeClr>
                  </a:solidFill>
                  <a:uFillTx/>
                  <a:latin typeface="+mj-lt"/>
                </a:rPr>
                <a:t> century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2">
                      <a:lumMod val="75000"/>
                    </a:schemeClr>
                  </a:solidFill>
                  <a:uFillTx/>
                  <a:latin typeface="+mj-lt"/>
                </a:rPr>
                <a:t>BCE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D550A1-8C19-211F-28A8-3FDE83B49128}"/>
              </a:ext>
            </a:extLst>
          </p:cNvPr>
          <p:cNvGrpSpPr/>
          <p:nvPr/>
        </p:nvGrpSpPr>
        <p:grpSpPr>
          <a:xfrm>
            <a:off x="8979081" y="3405154"/>
            <a:ext cx="1475084" cy="1582435"/>
            <a:chOff x="8979081" y="3405154"/>
            <a:chExt cx="1475084" cy="158243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841F73D-5609-1E22-6BE4-B65ADBF3D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16624" y="3405154"/>
              <a:ext cx="0" cy="71898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53">
              <a:extLst>
                <a:ext uri="{FF2B5EF4-FFF2-40B4-BE49-F238E27FC236}">
                  <a16:creationId xmlns:a16="http://schemas.microsoft.com/office/drawing/2014/main" id="{8F6B5EAD-181D-14BC-D3F1-4A2498921C8D}"/>
                </a:ext>
              </a:extLst>
            </p:cNvPr>
            <p:cNvSpPr txBox="1"/>
            <p:nvPr/>
          </p:nvSpPr>
          <p:spPr>
            <a:xfrm>
              <a:off x="8979081" y="4156592"/>
              <a:ext cx="1475084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6">
                      <a:lumMod val="75000"/>
                    </a:schemeClr>
                  </a:solidFill>
                  <a:uFillTx/>
                  <a:latin typeface="+mj-lt"/>
                </a:rPr>
                <a:t>1</a:t>
              </a:r>
              <a:r>
                <a:rPr lang="en-US" sz="2400" b="0" i="0" u="none" strike="noStrike" kern="1200" cap="none" spc="0" baseline="30000" dirty="0">
                  <a:solidFill>
                    <a:schemeClr val="accent6">
                      <a:lumMod val="75000"/>
                    </a:schemeClr>
                  </a:solidFill>
                  <a:uFillTx/>
                  <a:latin typeface="+mj-lt"/>
                </a:rPr>
                <a:t>st</a:t>
              </a:r>
              <a:r>
                <a:rPr lang="en-US" sz="2400" b="0" i="0" u="none" strike="noStrike" kern="1200" cap="none" spc="0" baseline="0" dirty="0">
                  <a:solidFill>
                    <a:schemeClr val="accent6">
                      <a:lumMod val="75000"/>
                    </a:schemeClr>
                  </a:solidFill>
                  <a:uFillTx/>
                  <a:latin typeface="+mj-lt"/>
                </a:rPr>
                <a:t> century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6">
                      <a:lumMod val="75000"/>
                    </a:schemeClr>
                  </a:solidFill>
                  <a:uFillTx/>
                  <a:latin typeface="+mj-lt"/>
                </a:rPr>
                <a:t>CE</a:t>
              </a:r>
            </a:p>
          </p:txBody>
        </p:sp>
      </p:grpSp>
      <p:pic>
        <p:nvPicPr>
          <p:cNvPr id="26" name="Picture 25" descr="A stone wall with writing on it&#10;&#10;Description automatically generated">
            <a:extLst>
              <a:ext uri="{FF2B5EF4-FFF2-40B4-BE49-F238E27FC236}">
                <a16:creationId xmlns:a16="http://schemas.microsoft.com/office/drawing/2014/main" id="{A4782BAD-83C3-B1DA-E7B9-B3054E8DF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23" y="614516"/>
            <a:ext cx="3048000" cy="2286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D8889C8-AA6A-8747-C1C7-3B660DFF8CF1}"/>
              </a:ext>
            </a:extLst>
          </p:cNvPr>
          <p:cNvSpPr/>
          <p:nvPr/>
        </p:nvSpPr>
        <p:spPr>
          <a:xfrm>
            <a:off x="2861187" y="3167218"/>
            <a:ext cx="147484" cy="2531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047217-4248-B4E9-23C6-344C1309DB76}"/>
              </a:ext>
            </a:extLst>
          </p:cNvPr>
          <p:cNvSpPr/>
          <p:nvPr/>
        </p:nvSpPr>
        <p:spPr>
          <a:xfrm>
            <a:off x="6122087" y="3151978"/>
            <a:ext cx="147484" cy="2531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3088495-C3E4-D901-404B-ED08E7647C43}"/>
              </a:ext>
            </a:extLst>
          </p:cNvPr>
          <p:cNvSpPr/>
          <p:nvPr/>
        </p:nvSpPr>
        <p:spPr>
          <a:xfrm>
            <a:off x="9642882" y="3151978"/>
            <a:ext cx="147484" cy="25317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1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0253-ECE7-68CE-B37A-CC664DAC17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12290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History of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88AB36-9EC1-9E8B-DC73-B7D6FE0FD87C}"/>
              </a:ext>
            </a:extLst>
          </p:cNvPr>
          <p:cNvCxnSpPr/>
          <p:nvPr/>
        </p:nvCxnSpPr>
        <p:spPr>
          <a:xfrm>
            <a:off x="0" y="3293806"/>
            <a:ext cx="122608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F71E82-8D06-5401-8726-CBC5388C3AE8}"/>
              </a:ext>
            </a:extLst>
          </p:cNvPr>
          <p:cNvGrpSpPr/>
          <p:nvPr/>
        </p:nvGrpSpPr>
        <p:grpSpPr>
          <a:xfrm>
            <a:off x="1943211" y="1458609"/>
            <a:ext cx="1986441" cy="1708609"/>
            <a:chOff x="1757291" y="4101500"/>
            <a:chExt cx="1986441" cy="170860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453568-309E-D5E6-356A-1A49DB3AF4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9009" y="5091123"/>
              <a:ext cx="0" cy="7189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53">
              <a:extLst>
                <a:ext uri="{FF2B5EF4-FFF2-40B4-BE49-F238E27FC236}">
                  <a16:creationId xmlns:a16="http://schemas.microsoft.com/office/drawing/2014/main" id="{6BE0DBB8-3DDC-20BB-C440-0E44B00F4168}"/>
                </a:ext>
              </a:extLst>
            </p:cNvPr>
            <p:cNvSpPr txBox="1"/>
            <p:nvPr/>
          </p:nvSpPr>
          <p:spPr>
            <a:xfrm>
              <a:off x="1757291" y="4101500"/>
              <a:ext cx="1986441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rgbClr val="C00000"/>
                  </a:solidFill>
                  <a:uFillTx/>
                  <a:latin typeface="+mj-lt"/>
                </a:rPr>
                <a:t>1944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>
                  <a:solidFill>
                    <a:srgbClr val="C00000"/>
                  </a:solidFill>
                  <a:latin typeface="+mj-lt"/>
                </a:rPr>
                <a:t>Fermont Rider</a:t>
              </a:r>
              <a:endParaRPr lang="en-US" sz="2400" b="0" i="0" u="none" strike="noStrike" kern="1200" cap="none" spc="0" baseline="0" dirty="0">
                <a:solidFill>
                  <a:srgbClr val="C00000"/>
                </a:solidFill>
                <a:uFillTx/>
                <a:latin typeface="+mj-lt"/>
              </a:endParaRPr>
            </a:p>
          </p:txBody>
        </p:sp>
      </p:grpSp>
      <p:sp>
        <p:nvSpPr>
          <p:cNvPr id="14" name="TextBox 53">
            <a:extLst>
              <a:ext uri="{FF2B5EF4-FFF2-40B4-BE49-F238E27FC236}">
                <a16:creationId xmlns:a16="http://schemas.microsoft.com/office/drawing/2014/main" id="{958AE80A-3876-25D7-787E-6570173C7BE6}"/>
              </a:ext>
            </a:extLst>
          </p:cNvPr>
          <p:cNvSpPr txBox="1"/>
          <p:nvPr/>
        </p:nvSpPr>
        <p:spPr>
          <a:xfrm>
            <a:off x="1450388" y="4117735"/>
            <a:ext cx="2969082" cy="120032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uFillTx/>
                <a:latin typeface="+mj-lt"/>
              </a:rPr>
              <a:t>US university libraries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latin typeface="+mj-lt"/>
              </a:rPr>
              <a:t>Doubling in size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uFillTx/>
                <a:latin typeface="+mj-lt"/>
              </a:rPr>
              <a:t>Every 16 years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51666C-58B8-E508-548B-1A2E4FF407D4}"/>
              </a:ext>
            </a:extLst>
          </p:cNvPr>
          <p:cNvSpPr/>
          <p:nvPr/>
        </p:nvSpPr>
        <p:spPr>
          <a:xfrm>
            <a:off x="2861187" y="3167218"/>
            <a:ext cx="147484" cy="25317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5886C8-40FA-4721-2ACF-99DE9D42D7AE}"/>
              </a:ext>
            </a:extLst>
          </p:cNvPr>
          <p:cNvGrpSpPr/>
          <p:nvPr/>
        </p:nvGrpSpPr>
        <p:grpSpPr>
          <a:xfrm>
            <a:off x="4979201" y="3418840"/>
            <a:ext cx="2414444" cy="1714557"/>
            <a:chOff x="1469549" y="3130002"/>
            <a:chExt cx="2414444" cy="171455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F98C27-8214-CE78-905E-57A98DEDFB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6872" y="3130002"/>
              <a:ext cx="0" cy="71898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53">
              <a:extLst>
                <a:ext uri="{FF2B5EF4-FFF2-40B4-BE49-F238E27FC236}">
                  <a16:creationId xmlns:a16="http://schemas.microsoft.com/office/drawing/2014/main" id="{68E0922A-2983-4F1A-7102-DEC8AA646394}"/>
                </a:ext>
              </a:extLst>
            </p:cNvPr>
            <p:cNvSpPr txBox="1"/>
            <p:nvPr/>
          </p:nvSpPr>
          <p:spPr>
            <a:xfrm>
              <a:off x="1469549" y="4013562"/>
              <a:ext cx="2414444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5">
                      <a:lumMod val="60000"/>
                      <a:lumOff val="40000"/>
                    </a:schemeClr>
                  </a:solidFill>
                  <a:uFillTx/>
                  <a:latin typeface="+mj-lt"/>
                </a:rPr>
                <a:t>1967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j-lt"/>
                </a:rPr>
                <a:t>Marron, de Maine</a:t>
              </a:r>
              <a:endParaRPr lang="en-US" sz="2400" b="0" i="0" u="none" strike="noStrike" kern="1200" cap="none" spc="0" baseline="0" dirty="0">
                <a:solidFill>
                  <a:schemeClr val="accent5">
                    <a:lumMod val="60000"/>
                    <a:lumOff val="40000"/>
                  </a:schemeClr>
                </a:solidFill>
                <a:uFillTx/>
                <a:latin typeface="+mj-lt"/>
              </a:endParaRPr>
            </a:p>
          </p:txBody>
        </p:sp>
      </p:grpSp>
      <p:sp>
        <p:nvSpPr>
          <p:cNvPr id="18" name="TextBox 53">
            <a:extLst>
              <a:ext uri="{FF2B5EF4-FFF2-40B4-BE49-F238E27FC236}">
                <a16:creationId xmlns:a16="http://schemas.microsoft.com/office/drawing/2014/main" id="{A773E776-C2AA-6E7F-251E-AD45091DE1A4}"/>
              </a:ext>
            </a:extLst>
          </p:cNvPr>
          <p:cNvSpPr txBox="1"/>
          <p:nvPr/>
        </p:nvSpPr>
        <p:spPr>
          <a:xfrm>
            <a:off x="4561618" y="1783858"/>
            <a:ext cx="3249609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uFillTx/>
                <a:latin typeface="+mj-lt"/>
              </a:rPr>
              <a:t>“Information Explosion”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36043D3-0267-7764-876C-47DB7BEEFD4F}"/>
              </a:ext>
            </a:extLst>
          </p:cNvPr>
          <p:cNvSpPr/>
          <p:nvPr/>
        </p:nvSpPr>
        <p:spPr>
          <a:xfrm>
            <a:off x="6112682" y="3167218"/>
            <a:ext cx="147484" cy="25317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1535EE-CE2D-4198-4CB4-16C8D9A4C3A4}"/>
              </a:ext>
            </a:extLst>
          </p:cNvPr>
          <p:cNvGrpSpPr/>
          <p:nvPr/>
        </p:nvGrpSpPr>
        <p:grpSpPr>
          <a:xfrm>
            <a:off x="8438180" y="1458609"/>
            <a:ext cx="1988045" cy="1708609"/>
            <a:chOff x="1756492" y="4101500"/>
            <a:chExt cx="1988045" cy="170860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0FFF47B-6AD7-8D4D-BFF2-09FC06C9CC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9009" y="5091123"/>
              <a:ext cx="0" cy="718986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53">
              <a:extLst>
                <a:ext uri="{FF2B5EF4-FFF2-40B4-BE49-F238E27FC236}">
                  <a16:creationId xmlns:a16="http://schemas.microsoft.com/office/drawing/2014/main" id="{76D487F9-1EC8-340F-6FD6-C0E3775F18DF}"/>
                </a:ext>
              </a:extLst>
            </p:cNvPr>
            <p:cNvSpPr txBox="1"/>
            <p:nvPr/>
          </p:nvSpPr>
          <p:spPr>
            <a:xfrm>
              <a:off x="1756492" y="4101500"/>
              <a:ext cx="1988045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tx2">
                      <a:lumMod val="75000"/>
                      <a:lumOff val="25000"/>
                    </a:schemeClr>
                  </a:solidFill>
                  <a:uFillTx/>
                  <a:latin typeface="+mj-lt"/>
                </a:rPr>
                <a:t>1970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j-lt"/>
                </a:rPr>
                <a:t>Edgar F. Codd</a:t>
              </a:r>
              <a:endParaRPr lang="en-US" sz="2400" b="0" i="0" u="none" strike="noStrike" kern="1200" cap="none" spc="0" baseline="0" dirty="0">
                <a:solidFill>
                  <a:schemeClr val="tx2">
                    <a:lumMod val="75000"/>
                    <a:lumOff val="25000"/>
                  </a:schemeClr>
                </a:solidFill>
                <a:uFillTx/>
                <a:latin typeface="+mj-lt"/>
              </a:endParaRPr>
            </a:p>
          </p:txBody>
        </p:sp>
      </p:grpSp>
      <p:sp>
        <p:nvSpPr>
          <p:cNvPr id="23" name="TextBox 53">
            <a:extLst>
              <a:ext uri="{FF2B5EF4-FFF2-40B4-BE49-F238E27FC236}">
                <a16:creationId xmlns:a16="http://schemas.microsoft.com/office/drawing/2014/main" id="{C9863F38-D2AB-CF99-ADCF-F45151CCF2F9}"/>
              </a:ext>
            </a:extLst>
          </p:cNvPr>
          <p:cNvSpPr txBox="1"/>
          <p:nvPr/>
        </p:nvSpPr>
        <p:spPr>
          <a:xfrm>
            <a:off x="8140122" y="4117735"/>
            <a:ext cx="2581155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uFillTx/>
                <a:latin typeface="+mj-lt"/>
              </a:rPr>
              <a:t>Relational database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latin typeface="+mj-lt"/>
              </a:rPr>
              <a:t>SQL</a:t>
            </a:r>
            <a:endParaRPr lang="en-US" sz="2400" b="0" i="0" u="none" strike="noStrike" kern="1200" cap="none" spc="0" baseline="0" dirty="0">
              <a:uFillTx/>
              <a:latin typeface="+mj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64C6049-D792-EFBB-D207-26C168160D85}"/>
              </a:ext>
            </a:extLst>
          </p:cNvPr>
          <p:cNvSpPr/>
          <p:nvPr/>
        </p:nvSpPr>
        <p:spPr>
          <a:xfrm>
            <a:off x="9356955" y="3167218"/>
            <a:ext cx="147484" cy="25317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423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8" grpId="0"/>
      <p:bldP spid="19" grpId="0" animBg="1"/>
      <p:bldP spid="23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5BBF-29A1-E312-D7AD-824E88B5195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12290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History of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F37378-FE24-D5E9-1B13-2F79E017E0A3}"/>
              </a:ext>
            </a:extLst>
          </p:cNvPr>
          <p:cNvCxnSpPr/>
          <p:nvPr/>
        </p:nvCxnSpPr>
        <p:spPr>
          <a:xfrm>
            <a:off x="0" y="3293806"/>
            <a:ext cx="122608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B898FA-BF4B-913E-01D0-1B484A0DD263}"/>
              </a:ext>
            </a:extLst>
          </p:cNvPr>
          <p:cNvGrpSpPr/>
          <p:nvPr/>
        </p:nvGrpSpPr>
        <p:grpSpPr>
          <a:xfrm>
            <a:off x="1339449" y="3418840"/>
            <a:ext cx="1006045" cy="1345225"/>
            <a:chOff x="2173749" y="3130002"/>
            <a:chExt cx="1006045" cy="134522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0B2FE5E-6361-A401-CE9A-4A83AB0E35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6872" y="3130002"/>
              <a:ext cx="0" cy="71898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53">
              <a:extLst>
                <a:ext uri="{FF2B5EF4-FFF2-40B4-BE49-F238E27FC236}">
                  <a16:creationId xmlns:a16="http://schemas.microsoft.com/office/drawing/2014/main" id="{FB5F8C25-AFBF-D82A-2A37-6E89840E5758}"/>
                </a:ext>
              </a:extLst>
            </p:cNvPr>
            <p:cNvSpPr txBox="1"/>
            <p:nvPr/>
          </p:nvSpPr>
          <p:spPr>
            <a:xfrm>
              <a:off x="2173749" y="4013562"/>
              <a:ext cx="1006045" cy="46166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2">
                      <a:lumMod val="75000"/>
                    </a:schemeClr>
                  </a:solidFill>
                  <a:uFillTx/>
                  <a:latin typeface="+mj-lt"/>
                </a:rPr>
                <a:t>1980’s</a:t>
              </a:r>
            </a:p>
          </p:txBody>
        </p:sp>
      </p:grpSp>
      <p:sp>
        <p:nvSpPr>
          <p:cNvPr id="15" name="TextBox 53">
            <a:extLst>
              <a:ext uri="{FF2B5EF4-FFF2-40B4-BE49-F238E27FC236}">
                <a16:creationId xmlns:a16="http://schemas.microsoft.com/office/drawing/2014/main" id="{E64D47D5-ABD4-939F-90EE-667483468F91}"/>
              </a:ext>
            </a:extLst>
          </p:cNvPr>
          <p:cNvSpPr txBox="1"/>
          <p:nvPr/>
        </p:nvSpPr>
        <p:spPr>
          <a:xfrm>
            <a:off x="681259" y="1783858"/>
            <a:ext cx="2322432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err="1">
                <a:uFillTx/>
                <a:latin typeface="+mj-lt"/>
              </a:rPr>
              <a:t>Terradata</a:t>
            </a:r>
            <a:r>
              <a:rPr lang="en-US" sz="2400" b="0" i="0" u="none" strike="noStrike" kern="1200" cap="none" spc="0" baseline="0" dirty="0">
                <a:uFillTx/>
                <a:latin typeface="+mj-lt"/>
              </a:rPr>
              <a:t> System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C108391-1203-0857-29A3-8F180B7BFC1C}"/>
              </a:ext>
            </a:extLst>
          </p:cNvPr>
          <p:cNvSpPr/>
          <p:nvPr/>
        </p:nvSpPr>
        <p:spPr>
          <a:xfrm>
            <a:off x="1768730" y="3167218"/>
            <a:ext cx="147484" cy="2531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E10F78-3135-B26E-443C-FB88D824F410}"/>
              </a:ext>
            </a:extLst>
          </p:cNvPr>
          <p:cNvGrpSpPr/>
          <p:nvPr/>
        </p:nvGrpSpPr>
        <p:grpSpPr>
          <a:xfrm>
            <a:off x="4081657" y="1825876"/>
            <a:ext cx="800219" cy="1346300"/>
            <a:chOff x="2348899" y="4463809"/>
            <a:chExt cx="800219" cy="13463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C4EA59-8A1A-219E-9011-E4089F393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9009" y="5091123"/>
              <a:ext cx="0" cy="71898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53">
              <a:extLst>
                <a:ext uri="{FF2B5EF4-FFF2-40B4-BE49-F238E27FC236}">
                  <a16:creationId xmlns:a16="http://schemas.microsoft.com/office/drawing/2014/main" id="{4C469B39-C107-F484-055D-5C7C354BB6B4}"/>
                </a:ext>
              </a:extLst>
            </p:cNvPr>
            <p:cNvSpPr txBox="1"/>
            <p:nvPr/>
          </p:nvSpPr>
          <p:spPr>
            <a:xfrm>
              <a:off x="2348899" y="4463809"/>
              <a:ext cx="800219" cy="46166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6">
                      <a:lumMod val="75000"/>
                    </a:schemeClr>
                  </a:solidFill>
                  <a:uFillTx/>
                  <a:latin typeface="+mj-lt"/>
                </a:rPr>
                <a:t>1986</a:t>
              </a:r>
            </a:p>
          </p:txBody>
        </p:sp>
      </p:grpSp>
      <p:sp>
        <p:nvSpPr>
          <p:cNvPr id="20" name="TextBox 53">
            <a:extLst>
              <a:ext uri="{FF2B5EF4-FFF2-40B4-BE49-F238E27FC236}">
                <a16:creationId xmlns:a16="http://schemas.microsoft.com/office/drawing/2014/main" id="{D5E882FB-A85C-746D-DB07-B19A60D48B01}"/>
              </a:ext>
            </a:extLst>
          </p:cNvPr>
          <p:cNvSpPr txBox="1"/>
          <p:nvPr/>
        </p:nvSpPr>
        <p:spPr>
          <a:xfrm>
            <a:off x="3288395" y="4276897"/>
            <a:ext cx="2389757" cy="15696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err="1">
                <a:uFillTx/>
                <a:latin typeface="+mj-lt"/>
              </a:rPr>
              <a:t>Terradata</a:t>
            </a:r>
            <a:r>
              <a:rPr lang="en-US" sz="2400" b="0" i="0" u="none" strike="noStrike" kern="1200" cap="none" spc="0" baseline="0" dirty="0">
                <a:uFillTx/>
                <a:latin typeface="+mj-lt"/>
              </a:rPr>
              <a:t> delivers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latin typeface="+mj-lt"/>
              </a:rPr>
              <a:t>the first parallel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uFillTx/>
                <a:latin typeface="+mj-lt"/>
              </a:rPr>
              <a:t>database system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latin typeface="+mj-lt"/>
              </a:rPr>
              <a:t>with 1TB storage</a:t>
            </a:r>
            <a:endParaRPr lang="en-US" sz="2400" b="0" i="0" u="none" strike="noStrike" kern="1200" cap="none" spc="0" baseline="0" dirty="0">
              <a:uFillTx/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0D992A-9A3E-E644-EB45-3078A9E812CE}"/>
              </a:ext>
            </a:extLst>
          </p:cNvPr>
          <p:cNvSpPr/>
          <p:nvPr/>
        </p:nvSpPr>
        <p:spPr>
          <a:xfrm>
            <a:off x="4414674" y="3162261"/>
            <a:ext cx="147484" cy="25317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682284-CFEF-B68B-C8EE-54AA274A12BB}"/>
              </a:ext>
            </a:extLst>
          </p:cNvPr>
          <p:cNvGrpSpPr/>
          <p:nvPr/>
        </p:nvGrpSpPr>
        <p:grpSpPr>
          <a:xfrm>
            <a:off x="6165831" y="3418840"/>
            <a:ext cx="2002472" cy="1714557"/>
            <a:chOff x="1675538" y="3130002"/>
            <a:chExt cx="2002472" cy="171455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1D8476-3562-8B24-AA40-E50727C560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6872" y="3130002"/>
              <a:ext cx="0" cy="718986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53">
              <a:extLst>
                <a:ext uri="{FF2B5EF4-FFF2-40B4-BE49-F238E27FC236}">
                  <a16:creationId xmlns:a16="http://schemas.microsoft.com/office/drawing/2014/main" id="{45168DE9-2509-7BC3-5178-CBAE0732417C}"/>
                </a:ext>
              </a:extLst>
            </p:cNvPr>
            <p:cNvSpPr txBox="1"/>
            <p:nvPr/>
          </p:nvSpPr>
          <p:spPr>
            <a:xfrm>
              <a:off x="1675538" y="4013562"/>
              <a:ext cx="2002472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tx2">
                      <a:lumMod val="75000"/>
                      <a:lumOff val="25000"/>
                    </a:schemeClr>
                  </a:solidFill>
                  <a:uFillTx/>
                  <a:latin typeface="+mj-lt"/>
                </a:rPr>
                <a:t>1996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j-lt"/>
                </a:rPr>
                <a:t>Ralph Kimball</a:t>
              </a:r>
              <a:endParaRPr lang="en-US" sz="2400" b="0" i="0" u="none" strike="noStrike" kern="1200" cap="none" spc="0" baseline="0" dirty="0">
                <a:solidFill>
                  <a:schemeClr val="tx2">
                    <a:lumMod val="75000"/>
                    <a:lumOff val="25000"/>
                  </a:schemeClr>
                </a:solidFill>
                <a:uFillTx/>
                <a:latin typeface="+mj-lt"/>
              </a:endParaRPr>
            </a:p>
          </p:txBody>
        </p:sp>
      </p:grpSp>
      <p:sp>
        <p:nvSpPr>
          <p:cNvPr id="30" name="TextBox 53">
            <a:extLst>
              <a:ext uri="{FF2B5EF4-FFF2-40B4-BE49-F238E27FC236}">
                <a16:creationId xmlns:a16="http://schemas.microsoft.com/office/drawing/2014/main" id="{F936A509-D539-6FFB-6065-D37DE805ED7F}"/>
              </a:ext>
            </a:extLst>
          </p:cNvPr>
          <p:cNvSpPr txBox="1"/>
          <p:nvPr/>
        </p:nvSpPr>
        <p:spPr>
          <a:xfrm>
            <a:off x="6069520" y="1479719"/>
            <a:ext cx="2195088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uFillTx/>
                <a:latin typeface="+mj-lt"/>
              </a:rPr>
              <a:t>Data Warehouse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latin typeface="+mj-lt"/>
              </a:rPr>
              <a:t>Star Schema</a:t>
            </a:r>
            <a:endParaRPr lang="en-US" sz="2400" b="0" i="0" u="none" strike="noStrike" kern="1200" cap="none" spc="0" baseline="0" dirty="0">
              <a:uFillTx/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B5BDA14-7ADA-CFAC-0A7A-FE660A99996A}"/>
              </a:ext>
            </a:extLst>
          </p:cNvPr>
          <p:cNvSpPr/>
          <p:nvPr/>
        </p:nvSpPr>
        <p:spPr>
          <a:xfrm>
            <a:off x="7093323" y="3167218"/>
            <a:ext cx="147484" cy="25317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6FBFA8F-2807-CEF7-ACA7-3DBFB0CA019E}"/>
              </a:ext>
            </a:extLst>
          </p:cNvPr>
          <p:cNvGrpSpPr/>
          <p:nvPr/>
        </p:nvGrpSpPr>
        <p:grpSpPr>
          <a:xfrm>
            <a:off x="8983375" y="1544178"/>
            <a:ext cx="1866217" cy="1627998"/>
            <a:chOff x="1795031" y="4182111"/>
            <a:chExt cx="1866217" cy="162799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007276-800C-E547-63F1-48975B6CF9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9009" y="5091123"/>
              <a:ext cx="0" cy="71898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53">
              <a:extLst>
                <a:ext uri="{FF2B5EF4-FFF2-40B4-BE49-F238E27FC236}">
                  <a16:creationId xmlns:a16="http://schemas.microsoft.com/office/drawing/2014/main" id="{D83A3AD1-E45B-33BD-1C6B-2CE1A9ED5D8A}"/>
                </a:ext>
              </a:extLst>
            </p:cNvPr>
            <p:cNvSpPr txBox="1"/>
            <p:nvPr/>
          </p:nvSpPr>
          <p:spPr>
            <a:xfrm>
              <a:off x="1795031" y="4182111"/>
              <a:ext cx="1866217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5">
                      <a:lumMod val="60000"/>
                      <a:lumOff val="40000"/>
                    </a:schemeClr>
                  </a:solidFill>
                  <a:uFillTx/>
                  <a:latin typeface="+mj-lt"/>
                </a:rPr>
                <a:t>1997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j-lt"/>
                </a:rPr>
                <a:t>Michael </a:t>
              </a:r>
              <a:r>
                <a:rPr lang="en-US" sz="24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j-lt"/>
                </a:rPr>
                <a:t>Lesk</a:t>
              </a:r>
              <a:endParaRPr lang="en-US" sz="2400" b="0" i="0" u="none" strike="noStrike" kern="1200" cap="none" spc="0" baseline="0" dirty="0">
                <a:solidFill>
                  <a:schemeClr val="accent5">
                    <a:lumMod val="60000"/>
                    <a:lumOff val="40000"/>
                  </a:schemeClr>
                </a:solidFill>
                <a:uFillTx/>
                <a:latin typeface="+mj-lt"/>
              </a:endParaRPr>
            </a:p>
          </p:txBody>
        </p:sp>
      </p:grpSp>
      <p:sp>
        <p:nvSpPr>
          <p:cNvPr id="35" name="TextBox 53">
            <a:extLst>
              <a:ext uri="{FF2B5EF4-FFF2-40B4-BE49-F238E27FC236}">
                <a16:creationId xmlns:a16="http://schemas.microsoft.com/office/drawing/2014/main" id="{705E69CA-8B8C-92E1-6C0D-7EB0EA76786E}"/>
              </a:ext>
            </a:extLst>
          </p:cNvPr>
          <p:cNvSpPr txBox="1"/>
          <p:nvPr/>
        </p:nvSpPr>
        <p:spPr>
          <a:xfrm>
            <a:off x="8137020" y="4090807"/>
            <a:ext cx="3600666" cy="15696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After 2000 we may reach a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world where an average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piece of information is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never looked at by human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37EC92-6F94-377B-EAC5-D30FE6055B82}"/>
              </a:ext>
            </a:extLst>
          </p:cNvPr>
          <p:cNvSpPr/>
          <p:nvPr/>
        </p:nvSpPr>
        <p:spPr>
          <a:xfrm>
            <a:off x="9870260" y="3162261"/>
            <a:ext cx="147484" cy="25317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218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0" grpId="0"/>
      <p:bldP spid="21" grpId="0" animBg="1"/>
      <p:bldP spid="30" grpId="0"/>
      <p:bldP spid="31" grpId="0" animBg="1"/>
      <p:bldP spid="35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A3C96-8CB2-A6A8-7697-462E125EF1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12290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History of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F5751B-A46B-F95B-42AF-76B837C4D261}"/>
              </a:ext>
            </a:extLst>
          </p:cNvPr>
          <p:cNvCxnSpPr/>
          <p:nvPr/>
        </p:nvCxnSpPr>
        <p:spPr>
          <a:xfrm>
            <a:off x="0" y="3293806"/>
            <a:ext cx="122608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CB898C-7916-7665-1E9F-B035EE88D352}"/>
              </a:ext>
            </a:extLst>
          </p:cNvPr>
          <p:cNvGrpSpPr/>
          <p:nvPr/>
        </p:nvGrpSpPr>
        <p:grpSpPr>
          <a:xfrm>
            <a:off x="531859" y="3418840"/>
            <a:ext cx="2621230" cy="2453220"/>
            <a:chOff x="1366159" y="3130002"/>
            <a:chExt cx="2621230" cy="245322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CB8E376-1B59-0BE8-5D14-4DE0BB325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6872" y="3130002"/>
              <a:ext cx="0" cy="71898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53">
              <a:extLst>
                <a:ext uri="{FF2B5EF4-FFF2-40B4-BE49-F238E27FC236}">
                  <a16:creationId xmlns:a16="http://schemas.microsoft.com/office/drawing/2014/main" id="{1571C9E0-E916-3164-A83F-3AB5AEC6E7CF}"/>
                </a:ext>
              </a:extLst>
            </p:cNvPr>
            <p:cNvSpPr txBox="1"/>
            <p:nvPr/>
          </p:nvSpPr>
          <p:spPr>
            <a:xfrm>
              <a:off x="1366159" y="4013562"/>
              <a:ext cx="2621230" cy="156966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2">
                      <a:lumMod val="75000"/>
                    </a:schemeClr>
                  </a:solidFill>
                  <a:uFillTx/>
                  <a:latin typeface="+mj-lt"/>
                </a:rPr>
                <a:t>1999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+mj-lt"/>
                </a:rPr>
                <a:t>Bryson, Kenwright,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2">
                      <a:lumMod val="75000"/>
                    </a:schemeClr>
                  </a:solidFill>
                  <a:uFillTx/>
                  <a:latin typeface="+mj-lt"/>
                </a:rPr>
                <a:t>Cox, Ellsworth,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+mj-lt"/>
                </a:rPr>
                <a:t>Haimes</a:t>
              </a:r>
              <a:endParaRPr lang="en-US" sz="2400" b="0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uFillTx/>
                <a:latin typeface="+mj-lt"/>
              </a:endParaRPr>
            </a:p>
          </p:txBody>
        </p:sp>
      </p:grpSp>
      <p:sp>
        <p:nvSpPr>
          <p:cNvPr id="15" name="TextBox 53">
            <a:extLst>
              <a:ext uri="{FF2B5EF4-FFF2-40B4-BE49-F238E27FC236}">
                <a16:creationId xmlns:a16="http://schemas.microsoft.com/office/drawing/2014/main" id="{9BF41984-732D-9D5A-D30C-FFFEBB819A1F}"/>
              </a:ext>
            </a:extLst>
          </p:cNvPr>
          <p:cNvSpPr txBox="1"/>
          <p:nvPr/>
        </p:nvSpPr>
        <p:spPr>
          <a:xfrm>
            <a:off x="1063256" y="1783858"/>
            <a:ext cx="1558440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uFillTx/>
                <a:latin typeface="+mj-lt"/>
              </a:rPr>
              <a:t>“Big</a:t>
            </a:r>
            <a:r>
              <a:rPr lang="en-US" sz="2400" b="0" i="0" u="none" strike="noStrike" kern="1200" cap="none" spc="0" dirty="0">
                <a:uFillTx/>
                <a:latin typeface="+mj-lt"/>
              </a:rPr>
              <a:t> Data</a:t>
            </a:r>
            <a:r>
              <a:rPr lang="en-US" sz="2400" b="0" i="0" u="none" strike="noStrike" kern="1200" cap="none" spc="0" baseline="0" dirty="0">
                <a:uFillTx/>
                <a:latin typeface="+mj-lt"/>
              </a:rPr>
              <a:t>”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F9A460-6D1E-B54C-46C4-660BE15F7847}"/>
              </a:ext>
            </a:extLst>
          </p:cNvPr>
          <p:cNvSpPr/>
          <p:nvPr/>
        </p:nvSpPr>
        <p:spPr>
          <a:xfrm>
            <a:off x="1768730" y="3167218"/>
            <a:ext cx="147484" cy="2531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38176C-BED1-B415-68B2-7330AEDF7219}"/>
              </a:ext>
            </a:extLst>
          </p:cNvPr>
          <p:cNvGrpSpPr/>
          <p:nvPr/>
        </p:nvGrpSpPr>
        <p:grpSpPr>
          <a:xfrm>
            <a:off x="3120657" y="1164932"/>
            <a:ext cx="2722220" cy="2007244"/>
            <a:chOff x="1387899" y="3802865"/>
            <a:chExt cx="2722220" cy="200724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DD43E4-69A8-8138-87E2-067F22F85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9009" y="5091123"/>
              <a:ext cx="0" cy="71898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53">
              <a:extLst>
                <a:ext uri="{FF2B5EF4-FFF2-40B4-BE49-F238E27FC236}">
                  <a16:creationId xmlns:a16="http://schemas.microsoft.com/office/drawing/2014/main" id="{5F9EB233-89C4-6BBF-3FF1-EABD47DCB35C}"/>
                </a:ext>
              </a:extLst>
            </p:cNvPr>
            <p:cNvSpPr txBox="1"/>
            <p:nvPr/>
          </p:nvSpPr>
          <p:spPr>
            <a:xfrm>
              <a:off x="1387899" y="3802865"/>
              <a:ext cx="2722220" cy="12003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6">
                      <a:lumMod val="75000"/>
                    </a:schemeClr>
                  </a:solidFill>
                  <a:uFillTx/>
                  <a:latin typeface="+mj-lt"/>
                </a:rPr>
                <a:t>2003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Ghemawat, </a:t>
              </a:r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Gobioff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,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6">
                      <a:lumMod val="75000"/>
                    </a:schemeClr>
                  </a:solidFill>
                  <a:uFillTx/>
                  <a:latin typeface="+mj-lt"/>
                </a:rPr>
                <a:t>Leung</a:t>
              </a:r>
            </a:p>
          </p:txBody>
        </p:sp>
      </p:grpSp>
      <p:sp>
        <p:nvSpPr>
          <p:cNvPr id="20" name="TextBox 53">
            <a:extLst>
              <a:ext uri="{FF2B5EF4-FFF2-40B4-BE49-F238E27FC236}">
                <a16:creationId xmlns:a16="http://schemas.microsoft.com/office/drawing/2014/main" id="{055276AB-EFB0-936D-6AC3-FFD401EA48E1}"/>
              </a:ext>
            </a:extLst>
          </p:cNvPr>
          <p:cNvSpPr txBox="1"/>
          <p:nvPr/>
        </p:nvSpPr>
        <p:spPr>
          <a:xfrm>
            <a:off x="3660775" y="4276897"/>
            <a:ext cx="1645002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uFillTx/>
                <a:latin typeface="+mj-lt"/>
              </a:rPr>
              <a:t>Google File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uFillTx/>
                <a:latin typeface="+mj-lt"/>
              </a:rPr>
              <a:t>System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5EF824-B948-79FC-F43E-A6D0A15C5BAF}"/>
              </a:ext>
            </a:extLst>
          </p:cNvPr>
          <p:cNvSpPr/>
          <p:nvPr/>
        </p:nvSpPr>
        <p:spPr>
          <a:xfrm>
            <a:off x="4414674" y="3162261"/>
            <a:ext cx="147484" cy="25317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45B88C-D0EE-E418-3267-A6ADFB913588}"/>
              </a:ext>
            </a:extLst>
          </p:cNvPr>
          <p:cNvGrpSpPr/>
          <p:nvPr/>
        </p:nvGrpSpPr>
        <p:grpSpPr>
          <a:xfrm>
            <a:off x="6007135" y="3418840"/>
            <a:ext cx="2319866" cy="1714557"/>
            <a:chOff x="1516842" y="3130002"/>
            <a:chExt cx="2319866" cy="171455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62DD2E-D0C6-BB03-81CA-B91A23AA9A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6872" y="3130002"/>
              <a:ext cx="0" cy="718986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53">
              <a:extLst>
                <a:ext uri="{FF2B5EF4-FFF2-40B4-BE49-F238E27FC236}">
                  <a16:creationId xmlns:a16="http://schemas.microsoft.com/office/drawing/2014/main" id="{83ABF469-E7DE-239F-9696-E6E0FEB3EFAB}"/>
                </a:ext>
              </a:extLst>
            </p:cNvPr>
            <p:cNvSpPr txBox="1"/>
            <p:nvPr/>
          </p:nvSpPr>
          <p:spPr>
            <a:xfrm>
              <a:off x="1516842" y="4013562"/>
              <a:ext cx="231986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tx2">
                      <a:lumMod val="75000"/>
                      <a:lumOff val="25000"/>
                    </a:schemeClr>
                  </a:solidFill>
                  <a:uFillTx/>
                  <a:latin typeface="+mj-lt"/>
                </a:rPr>
                <a:t>2008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j-lt"/>
                </a:rPr>
                <a:t>Dean, Ghemawat</a:t>
              </a:r>
              <a:endParaRPr lang="en-US" sz="2400" b="0" i="0" u="none" strike="noStrike" kern="1200" cap="none" spc="0" baseline="0" dirty="0">
                <a:solidFill>
                  <a:schemeClr val="tx2">
                    <a:lumMod val="75000"/>
                    <a:lumOff val="25000"/>
                  </a:schemeClr>
                </a:solidFill>
                <a:uFillTx/>
                <a:latin typeface="+mj-lt"/>
              </a:endParaRPr>
            </a:p>
          </p:txBody>
        </p:sp>
      </p:grpSp>
      <p:sp>
        <p:nvSpPr>
          <p:cNvPr id="25" name="TextBox 53">
            <a:extLst>
              <a:ext uri="{FF2B5EF4-FFF2-40B4-BE49-F238E27FC236}">
                <a16:creationId xmlns:a16="http://schemas.microsoft.com/office/drawing/2014/main" id="{286AF093-A7B3-F06E-936A-EEC34B7C6476}"/>
              </a:ext>
            </a:extLst>
          </p:cNvPr>
          <p:cNvSpPr txBox="1"/>
          <p:nvPr/>
        </p:nvSpPr>
        <p:spPr>
          <a:xfrm>
            <a:off x="6331740" y="1768629"/>
            <a:ext cx="1670649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uFillTx/>
                <a:latin typeface="+mj-lt"/>
              </a:rPr>
              <a:t>MapReduce</a:t>
            </a:r>
            <a:br>
              <a:rPr lang="en-US" sz="2400" b="0" i="0" u="none" strike="noStrike" kern="1200" cap="none" spc="0" baseline="0" dirty="0">
                <a:uFillTx/>
                <a:latin typeface="+mj-lt"/>
              </a:rPr>
            </a:br>
            <a:r>
              <a:rPr lang="en-US" sz="2400" b="0" i="0" u="none" strike="noStrike" kern="1200" cap="none" spc="0" baseline="0" dirty="0">
                <a:uFillTx/>
                <a:latin typeface="+mj-lt"/>
              </a:rPr>
              <a:t>Framework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0EF870-20C6-43D6-D916-691A68B72008}"/>
              </a:ext>
            </a:extLst>
          </p:cNvPr>
          <p:cNvSpPr/>
          <p:nvPr/>
        </p:nvSpPr>
        <p:spPr>
          <a:xfrm>
            <a:off x="7093323" y="3167218"/>
            <a:ext cx="147484" cy="25317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AC34E4-AF87-2DF4-FA39-78E4B4543F94}"/>
              </a:ext>
            </a:extLst>
          </p:cNvPr>
          <p:cNvGrpSpPr/>
          <p:nvPr/>
        </p:nvGrpSpPr>
        <p:grpSpPr>
          <a:xfrm>
            <a:off x="8986612" y="1170642"/>
            <a:ext cx="1901482" cy="2001534"/>
            <a:chOff x="1798268" y="3808575"/>
            <a:chExt cx="1901482" cy="200153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4F9ADA0-7508-4591-0183-C002E5738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9009" y="5091123"/>
              <a:ext cx="0" cy="71898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53">
              <a:extLst>
                <a:ext uri="{FF2B5EF4-FFF2-40B4-BE49-F238E27FC236}">
                  <a16:creationId xmlns:a16="http://schemas.microsoft.com/office/drawing/2014/main" id="{FF4A6F3E-3EDA-CC28-BCF2-B5D4DB2A1B7A}"/>
                </a:ext>
              </a:extLst>
            </p:cNvPr>
            <p:cNvSpPr txBox="1"/>
            <p:nvPr/>
          </p:nvSpPr>
          <p:spPr>
            <a:xfrm>
              <a:off x="1798268" y="3808575"/>
              <a:ext cx="1901482" cy="12003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chemeClr val="accent5">
                      <a:lumMod val="60000"/>
                      <a:lumOff val="40000"/>
                    </a:schemeClr>
                  </a:solidFill>
                  <a:uFillTx/>
                  <a:latin typeface="+mj-lt"/>
                </a:rPr>
                <a:t>2009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j-lt"/>
                </a:rPr>
                <a:t>Hey, </a:t>
              </a:r>
              <a:r>
                <a:rPr lang="en-US" sz="24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j-lt"/>
                </a:rPr>
                <a:t>Tansley</a:t>
              </a:r>
              <a:r>
                <a: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j-lt"/>
                </a:rPr>
                <a:t>,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j-lt"/>
                </a:rPr>
                <a:t> Tolle</a:t>
              </a:r>
              <a:endParaRPr lang="en-US" sz="2400" b="0" i="0" u="none" strike="noStrike" kern="1200" cap="none" spc="0" baseline="0" dirty="0">
                <a:solidFill>
                  <a:schemeClr val="accent5">
                    <a:lumMod val="60000"/>
                    <a:lumOff val="40000"/>
                  </a:schemeClr>
                </a:solidFill>
                <a:uFillTx/>
                <a:latin typeface="+mj-lt"/>
              </a:endParaRPr>
            </a:p>
          </p:txBody>
        </p:sp>
      </p:grpSp>
      <p:sp>
        <p:nvSpPr>
          <p:cNvPr id="30" name="TextBox 53">
            <a:extLst>
              <a:ext uri="{FF2B5EF4-FFF2-40B4-BE49-F238E27FC236}">
                <a16:creationId xmlns:a16="http://schemas.microsoft.com/office/drawing/2014/main" id="{4FCC0192-38B7-447D-BDBD-D7B1CE223766}"/>
              </a:ext>
            </a:extLst>
          </p:cNvPr>
          <p:cNvSpPr txBox="1"/>
          <p:nvPr/>
        </p:nvSpPr>
        <p:spPr>
          <a:xfrm>
            <a:off x="8606702" y="4090807"/>
            <a:ext cx="2661306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The Forth Paradigm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18FC720-C2FA-40B8-B8DA-537E8495BEA1}"/>
              </a:ext>
            </a:extLst>
          </p:cNvPr>
          <p:cNvSpPr/>
          <p:nvPr/>
        </p:nvSpPr>
        <p:spPr>
          <a:xfrm>
            <a:off x="9870260" y="3162261"/>
            <a:ext cx="147484" cy="25317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803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0" grpId="0"/>
      <p:bldP spid="21" grpId="0" animBg="1"/>
      <p:bldP spid="25" grpId="0"/>
      <p:bldP spid="26" grpId="0" animBg="1"/>
      <p:bldP spid="30" grpId="0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1914-6C38-1586-6369-FB734DBF36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A7A90-0C04-477F-6167-2A365EF20FF7}"/>
              </a:ext>
            </a:extLst>
          </p:cNvPr>
          <p:cNvSpPr txBox="1"/>
          <p:nvPr/>
        </p:nvSpPr>
        <p:spPr>
          <a:xfrm>
            <a:off x="3977148" y="904468"/>
            <a:ext cx="45267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</a:t>
            </a:r>
            <a:r>
              <a:rPr lang="en-US" sz="2800" i="1" dirty="0"/>
              <a:t>data</a:t>
            </a:r>
            <a:r>
              <a:rPr lang="en-US" sz="2800" dirty="0"/>
              <a:t> means?</a:t>
            </a:r>
          </a:p>
          <a:p>
            <a:endParaRPr lang="en-US" sz="2800" dirty="0"/>
          </a:p>
          <a:p>
            <a:r>
              <a:rPr lang="en-US" sz="2800" dirty="0"/>
              <a:t>History of data</a:t>
            </a:r>
          </a:p>
          <a:p>
            <a:endParaRPr lang="en-US" sz="2800" dirty="0"/>
          </a:p>
          <a:p>
            <a:r>
              <a:rPr lang="en-US" sz="2800" dirty="0"/>
              <a:t>Basic properties of data</a:t>
            </a:r>
          </a:p>
          <a:p>
            <a:endParaRPr lang="en-US" sz="2800" dirty="0"/>
          </a:p>
          <a:p>
            <a:r>
              <a:rPr lang="en-US" sz="2800" dirty="0"/>
              <a:t>Big Data</a:t>
            </a:r>
          </a:p>
          <a:p>
            <a:endParaRPr lang="en-US" sz="2800" dirty="0"/>
          </a:p>
          <a:p>
            <a:r>
              <a:rPr lang="en-US" sz="2800" dirty="0"/>
              <a:t>Cloud and its impact on data</a:t>
            </a:r>
          </a:p>
          <a:p>
            <a:endParaRPr lang="en-US" sz="2800" dirty="0"/>
          </a:p>
          <a:p>
            <a:r>
              <a:rPr lang="en-US" sz="2800" dirty="0"/>
              <a:t>Open discussion</a:t>
            </a:r>
          </a:p>
        </p:txBody>
      </p:sp>
      <p:pic>
        <p:nvPicPr>
          <p:cNvPr id="5" name="Picture 4" descr="A close up of a pencil&#10;&#10;Description automatically generated">
            <a:extLst>
              <a:ext uri="{FF2B5EF4-FFF2-40B4-BE49-F238E27FC236}">
                <a16:creationId xmlns:a16="http://schemas.microsoft.com/office/drawing/2014/main" id="{3BAFA1CE-99EE-FF3F-C823-0A84281C2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3476" y="2444494"/>
            <a:ext cx="711918" cy="71191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231638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0E2CAC0E-C1AA-2E3E-7841-671915E1BE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911600" cy="14122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 Organization</a:t>
            </a:r>
          </a:p>
        </p:txBody>
      </p:sp>
      <p:sp>
        <p:nvSpPr>
          <p:cNvPr id="30" name="Flowchart: Document 1">
            <a:extLst>
              <a:ext uri="{FF2B5EF4-FFF2-40B4-BE49-F238E27FC236}">
                <a16:creationId xmlns:a16="http://schemas.microsoft.com/office/drawing/2014/main" id="{49BCFF18-8952-A8E3-B22B-D10E64F96218}"/>
              </a:ext>
            </a:extLst>
          </p:cNvPr>
          <p:cNvSpPr/>
          <p:nvPr/>
        </p:nvSpPr>
        <p:spPr>
          <a:xfrm>
            <a:off x="3397878" y="1149288"/>
            <a:ext cx="704743" cy="9200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7322"/>
              <a:gd name="f8" fmla="val 10800"/>
              <a:gd name="f9" fmla="val 23922"/>
              <a:gd name="f10" fmla="val 20172"/>
              <a:gd name="f11" fmla="+- 0 0 -180"/>
              <a:gd name="f12" fmla="*/ f3 1 21600"/>
              <a:gd name="f13" fmla="*/ f4 1 21600"/>
              <a:gd name="f14" fmla="+- f6 0 f5"/>
              <a:gd name="f15" fmla="*/ f11 f0 1"/>
              <a:gd name="f16" fmla="*/ f14 1 2"/>
              <a:gd name="f17" fmla="*/ f14 1 21600"/>
              <a:gd name="f18" fmla="*/ f14 17322 1"/>
              <a:gd name="f19" fmla="*/ f14 20172 1"/>
              <a:gd name="f20" fmla="*/ f15 1 f2"/>
              <a:gd name="f21" fmla="+- f5 f16 0"/>
              <a:gd name="f22" fmla="*/ f18 1 21600"/>
              <a:gd name="f23" fmla="*/ f19 1 21600"/>
              <a:gd name="f24" fmla="*/ f5 1 f17"/>
              <a:gd name="f25" fmla="*/ f6 1 f17"/>
              <a:gd name="f26" fmla="+- f20 0 f1"/>
              <a:gd name="f27" fmla="*/ f21 1 f17"/>
              <a:gd name="f28" fmla="*/ f23 1 f17"/>
              <a:gd name="f29" fmla="*/ f22 1 f17"/>
              <a:gd name="f30" fmla="*/ f24 f12 1"/>
              <a:gd name="f31" fmla="*/ f25 f12 1"/>
              <a:gd name="f32" fmla="*/ f24 f13 1"/>
              <a:gd name="f33" fmla="*/ f29 f13 1"/>
              <a:gd name="f34" fmla="*/ f27 f12 1"/>
              <a:gd name="f35" fmla="*/ f28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</a:cxnLst>
            <a:rect l="f30" t="f32" r="f31" b="f33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cubicBezTo>
                  <a:pt x="f8" y="f7"/>
                  <a:pt x="f8" y="f9"/>
                  <a:pt x="f5" y="f10"/>
                </a:cubicBezTo>
                <a:close/>
              </a:path>
            </a:pathLst>
          </a:custGeom>
          <a:solidFill>
            <a:srgbClr val="B4C7E7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1" name="Flowchart: Document 2">
            <a:extLst>
              <a:ext uri="{FF2B5EF4-FFF2-40B4-BE49-F238E27FC236}">
                <a16:creationId xmlns:a16="http://schemas.microsoft.com/office/drawing/2014/main" id="{B2337FC2-BE7A-7FED-F7E0-116EF1E553AE}"/>
              </a:ext>
            </a:extLst>
          </p:cNvPr>
          <p:cNvSpPr/>
          <p:nvPr/>
        </p:nvSpPr>
        <p:spPr>
          <a:xfrm>
            <a:off x="3397878" y="2860861"/>
            <a:ext cx="704743" cy="8919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7322"/>
              <a:gd name="f8" fmla="val 10800"/>
              <a:gd name="f9" fmla="val 23922"/>
              <a:gd name="f10" fmla="val 20172"/>
              <a:gd name="f11" fmla="+- 0 0 -180"/>
              <a:gd name="f12" fmla="*/ f3 1 21600"/>
              <a:gd name="f13" fmla="*/ f4 1 21600"/>
              <a:gd name="f14" fmla="+- f6 0 f5"/>
              <a:gd name="f15" fmla="*/ f11 f0 1"/>
              <a:gd name="f16" fmla="*/ f14 1 2"/>
              <a:gd name="f17" fmla="*/ f14 1 21600"/>
              <a:gd name="f18" fmla="*/ f14 17322 1"/>
              <a:gd name="f19" fmla="*/ f14 20172 1"/>
              <a:gd name="f20" fmla="*/ f15 1 f2"/>
              <a:gd name="f21" fmla="+- f5 f16 0"/>
              <a:gd name="f22" fmla="*/ f18 1 21600"/>
              <a:gd name="f23" fmla="*/ f19 1 21600"/>
              <a:gd name="f24" fmla="*/ f5 1 f17"/>
              <a:gd name="f25" fmla="*/ f6 1 f17"/>
              <a:gd name="f26" fmla="+- f20 0 f1"/>
              <a:gd name="f27" fmla="*/ f21 1 f17"/>
              <a:gd name="f28" fmla="*/ f23 1 f17"/>
              <a:gd name="f29" fmla="*/ f22 1 f17"/>
              <a:gd name="f30" fmla="*/ f24 f12 1"/>
              <a:gd name="f31" fmla="*/ f25 f12 1"/>
              <a:gd name="f32" fmla="*/ f24 f13 1"/>
              <a:gd name="f33" fmla="*/ f29 f13 1"/>
              <a:gd name="f34" fmla="*/ f27 f12 1"/>
              <a:gd name="f35" fmla="*/ f28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</a:cxnLst>
            <a:rect l="f30" t="f32" r="f31" b="f33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cubicBezTo>
                  <a:pt x="f8" y="f7"/>
                  <a:pt x="f8" y="f9"/>
                  <a:pt x="f5" y="f10"/>
                </a:cubicBezTo>
                <a:close/>
              </a:path>
            </a:pathLst>
          </a:custGeom>
          <a:solidFill>
            <a:srgbClr val="B4C7E7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Flowchart: Document 3">
            <a:extLst>
              <a:ext uri="{FF2B5EF4-FFF2-40B4-BE49-F238E27FC236}">
                <a16:creationId xmlns:a16="http://schemas.microsoft.com/office/drawing/2014/main" id="{AABA7553-1CAE-CF93-D266-B79BD10F049A}"/>
              </a:ext>
            </a:extLst>
          </p:cNvPr>
          <p:cNvSpPr/>
          <p:nvPr/>
        </p:nvSpPr>
        <p:spPr>
          <a:xfrm>
            <a:off x="3397878" y="4560787"/>
            <a:ext cx="704744" cy="8919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7322"/>
              <a:gd name="f8" fmla="val 10800"/>
              <a:gd name="f9" fmla="val 23922"/>
              <a:gd name="f10" fmla="val 20172"/>
              <a:gd name="f11" fmla="+- 0 0 -180"/>
              <a:gd name="f12" fmla="*/ f3 1 21600"/>
              <a:gd name="f13" fmla="*/ f4 1 21600"/>
              <a:gd name="f14" fmla="+- f6 0 f5"/>
              <a:gd name="f15" fmla="*/ f11 f0 1"/>
              <a:gd name="f16" fmla="*/ f14 1 2"/>
              <a:gd name="f17" fmla="*/ f14 1 21600"/>
              <a:gd name="f18" fmla="*/ f14 17322 1"/>
              <a:gd name="f19" fmla="*/ f14 20172 1"/>
              <a:gd name="f20" fmla="*/ f15 1 f2"/>
              <a:gd name="f21" fmla="+- f5 f16 0"/>
              <a:gd name="f22" fmla="*/ f18 1 21600"/>
              <a:gd name="f23" fmla="*/ f19 1 21600"/>
              <a:gd name="f24" fmla="*/ f5 1 f17"/>
              <a:gd name="f25" fmla="*/ f6 1 f17"/>
              <a:gd name="f26" fmla="+- f20 0 f1"/>
              <a:gd name="f27" fmla="*/ f21 1 f17"/>
              <a:gd name="f28" fmla="*/ f23 1 f17"/>
              <a:gd name="f29" fmla="*/ f22 1 f17"/>
              <a:gd name="f30" fmla="*/ f24 f12 1"/>
              <a:gd name="f31" fmla="*/ f25 f12 1"/>
              <a:gd name="f32" fmla="*/ f24 f13 1"/>
              <a:gd name="f33" fmla="*/ f29 f13 1"/>
              <a:gd name="f34" fmla="*/ f27 f12 1"/>
              <a:gd name="f35" fmla="*/ f28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</a:cxnLst>
            <a:rect l="f30" t="f32" r="f31" b="f33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cubicBezTo>
                  <a:pt x="f8" y="f7"/>
                  <a:pt x="f8" y="f9"/>
                  <a:pt x="f5" y="f10"/>
                </a:cubicBezTo>
                <a:close/>
              </a:path>
            </a:pathLst>
          </a:custGeom>
          <a:solidFill>
            <a:srgbClr val="F8CBAD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3" name="Flowchart: Document 4">
            <a:extLst>
              <a:ext uri="{FF2B5EF4-FFF2-40B4-BE49-F238E27FC236}">
                <a16:creationId xmlns:a16="http://schemas.microsoft.com/office/drawing/2014/main" id="{0A2383CF-DC1F-11F3-FF78-854FAD4959E4}"/>
              </a:ext>
            </a:extLst>
          </p:cNvPr>
          <p:cNvSpPr/>
          <p:nvPr/>
        </p:nvSpPr>
        <p:spPr>
          <a:xfrm>
            <a:off x="3355105" y="5708712"/>
            <a:ext cx="764697" cy="8920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7322"/>
              <a:gd name="f8" fmla="val 10800"/>
              <a:gd name="f9" fmla="val 23922"/>
              <a:gd name="f10" fmla="val 20172"/>
              <a:gd name="f11" fmla="+- 0 0 -180"/>
              <a:gd name="f12" fmla="*/ f3 1 21600"/>
              <a:gd name="f13" fmla="*/ f4 1 21600"/>
              <a:gd name="f14" fmla="+- f6 0 f5"/>
              <a:gd name="f15" fmla="*/ f11 f0 1"/>
              <a:gd name="f16" fmla="*/ f14 1 2"/>
              <a:gd name="f17" fmla="*/ f14 1 21600"/>
              <a:gd name="f18" fmla="*/ f14 17322 1"/>
              <a:gd name="f19" fmla="*/ f14 20172 1"/>
              <a:gd name="f20" fmla="*/ f15 1 f2"/>
              <a:gd name="f21" fmla="+- f5 f16 0"/>
              <a:gd name="f22" fmla="*/ f18 1 21600"/>
              <a:gd name="f23" fmla="*/ f19 1 21600"/>
              <a:gd name="f24" fmla="*/ f5 1 f17"/>
              <a:gd name="f25" fmla="*/ f6 1 f17"/>
              <a:gd name="f26" fmla="+- f20 0 f1"/>
              <a:gd name="f27" fmla="*/ f21 1 f17"/>
              <a:gd name="f28" fmla="*/ f23 1 f17"/>
              <a:gd name="f29" fmla="*/ f22 1 f17"/>
              <a:gd name="f30" fmla="*/ f24 f12 1"/>
              <a:gd name="f31" fmla="*/ f25 f12 1"/>
              <a:gd name="f32" fmla="*/ f24 f13 1"/>
              <a:gd name="f33" fmla="*/ f29 f13 1"/>
              <a:gd name="f34" fmla="*/ f27 f12 1"/>
              <a:gd name="f35" fmla="*/ f28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</a:cxnLst>
            <a:rect l="f30" t="f32" r="f31" b="f33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cubicBezTo>
                  <a:pt x="f8" y="f7"/>
                  <a:pt x="f8" y="f9"/>
                  <a:pt x="f5" y="f10"/>
                </a:cubicBezTo>
                <a:close/>
              </a:path>
            </a:pathLst>
          </a:custGeom>
          <a:solidFill>
            <a:srgbClr val="C5E0B4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Flowchart: Multidocument 5">
            <a:extLst>
              <a:ext uri="{FF2B5EF4-FFF2-40B4-BE49-F238E27FC236}">
                <a16:creationId xmlns:a16="http://schemas.microsoft.com/office/drawing/2014/main" id="{FAD2C2F5-5D8A-2038-64C2-5FD72D9AAB92}"/>
              </a:ext>
            </a:extLst>
          </p:cNvPr>
          <p:cNvSpPr/>
          <p:nvPr/>
        </p:nvSpPr>
        <p:spPr>
          <a:xfrm>
            <a:off x="5626084" y="1819497"/>
            <a:ext cx="704741" cy="1015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20782"/>
              <a:gd name="f8" fmla="val 9298"/>
              <a:gd name="f9" fmla="val 23542"/>
              <a:gd name="f10" fmla="val 18022"/>
              <a:gd name="f11" fmla="val 18595"/>
              <a:gd name="f12" fmla="val 3675"/>
              <a:gd name="f13" fmla="val 1532"/>
              <a:gd name="f14" fmla="val 1815"/>
              <a:gd name="f15" fmla="val 20000"/>
              <a:gd name="f16" fmla="val 16252"/>
              <a:gd name="f17" fmla="val 19298"/>
              <a:gd name="f18" fmla="val 16352"/>
              <a:gd name="f19" fmla="val 2972"/>
              <a:gd name="f20" fmla="val 14392"/>
              <a:gd name="f21" fmla="val 20800"/>
              <a:gd name="f22" fmla="val 14467"/>
              <a:gd name="f23" fmla="+- 0 0 -360"/>
              <a:gd name="f24" fmla="+- 0 0 -180"/>
              <a:gd name="f25" fmla="*/ f3 1 21600"/>
              <a:gd name="f26" fmla="*/ f4 1 21600"/>
              <a:gd name="f27" fmla="+- f6 0 f5"/>
              <a:gd name="f28" fmla="*/ f23 f0 1"/>
              <a:gd name="f29" fmla="*/ f24 f0 1"/>
              <a:gd name="f30" fmla="*/ f27 1 21600"/>
              <a:gd name="f31" fmla="*/ f27 3675 1"/>
              <a:gd name="f32" fmla="*/ f27 20782 1"/>
              <a:gd name="f33" fmla="*/ f27 9298 1"/>
              <a:gd name="f34" fmla="*/ f27 12286 1"/>
              <a:gd name="f35" fmla="*/ f27 18595 1"/>
              <a:gd name="f36" fmla="*/ f28 1 f2"/>
              <a:gd name="f37" fmla="*/ f29 1 f2"/>
              <a:gd name="f38" fmla="*/ f31 1 21600"/>
              <a:gd name="f39" fmla="*/ f32 1 21600"/>
              <a:gd name="f40" fmla="*/ f33 1 21600"/>
              <a:gd name="f41" fmla="*/ f34 1 21600"/>
              <a:gd name="f42" fmla="*/ f35 1 21600"/>
              <a:gd name="f43" fmla="*/ f5 1 f30"/>
              <a:gd name="f44" fmla="+- f36 0 f1"/>
              <a:gd name="f45" fmla="+- f37 0 f1"/>
              <a:gd name="f46" fmla="*/ f41 1 f30"/>
              <a:gd name="f47" fmla="*/ f40 1 f30"/>
              <a:gd name="f48" fmla="*/ f39 1 f30"/>
              <a:gd name="f49" fmla="*/ f42 1 f30"/>
              <a:gd name="f50" fmla="*/ f38 1 f30"/>
              <a:gd name="f51" fmla="*/ f43 f25 1"/>
              <a:gd name="f52" fmla="*/ f43 f26 1"/>
              <a:gd name="f53" fmla="*/ f49 f25 1"/>
              <a:gd name="f54" fmla="*/ f48 f26 1"/>
              <a:gd name="f55" fmla="*/ f50 f26 1"/>
              <a:gd name="f56" fmla="*/ f46 f25 1"/>
              <a:gd name="f57" fmla="*/ f47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4">
                <a:pos x="f56" y="f52"/>
              </a:cxn>
              <a:cxn ang="f45">
                <a:pos x="f57" y="f54"/>
              </a:cxn>
            </a:cxnLst>
            <a:rect l="f51" t="f55" r="f53" b="f54"/>
            <a:pathLst>
              <a:path w="21600" h="21600" stroke="0">
                <a:moveTo>
                  <a:pt x="f5" y="f7"/>
                </a:moveTo>
                <a:cubicBezTo>
                  <a:pt x="f8" y="f9"/>
                  <a:pt x="f8" y="f10"/>
                  <a:pt x="f11" y="f10"/>
                </a:cubicBezTo>
                <a:lnTo>
                  <a:pt x="f11" y="f12"/>
                </a:lnTo>
                <a:lnTo>
                  <a:pt x="f5" y="f12"/>
                </a:lnTo>
                <a:close/>
                <a:moveTo>
                  <a:pt x="f13" y="f12"/>
                </a:moveTo>
                <a:lnTo>
                  <a:pt x="f13" y="f14"/>
                </a:lnTo>
                <a:lnTo>
                  <a:pt x="f15" y="f14"/>
                </a:lnTo>
                <a:lnTo>
                  <a:pt x="f15" y="f16"/>
                </a:lnTo>
                <a:cubicBezTo>
                  <a:pt x="f17" y="f16"/>
                  <a:pt x="f11" y="f18"/>
                  <a:pt x="f11" y="f18"/>
                </a:cubicBezTo>
                <a:lnTo>
                  <a:pt x="f11" y="f12"/>
                </a:lnTo>
                <a:close/>
                <a:moveTo>
                  <a:pt x="f19" y="f14"/>
                </a:moveTo>
                <a:lnTo>
                  <a:pt x="f19" y="f5"/>
                </a:lnTo>
                <a:lnTo>
                  <a:pt x="f6" y="f5"/>
                </a:lnTo>
                <a:lnTo>
                  <a:pt x="f6" y="f20"/>
                </a:lnTo>
                <a:cubicBezTo>
                  <a:pt x="f21" y="f20"/>
                  <a:pt x="f15" y="f22"/>
                  <a:pt x="f15" y="f22"/>
                </a:cubicBezTo>
                <a:lnTo>
                  <a:pt x="f15" y="f14"/>
                </a:lnTo>
                <a:close/>
              </a:path>
              <a:path w="21600" h="21600" fill="none">
                <a:moveTo>
                  <a:pt x="f5" y="f12"/>
                </a:moveTo>
                <a:lnTo>
                  <a:pt x="f11" y="f12"/>
                </a:lnTo>
                <a:lnTo>
                  <a:pt x="f11" y="f10"/>
                </a:lnTo>
                <a:cubicBezTo>
                  <a:pt x="f8" y="f10"/>
                  <a:pt x="f8" y="f9"/>
                  <a:pt x="f5" y="f7"/>
                </a:cubicBezTo>
                <a:close/>
                <a:moveTo>
                  <a:pt x="f13" y="f12"/>
                </a:moveTo>
                <a:lnTo>
                  <a:pt x="f13" y="f14"/>
                </a:lnTo>
                <a:lnTo>
                  <a:pt x="f15" y="f14"/>
                </a:lnTo>
                <a:lnTo>
                  <a:pt x="f15" y="f16"/>
                </a:lnTo>
                <a:cubicBezTo>
                  <a:pt x="f17" y="f16"/>
                  <a:pt x="f11" y="f18"/>
                  <a:pt x="f11" y="f18"/>
                </a:cubicBezTo>
                <a:moveTo>
                  <a:pt x="f19" y="f14"/>
                </a:moveTo>
                <a:lnTo>
                  <a:pt x="f19" y="f5"/>
                </a:lnTo>
                <a:lnTo>
                  <a:pt x="f6" y="f5"/>
                </a:lnTo>
                <a:lnTo>
                  <a:pt x="f6" y="f20"/>
                </a:lnTo>
                <a:cubicBezTo>
                  <a:pt x="f21" y="f20"/>
                  <a:pt x="f15" y="f22"/>
                  <a:pt x="f15" y="f22"/>
                </a:cubicBezTo>
              </a:path>
              <a:path w="21600" h="21600" fill="none" stroke="0">
                <a:moveTo>
                  <a:pt x="f5" y="f7"/>
                </a:moveTo>
                <a:cubicBezTo>
                  <a:pt x="f8" y="f9"/>
                  <a:pt x="f8" y="f10"/>
                  <a:pt x="f11" y="f10"/>
                </a:cubicBezTo>
                <a:lnTo>
                  <a:pt x="f11" y="f18"/>
                </a:lnTo>
                <a:cubicBezTo>
                  <a:pt x="f11" y="f18"/>
                  <a:pt x="f17" y="f16"/>
                  <a:pt x="f15" y="f16"/>
                </a:cubicBezTo>
                <a:lnTo>
                  <a:pt x="f15" y="f22"/>
                </a:lnTo>
                <a:cubicBezTo>
                  <a:pt x="f15" y="f22"/>
                  <a:pt x="f21" y="f20"/>
                  <a:pt x="f6" y="f20"/>
                </a:cubicBezTo>
                <a:lnTo>
                  <a:pt x="f6" y="f5"/>
                </a:lnTo>
                <a:lnTo>
                  <a:pt x="f19" y="f5"/>
                </a:lnTo>
                <a:lnTo>
                  <a:pt x="f19" y="f14"/>
                </a:lnTo>
                <a:lnTo>
                  <a:pt x="f13" y="f14"/>
                </a:lnTo>
                <a:lnTo>
                  <a:pt x="f13" y="f12"/>
                </a:lnTo>
                <a:lnTo>
                  <a:pt x="f5" y="f12"/>
                </a:lnTo>
                <a:close/>
              </a:path>
            </a:pathLst>
          </a:custGeom>
          <a:solidFill>
            <a:srgbClr val="8FAADC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5" name="Flowchart: Multidocument 6">
            <a:extLst>
              <a:ext uri="{FF2B5EF4-FFF2-40B4-BE49-F238E27FC236}">
                <a16:creationId xmlns:a16="http://schemas.microsoft.com/office/drawing/2014/main" id="{78D04852-EE04-B3FA-9C82-9AF091976390}"/>
              </a:ext>
            </a:extLst>
          </p:cNvPr>
          <p:cNvSpPr/>
          <p:nvPr/>
        </p:nvSpPr>
        <p:spPr>
          <a:xfrm>
            <a:off x="5606420" y="4156875"/>
            <a:ext cx="704742" cy="1015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20782"/>
              <a:gd name="f8" fmla="val 9298"/>
              <a:gd name="f9" fmla="val 23542"/>
              <a:gd name="f10" fmla="val 18022"/>
              <a:gd name="f11" fmla="val 18595"/>
              <a:gd name="f12" fmla="val 3675"/>
              <a:gd name="f13" fmla="val 1532"/>
              <a:gd name="f14" fmla="val 1815"/>
              <a:gd name="f15" fmla="val 20000"/>
              <a:gd name="f16" fmla="val 16252"/>
              <a:gd name="f17" fmla="val 19298"/>
              <a:gd name="f18" fmla="val 16352"/>
              <a:gd name="f19" fmla="val 2972"/>
              <a:gd name="f20" fmla="val 14392"/>
              <a:gd name="f21" fmla="val 20800"/>
              <a:gd name="f22" fmla="val 14467"/>
              <a:gd name="f23" fmla="+- 0 0 -360"/>
              <a:gd name="f24" fmla="+- 0 0 -180"/>
              <a:gd name="f25" fmla="*/ f3 1 21600"/>
              <a:gd name="f26" fmla="*/ f4 1 21600"/>
              <a:gd name="f27" fmla="+- f6 0 f5"/>
              <a:gd name="f28" fmla="*/ f23 f0 1"/>
              <a:gd name="f29" fmla="*/ f24 f0 1"/>
              <a:gd name="f30" fmla="*/ f27 1 21600"/>
              <a:gd name="f31" fmla="*/ f27 3675 1"/>
              <a:gd name="f32" fmla="*/ f27 20782 1"/>
              <a:gd name="f33" fmla="*/ f27 9298 1"/>
              <a:gd name="f34" fmla="*/ f27 12286 1"/>
              <a:gd name="f35" fmla="*/ f27 18595 1"/>
              <a:gd name="f36" fmla="*/ f28 1 f2"/>
              <a:gd name="f37" fmla="*/ f29 1 f2"/>
              <a:gd name="f38" fmla="*/ f31 1 21600"/>
              <a:gd name="f39" fmla="*/ f32 1 21600"/>
              <a:gd name="f40" fmla="*/ f33 1 21600"/>
              <a:gd name="f41" fmla="*/ f34 1 21600"/>
              <a:gd name="f42" fmla="*/ f35 1 21600"/>
              <a:gd name="f43" fmla="*/ f5 1 f30"/>
              <a:gd name="f44" fmla="+- f36 0 f1"/>
              <a:gd name="f45" fmla="+- f37 0 f1"/>
              <a:gd name="f46" fmla="*/ f41 1 f30"/>
              <a:gd name="f47" fmla="*/ f40 1 f30"/>
              <a:gd name="f48" fmla="*/ f39 1 f30"/>
              <a:gd name="f49" fmla="*/ f42 1 f30"/>
              <a:gd name="f50" fmla="*/ f38 1 f30"/>
              <a:gd name="f51" fmla="*/ f43 f25 1"/>
              <a:gd name="f52" fmla="*/ f43 f26 1"/>
              <a:gd name="f53" fmla="*/ f49 f25 1"/>
              <a:gd name="f54" fmla="*/ f48 f26 1"/>
              <a:gd name="f55" fmla="*/ f50 f26 1"/>
              <a:gd name="f56" fmla="*/ f46 f25 1"/>
              <a:gd name="f57" fmla="*/ f47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4">
                <a:pos x="f56" y="f52"/>
              </a:cxn>
              <a:cxn ang="f45">
                <a:pos x="f57" y="f54"/>
              </a:cxn>
            </a:cxnLst>
            <a:rect l="f51" t="f55" r="f53" b="f54"/>
            <a:pathLst>
              <a:path w="21600" h="21600" stroke="0">
                <a:moveTo>
                  <a:pt x="f5" y="f7"/>
                </a:moveTo>
                <a:cubicBezTo>
                  <a:pt x="f8" y="f9"/>
                  <a:pt x="f8" y="f10"/>
                  <a:pt x="f11" y="f10"/>
                </a:cubicBezTo>
                <a:lnTo>
                  <a:pt x="f11" y="f12"/>
                </a:lnTo>
                <a:lnTo>
                  <a:pt x="f5" y="f12"/>
                </a:lnTo>
                <a:close/>
                <a:moveTo>
                  <a:pt x="f13" y="f12"/>
                </a:moveTo>
                <a:lnTo>
                  <a:pt x="f13" y="f14"/>
                </a:lnTo>
                <a:lnTo>
                  <a:pt x="f15" y="f14"/>
                </a:lnTo>
                <a:lnTo>
                  <a:pt x="f15" y="f16"/>
                </a:lnTo>
                <a:cubicBezTo>
                  <a:pt x="f17" y="f16"/>
                  <a:pt x="f11" y="f18"/>
                  <a:pt x="f11" y="f18"/>
                </a:cubicBezTo>
                <a:lnTo>
                  <a:pt x="f11" y="f12"/>
                </a:lnTo>
                <a:close/>
                <a:moveTo>
                  <a:pt x="f19" y="f14"/>
                </a:moveTo>
                <a:lnTo>
                  <a:pt x="f19" y="f5"/>
                </a:lnTo>
                <a:lnTo>
                  <a:pt x="f6" y="f5"/>
                </a:lnTo>
                <a:lnTo>
                  <a:pt x="f6" y="f20"/>
                </a:lnTo>
                <a:cubicBezTo>
                  <a:pt x="f21" y="f20"/>
                  <a:pt x="f15" y="f22"/>
                  <a:pt x="f15" y="f22"/>
                </a:cubicBezTo>
                <a:lnTo>
                  <a:pt x="f15" y="f14"/>
                </a:lnTo>
                <a:close/>
              </a:path>
              <a:path w="21600" h="21600" fill="none">
                <a:moveTo>
                  <a:pt x="f5" y="f12"/>
                </a:moveTo>
                <a:lnTo>
                  <a:pt x="f11" y="f12"/>
                </a:lnTo>
                <a:lnTo>
                  <a:pt x="f11" y="f10"/>
                </a:lnTo>
                <a:cubicBezTo>
                  <a:pt x="f8" y="f10"/>
                  <a:pt x="f8" y="f9"/>
                  <a:pt x="f5" y="f7"/>
                </a:cubicBezTo>
                <a:close/>
                <a:moveTo>
                  <a:pt x="f13" y="f12"/>
                </a:moveTo>
                <a:lnTo>
                  <a:pt x="f13" y="f14"/>
                </a:lnTo>
                <a:lnTo>
                  <a:pt x="f15" y="f14"/>
                </a:lnTo>
                <a:lnTo>
                  <a:pt x="f15" y="f16"/>
                </a:lnTo>
                <a:cubicBezTo>
                  <a:pt x="f17" y="f16"/>
                  <a:pt x="f11" y="f18"/>
                  <a:pt x="f11" y="f18"/>
                </a:cubicBezTo>
                <a:moveTo>
                  <a:pt x="f19" y="f14"/>
                </a:moveTo>
                <a:lnTo>
                  <a:pt x="f19" y="f5"/>
                </a:lnTo>
                <a:lnTo>
                  <a:pt x="f6" y="f5"/>
                </a:lnTo>
                <a:lnTo>
                  <a:pt x="f6" y="f20"/>
                </a:lnTo>
                <a:cubicBezTo>
                  <a:pt x="f21" y="f20"/>
                  <a:pt x="f15" y="f22"/>
                  <a:pt x="f15" y="f22"/>
                </a:cubicBezTo>
              </a:path>
              <a:path w="21600" h="21600" fill="none" stroke="0">
                <a:moveTo>
                  <a:pt x="f5" y="f7"/>
                </a:moveTo>
                <a:cubicBezTo>
                  <a:pt x="f8" y="f9"/>
                  <a:pt x="f8" y="f10"/>
                  <a:pt x="f11" y="f10"/>
                </a:cubicBezTo>
                <a:lnTo>
                  <a:pt x="f11" y="f18"/>
                </a:lnTo>
                <a:cubicBezTo>
                  <a:pt x="f11" y="f18"/>
                  <a:pt x="f17" y="f16"/>
                  <a:pt x="f15" y="f16"/>
                </a:cubicBezTo>
                <a:lnTo>
                  <a:pt x="f15" y="f22"/>
                </a:lnTo>
                <a:cubicBezTo>
                  <a:pt x="f15" y="f22"/>
                  <a:pt x="f21" y="f20"/>
                  <a:pt x="f6" y="f20"/>
                </a:cubicBezTo>
                <a:lnTo>
                  <a:pt x="f6" y="f5"/>
                </a:lnTo>
                <a:lnTo>
                  <a:pt x="f19" y="f5"/>
                </a:lnTo>
                <a:lnTo>
                  <a:pt x="f19" y="f14"/>
                </a:lnTo>
                <a:lnTo>
                  <a:pt x="f13" y="f14"/>
                </a:lnTo>
                <a:lnTo>
                  <a:pt x="f13" y="f12"/>
                </a:lnTo>
                <a:lnTo>
                  <a:pt x="f5" y="f12"/>
                </a:lnTo>
                <a:close/>
              </a:path>
            </a:pathLst>
          </a:custGeom>
          <a:solidFill>
            <a:srgbClr val="D8B3F3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6" name="Flowchart: Multidocument 7">
            <a:extLst>
              <a:ext uri="{FF2B5EF4-FFF2-40B4-BE49-F238E27FC236}">
                <a16:creationId xmlns:a16="http://schemas.microsoft.com/office/drawing/2014/main" id="{1763B9BB-5BD7-A2B3-77CB-0E0F1B3F7E4C}"/>
              </a:ext>
            </a:extLst>
          </p:cNvPr>
          <p:cNvSpPr/>
          <p:nvPr/>
        </p:nvSpPr>
        <p:spPr>
          <a:xfrm>
            <a:off x="5606420" y="5679627"/>
            <a:ext cx="704742" cy="92896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20782"/>
              <a:gd name="f8" fmla="val 9298"/>
              <a:gd name="f9" fmla="val 23542"/>
              <a:gd name="f10" fmla="val 18022"/>
              <a:gd name="f11" fmla="val 18595"/>
              <a:gd name="f12" fmla="val 3675"/>
              <a:gd name="f13" fmla="val 1532"/>
              <a:gd name="f14" fmla="val 1815"/>
              <a:gd name="f15" fmla="val 20000"/>
              <a:gd name="f16" fmla="val 16252"/>
              <a:gd name="f17" fmla="val 19298"/>
              <a:gd name="f18" fmla="val 16352"/>
              <a:gd name="f19" fmla="val 2972"/>
              <a:gd name="f20" fmla="val 14392"/>
              <a:gd name="f21" fmla="val 20800"/>
              <a:gd name="f22" fmla="val 14467"/>
              <a:gd name="f23" fmla="+- 0 0 -360"/>
              <a:gd name="f24" fmla="+- 0 0 -180"/>
              <a:gd name="f25" fmla="*/ f3 1 21600"/>
              <a:gd name="f26" fmla="*/ f4 1 21600"/>
              <a:gd name="f27" fmla="+- f6 0 f5"/>
              <a:gd name="f28" fmla="*/ f23 f0 1"/>
              <a:gd name="f29" fmla="*/ f24 f0 1"/>
              <a:gd name="f30" fmla="*/ f27 1 21600"/>
              <a:gd name="f31" fmla="*/ f27 3675 1"/>
              <a:gd name="f32" fmla="*/ f27 20782 1"/>
              <a:gd name="f33" fmla="*/ f27 9298 1"/>
              <a:gd name="f34" fmla="*/ f27 12286 1"/>
              <a:gd name="f35" fmla="*/ f27 18595 1"/>
              <a:gd name="f36" fmla="*/ f28 1 f2"/>
              <a:gd name="f37" fmla="*/ f29 1 f2"/>
              <a:gd name="f38" fmla="*/ f31 1 21600"/>
              <a:gd name="f39" fmla="*/ f32 1 21600"/>
              <a:gd name="f40" fmla="*/ f33 1 21600"/>
              <a:gd name="f41" fmla="*/ f34 1 21600"/>
              <a:gd name="f42" fmla="*/ f35 1 21600"/>
              <a:gd name="f43" fmla="*/ f5 1 f30"/>
              <a:gd name="f44" fmla="+- f36 0 f1"/>
              <a:gd name="f45" fmla="+- f37 0 f1"/>
              <a:gd name="f46" fmla="*/ f41 1 f30"/>
              <a:gd name="f47" fmla="*/ f40 1 f30"/>
              <a:gd name="f48" fmla="*/ f39 1 f30"/>
              <a:gd name="f49" fmla="*/ f42 1 f30"/>
              <a:gd name="f50" fmla="*/ f38 1 f30"/>
              <a:gd name="f51" fmla="*/ f43 f25 1"/>
              <a:gd name="f52" fmla="*/ f43 f26 1"/>
              <a:gd name="f53" fmla="*/ f49 f25 1"/>
              <a:gd name="f54" fmla="*/ f48 f26 1"/>
              <a:gd name="f55" fmla="*/ f50 f26 1"/>
              <a:gd name="f56" fmla="*/ f46 f25 1"/>
              <a:gd name="f57" fmla="*/ f47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4">
                <a:pos x="f56" y="f52"/>
              </a:cxn>
              <a:cxn ang="f45">
                <a:pos x="f57" y="f54"/>
              </a:cxn>
            </a:cxnLst>
            <a:rect l="f51" t="f55" r="f53" b="f54"/>
            <a:pathLst>
              <a:path w="21600" h="21600" stroke="0">
                <a:moveTo>
                  <a:pt x="f5" y="f7"/>
                </a:moveTo>
                <a:cubicBezTo>
                  <a:pt x="f8" y="f9"/>
                  <a:pt x="f8" y="f10"/>
                  <a:pt x="f11" y="f10"/>
                </a:cubicBezTo>
                <a:lnTo>
                  <a:pt x="f11" y="f12"/>
                </a:lnTo>
                <a:lnTo>
                  <a:pt x="f5" y="f12"/>
                </a:lnTo>
                <a:close/>
                <a:moveTo>
                  <a:pt x="f13" y="f12"/>
                </a:moveTo>
                <a:lnTo>
                  <a:pt x="f13" y="f14"/>
                </a:lnTo>
                <a:lnTo>
                  <a:pt x="f15" y="f14"/>
                </a:lnTo>
                <a:lnTo>
                  <a:pt x="f15" y="f16"/>
                </a:lnTo>
                <a:cubicBezTo>
                  <a:pt x="f17" y="f16"/>
                  <a:pt x="f11" y="f18"/>
                  <a:pt x="f11" y="f18"/>
                </a:cubicBezTo>
                <a:lnTo>
                  <a:pt x="f11" y="f12"/>
                </a:lnTo>
                <a:close/>
                <a:moveTo>
                  <a:pt x="f19" y="f14"/>
                </a:moveTo>
                <a:lnTo>
                  <a:pt x="f19" y="f5"/>
                </a:lnTo>
                <a:lnTo>
                  <a:pt x="f6" y="f5"/>
                </a:lnTo>
                <a:lnTo>
                  <a:pt x="f6" y="f20"/>
                </a:lnTo>
                <a:cubicBezTo>
                  <a:pt x="f21" y="f20"/>
                  <a:pt x="f15" y="f22"/>
                  <a:pt x="f15" y="f22"/>
                </a:cubicBezTo>
                <a:lnTo>
                  <a:pt x="f15" y="f14"/>
                </a:lnTo>
                <a:close/>
              </a:path>
              <a:path w="21600" h="21600" fill="none">
                <a:moveTo>
                  <a:pt x="f5" y="f12"/>
                </a:moveTo>
                <a:lnTo>
                  <a:pt x="f11" y="f12"/>
                </a:lnTo>
                <a:lnTo>
                  <a:pt x="f11" y="f10"/>
                </a:lnTo>
                <a:cubicBezTo>
                  <a:pt x="f8" y="f10"/>
                  <a:pt x="f8" y="f9"/>
                  <a:pt x="f5" y="f7"/>
                </a:cubicBezTo>
                <a:close/>
                <a:moveTo>
                  <a:pt x="f13" y="f12"/>
                </a:moveTo>
                <a:lnTo>
                  <a:pt x="f13" y="f14"/>
                </a:lnTo>
                <a:lnTo>
                  <a:pt x="f15" y="f14"/>
                </a:lnTo>
                <a:lnTo>
                  <a:pt x="f15" y="f16"/>
                </a:lnTo>
                <a:cubicBezTo>
                  <a:pt x="f17" y="f16"/>
                  <a:pt x="f11" y="f18"/>
                  <a:pt x="f11" y="f18"/>
                </a:cubicBezTo>
                <a:moveTo>
                  <a:pt x="f19" y="f14"/>
                </a:moveTo>
                <a:lnTo>
                  <a:pt x="f19" y="f5"/>
                </a:lnTo>
                <a:lnTo>
                  <a:pt x="f6" y="f5"/>
                </a:lnTo>
                <a:lnTo>
                  <a:pt x="f6" y="f20"/>
                </a:lnTo>
                <a:cubicBezTo>
                  <a:pt x="f21" y="f20"/>
                  <a:pt x="f15" y="f22"/>
                  <a:pt x="f15" y="f22"/>
                </a:cubicBezTo>
              </a:path>
              <a:path w="21600" h="21600" fill="none" stroke="0">
                <a:moveTo>
                  <a:pt x="f5" y="f7"/>
                </a:moveTo>
                <a:cubicBezTo>
                  <a:pt x="f8" y="f9"/>
                  <a:pt x="f8" y="f10"/>
                  <a:pt x="f11" y="f10"/>
                </a:cubicBezTo>
                <a:lnTo>
                  <a:pt x="f11" y="f18"/>
                </a:lnTo>
                <a:cubicBezTo>
                  <a:pt x="f11" y="f18"/>
                  <a:pt x="f17" y="f16"/>
                  <a:pt x="f15" y="f16"/>
                </a:cubicBezTo>
                <a:lnTo>
                  <a:pt x="f15" y="f22"/>
                </a:lnTo>
                <a:cubicBezTo>
                  <a:pt x="f15" y="f22"/>
                  <a:pt x="f21" y="f20"/>
                  <a:pt x="f6" y="f20"/>
                </a:cubicBezTo>
                <a:lnTo>
                  <a:pt x="f6" y="f5"/>
                </a:lnTo>
                <a:lnTo>
                  <a:pt x="f19" y="f5"/>
                </a:lnTo>
                <a:lnTo>
                  <a:pt x="f19" y="f14"/>
                </a:lnTo>
                <a:lnTo>
                  <a:pt x="f13" y="f14"/>
                </a:lnTo>
                <a:lnTo>
                  <a:pt x="f13" y="f12"/>
                </a:lnTo>
                <a:lnTo>
                  <a:pt x="f5" y="f12"/>
                </a:lnTo>
                <a:close/>
              </a:path>
            </a:pathLst>
          </a:custGeom>
          <a:solidFill>
            <a:srgbClr val="C5E0B4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FB4033B-1EC2-8493-0803-E1614A44F6CF}"/>
              </a:ext>
            </a:extLst>
          </p:cNvPr>
          <p:cNvGrpSpPr/>
          <p:nvPr/>
        </p:nvGrpSpPr>
        <p:grpSpPr>
          <a:xfrm>
            <a:off x="7433318" y="1764109"/>
            <a:ext cx="1103814" cy="1145423"/>
            <a:chOff x="7433318" y="1764109"/>
            <a:chExt cx="1103814" cy="1145423"/>
          </a:xfrm>
        </p:grpSpPr>
        <p:sp>
          <p:nvSpPr>
            <p:cNvPr id="37" name="Flowchart: Magnetic Disk 8">
              <a:extLst>
                <a:ext uri="{FF2B5EF4-FFF2-40B4-BE49-F238E27FC236}">
                  <a16:creationId xmlns:a16="http://schemas.microsoft.com/office/drawing/2014/main" id="{1C4BBA35-DAB0-24E7-0F8D-4885B4D90108}"/>
                </a:ext>
              </a:extLst>
            </p:cNvPr>
            <p:cNvSpPr/>
            <p:nvPr/>
          </p:nvSpPr>
          <p:spPr>
            <a:xfrm>
              <a:off x="7433319" y="2447866"/>
              <a:ext cx="1103813" cy="4616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7459"/>
                <a:gd name="f7" fmla="val 578224"/>
                <a:gd name="f8" fmla="val 96371"/>
                <a:gd name="f9" fmla="val 703730"/>
                <a:gd name="f10" fmla="val 481853"/>
                <a:gd name="f11" fmla="+- 0 0 -360"/>
                <a:gd name="f12" fmla="+- 0 0 -270"/>
                <a:gd name="f13" fmla="+- 0 0 -180"/>
                <a:gd name="f14" fmla="+- 0 0 -90"/>
                <a:gd name="f15" fmla="*/ f3 1 1407459"/>
                <a:gd name="f16" fmla="*/ f4 1 578224"/>
                <a:gd name="f17" fmla="+- f7 0 f5"/>
                <a:gd name="f18" fmla="+- f6 0 f5"/>
                <a:gd name="f19" fmla="*/ f11 f0 1"/>
                <a:gd name="f20" fmla="*/ f12 f0 1"/>
                <a:gd name="f21" fmla="*/ f13 f0 1"/>
                <a:gd name="f22" fmla="*/ f14 f0 1"/>
                <a:gd name="f23" fmla="*/ f18 1 1407459"/>
                <a:gd name="f24" fmla="*/ f17 1 578224"/>
                <a:gd name="f25" fmla="*/ f19 1 f2"/>
                <a:gd name="f26" fmla="*/ f20 1 f2"/>
                <a:gd name="f27" fmla="*/ f21 1 f2"/>
                <a:gd name="f28" fmla="*/ f22 1 f2"/>
                <a:gd name="f29" fmla="*/ 703730 1 f23"/>
                <a:gd name="f30" fmla="*/ 192741 1 f24"/>
                <a:gd name="f31" fmla="*/ 0 1 f24"/>
                <a:gd name="f32" fmla="*/ 0 1 f23"/>
                <a:gd name="f33" fmla="*/ 289112 1 f24"/>
                <a:gd name="f34" fmla="*/ 578224 1 f24"/>
                <a:gd name="f35" fmla="*/ 1407459 1 f23"/>
                <a:gd name="f36" fmla="*/ 481853 1 f24"/>
                <a:gd name="f37" fmla="+- f25 0 f1"/>
                <a:gd name="f38" fmla="+- f26 0 f1"/>
                <a:gd name="f39" fmla="+- f27 0 f1"/>
                <a:gd name="f40" fmla="+- f28 0 f1"/>
                <a:gd name="f41" fmla="*/ f32 f15 1"/>
                <a:gd name="f42" fmla="*/ f35 f15 1"/>
                <a:gd name="f43" fmla="*/ f36 f16 1"/>
                <a:gd name="f44" fmla="*/ f30 f16 1"/>
                <a:gd name="f45" fmla="*/ f29 f15 1"/>
                <a:gd name="f46" fmla="*/ f31 f16 1"/>
                <a:gd name="f47" fmla="*/ f33 f16 1"/>
                <a:gd name="f48" fmla="*/ f3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4"/>
                </a:cxn>
                <a:cxn ang="f37">
                  <a:pos x="f45" y="f46"/>
                </a:cxn>
                <a:cxn ang="f38">
                  <a:pos x="f41" y="f47"/>
                </a:cxn>
                <a:cxn ang="f39">
                  <a:pos x="f45" y="f48"/>
                </a:cxn>
                <a:cxn ang="f40">
                  <a:pos x="f42" y="f47"/>
                </a:cxn>
              </a:cxnLst>
              <a:rect l="f41" t="f44" r="f42" b="f43"/>
              <a:pathLst>
                <a:path w="1407459" h="578224" stroke="0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  <a:path w="1407459" h="578224" fill="none">
                  <a:moveTo>
                    <a:pt x="f6" y="f8"/>
                  </a:moveTo>
                  <a:arcTo wR="f9" hR="f8" stAng="f5" swAng="f0"/>
                </a:path>
                <a:path w="1407459" h="578224" fill="none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</a:pathLst>
            </a:custGeom>
            <a:solidFill>
              <a:srgbClr val="8FAADC"/>
            </a:solidFill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8" name="Flowchart: Magnetic Disk 9">
              <a:extLst>
                <a:ext uri="{FF2B5EF4-FFF2-40B4-BE49-F238E27FC236}">
                  <a16:creationId xmlns:a16="http://schemas.microsoft.com/office/drawing/2014/main" id="{8F4B9B2A-DDE7-CEBA-E271-131FBC091177}"/>
                </a:ext>
              </a:extLst>
            </p:cNvPr>
            <p:cNvSpPr/>
            <p:nvPr/>
          </p:nvSpPr>
          <p:spPr>
            <a:xfrm>
              <a:off x="7433319" y="2103836"/>
              <a:ext cx="1103813" cy="4616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7459"/>
                <a:gd name="f7" fmla="val 578224"/>
                <a:gd name="f8" fmla="val 96371"/>
                <a:gd name="f9" fmla="val 703730"/>
                <a:gd name="f10" fmla="val 481853"/>
                <a:gd name="f11" fmla="+- 0 0 -360"/>
                <a:gd name="f12" fmla="+- 0 0 -270"/>
                <a:gd name="f13" fmla="+- 0 0 -180"/>
                <a:gd name="f14" fmla="+- 0 0 -90"/>
                <a:gd name="f15" fmla="*/ f3 1 1407459"/>
                <a:gd name="f16" fmla="*/ f4 1 578224"/>
                <a:gd name="f17" fmla="+- f7 0 f5"/>
                <a:gd name="f18" fmla="+- f6 0 f5"/>
                <a:gd name="f19" fmla="*/ f11 f0 1"/>
                <a:gd name="f20" fmla="*/ f12 f0 1"/>
                <a:gd name="f21" fmla="*/ f13 f0 1"/>
                <a:gd name="f22" fmla="*/ f14 f0 1"/>
                <a:gd name="f23" fmla="*/ f18 1 1407459"/>
                <a:gd name="f24" fmla="*/ f17 1 578224"/>
                <a:gd name="f25" fmla="*/ f19 1 f2"/>
                <a:gd name="f26" fmla="*/ f20 1 f2"/>
                <a:gd name="f27" fmla="*/ f21 1 f2"/>
                <a:gd name="f28" fmla="*/ f22 1 f2"/>
                <a:gd name="f29" fmla="*/ 703730 1 f23"/>
                <a:gd name="f30" fmla="*/ 192741 1 f24"/>
                <a:gd name="f31" fmla="*/ 0 1 f24"/>
                <a:gd name="f32" fmla="*/ 0 1 f23"/>
                <a:gd name="f33" fmla="*/ 289112 1 f24"/>
                <a:gd name="f34" fmla="*/ 578224 1 f24"/>
                <a:gd name="f35" fmla="*/ 1407459 1 f23"/>
                <a:gd name="f36" fmla="*/ 481853 1 f24"/>
                <a:gd name="f37" fmla="+- f25 0 f1"/>
                <a:gd name="f38" fmla="+- f26 0 f1"/>
                <a:gd name="f39" fmla="+- f27 0 f1"/>
                <a:gd name="f40" fmla="+- f28 0 f1"/>
                <a:gd name="f41" fmla="*/ f32 f15 1"/>
                <a:gd name="f42" fmla="*/ f35 f15 1"/>
                <a:gd name="f43" fmla="*/ f36 f16 1"/>
                <a:gd name="f44" fmla="*/ f30 f16 1"/>
                <a:gd name="f45" fmla="*/ f29 f15 1"/>
                <a:gd name="f46" fmla="*/ f31 f16 1"/>
                <a:gd name="f47" fmla="*/ f33 f16 1"/>
                <a:gd name="f48" fmla="*/ f3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4"/>
                </a:cxn>
                <a:cxn ang="f37">
                  <a:pos x="f45" y="f46"/>
                </a:cxn>
                <a:cxn ang="f38">
                  <a:pos x="f41" y="f47"/>
                </a:cxn>
                <a:cxn ang="f39">
                  <a:pos x="f45" y="f48"/>
                </a:cxn>
                <a:cxn ang="f40">
                  <a:pos x="f42" y="f47"/>
                </a:cxn>
              </a:cxnLst>
              <a:rect l="f41" t="f44" r="f42" b="f43"/>
              <a:pathLst>
                <a:path w="1407459" h="578224" stroke="0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  <a:path w="1407459" h="578224" fill="none">
                  <a:moveTo>
                    <a:pt x="f6" y="f8"/>
                  </a:moveTo>
                  <a:arcTo wR="f9" hR="f8" stAng="f5" swAng="f0"/>
                </a:path>
                <a:path w="1407459" h="578224" fill="none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</a:pathLst>
            </a:custGeom>
            <a:solidFill>
              <a:srgbClr val="8FAADC"/>
            </a:solidFill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9" name="Flowchart: Magnetic Disk 10">
              <a:extLst>
                <a:ext uri="{FF2B5EF4-FFF2-40B4-BE49-F238E27FC236}">
                  <a16:creationId xmlns:a16="http://schemas.microsoft.com/office/drawing/2014/main" id="{59AD7C9B-C9A9-0D86-20B2-A83A78ECBBF0}"/>
                </a:ext>
              </a:extLst>
            </p:cNvPr>
            <p:cNvSpPr/>
            <p:nvPr/>
          </p:nvSpPr>
          <p:spPr>
            <a:xfrm>
              <a:off x="7433318" y="1764109"/>
              <a:ext cx="1103813" cy="4616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7459"/>
                <a:gd name="f7" fmla="val 578224"/>
                <a:gd name="f8" fmla="val 96371"/>
                <a:gd name="f9" fmla="val 703730"/>
                <a:gd name="f10" fmla="val 481853"/>
                <a:gd name="f11" fmla="+- 0 0 -360"/>
                <a:gd name="f12" fmla="+- 0 0 -270"/>
                <a:gd name="f13" fmla="+- 0 0 -180"/>
                <a:gd name="f14" fmla="+- 0 0 -90"/>
                <a:gd name="f15" fmla="*/ f3 1 1407459"/>
                <a:gd name="f16" fmla="*/ f4 1 578224"/>
                <a:gd name="f17" fmla="+- f7 0 f5"/>
                <a:gd name="f18" fmla="+- f6 0 f5"/>
                <a:gd name="f19" fmla="*/ f11 f0 1"/>
                <a:gd name="f20" fmla="*/ f12 f0 1"/>
                <a:gd name="f21" fmla="*/ f13 f0 1"/>
                <a:gd name="f22" fmla="*/ f14 f0 1"/>
                <a:gd name="f23" fmla="*/ f18 1 1407459"/>
                <a:gd name="f24" fmla="*/ f17 1 578224"/>
                <a:gd name="f25" fmla="*/ f19 1 f2"/>
                <a:gd name="f26" fmla="*/ f20 1 f2"/>
                <a:gd name="f27" fmla="*/ f21 1 f2"/>
                <a:gd name="f28" fmla="*/ f22 1 f2"/>
                <a:gd name="f29" fmla="*/ 703730 1 f23"/>
                <a:gd name="f30" fmla="*/ 192741 1 f24"/>
                <a:gd name="f31" fmla="*/ 0 1 f24"/>
                <a:gd name="f32" fmla="*/ 0 1 f23"/>
                <a:gd name="f33" fmla="*/ 289112 1 f24"/>
                <a:gd name="f34" fmla="*/ 578224 1 f24"/>
                <a:gd name="f35" fmla="*/ 1407459 1 f23"/>
                <a:gd name="f36" fmla="*/ 481853 1 f24"/>
                <a:gd name="f37" fmla="+- f25 0 f1"/>
                <a:gd name="f38" fmla="+- f26 0 f1"/>
                <a:gd name="f39" fmla="+- f27 0 f1"/>
                <a:gd name="f40" fmla="+- f28 0 f1"/>
                <a:gd name="f41" fmla="*/ f32 f15 1"/>
                <a:gd name="f42" fmla="*/ f35 f15 1"/>
                <a:gd name="f43" fmla="*/ f36 f16 1"/>
                <a:gd name="f44" fmla="*/ f30 f16 1"/>
                <a:gd name="f45" fmla="*/ f29 f15 1"/>
                <a:gd name="f46" fmla="*/ f31 f16 1"/>
                <a:gd name="f47" fmla="*/ f33 f16 1"/>
                <a:gd name="f48" fmla="*/ f3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4"/>
                </a:cxn>
                <a:cxn ang="f37">
                  <a:pos x="f45" y="f46"/>
                </a:cxn>
                <a:cxn ang="f38">
                  <a:pos x="f41" y="f47"/>
                </a:cxn>
                <a:cxn ang="f39">
                  <a:pos x="f45" y="f48"/>
                </a:cxn>
                <a:cxn ang="f40">
                  <a:pos x="f42" y="f47"/>
                </a:cxn>
              </a:cxnLst>
              <a:rect l="f41" t="f44" r="f42" b="f43"/>
              <a:pathLst>
                <a:path w="1407459" h="578224" stroke="0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  <a:path w="1407459" h="578224" fill="none">
                  <a:moveTo>
                    <a:pt x="f6" y="f8"/>
                  </a:moveTo>
                  <a:arcTo wR="f9" hR="f8" stAng="f5" swAng="f0"/>
                </a:path>
                <a:path w="1407459" h="578224" fill="none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</a:pathLst>
            </a:custGeom>
            <a:solidFill>
              <a:srgbClr val="8FAADC"/>
            </a:solidFill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AAA5CAF-40C4-7F80-602D-4D55D690F46C}"/>
              </a:ext>
            </a:extLst>
          </p:cNvPr>
          <p:cNvGrpSpPr/>
          <p:nvPr/>
        </p:nvGrpSpPr>
        <p:grpSpPr>
          <a:xfrm>
            <a:off x="7404982" y="4090310"/>
            <a:ext cx="1103816" cy="1147309"/>
            <a:chOff x="7404982" y="4090310"/>
            <a:chExt cx="1103816" cy="1147309"/>
          </a:xfrm>
        </p:grpSpPr>
        <p:sp>
          <p:nvSpPr>
            <p:cNvPr id="40" name="Flowchart: Magnetic Disk 17">
              <a:extLst>
                <a:ext uri="{FF2B5EF4-FFF2-40B4-BE49-F238E27FC236}">
                  <a16:creationId xmlns:a16="http://schemas.microsoft.com/office/drawing/2014/main" id="{B3E77568-E210-8BB1-CC92-B21A7F5565B5}"/>
                </a:ext>
              </a:extLst>
            </p:cNvPr>
            <p:cNvSpPr/>
            <p:nvPr/>
          </p:nvSpPr>
          <p:spPr>
            <a:xfrm>
              <a:off x="7404984" y="4775954"/>
              <a:ext cx="1103814" cy="4616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7459"/>
                <a:gd name="f7" fmla="val 578224"/>
                <a:gd name="f8" fmla="val 96371"/>
                <a:gd name="f9" fmla="val 703730"/>
                <a:gd name="f10" fmla="val 481853"/>
                <a:gd name="f11" fmla="+- 0 0 -360"/>
                <a:gd name="f12" fmla="+- 0 0 -270"/>
                <a:gd name="f13" fmla="+- 0 0 -180"/>
                <a:gd name="f14" fmla="+- 0 0 -90"/>
                <a:gd name="f15" fmla="*/ f3 1 1407459"/>
                <a:gd name="f16" fmla="*/ f4 1 578224"/>
                <a:gd name="f17" fmla="+- f7 0 f5"/>
                <a:gd name="f18" fmla="+- f6 0 f5"/>
                <a:gd name="f19" fmla="*/ f11 f0 1"/>
                <a:gd name="f20" fmla="*/ f12 f0 1"/>
                <a:gd name="f21" fmla="*/ f13 f0 1"/>
                <a:gd name="f22" fmla="*/ f14 f0 1"/>
                <a:gd name="f23" fmla="*/ f18 1 1407459"/>
                <a:gd name="f24" fmla="*/ f17 1 578224"/>
                <a:gd name="f25" fmla="*/ f19 1 f2"/>
                <a:gd name="f26" fmla="*/ f20 1 f2"/>
                <a:gd name="f27" fmla="*/ f21 1 f2"/>
                <a:gd name="f28" fmla="*/ f22 1 f2"/>
                <a:gd name="f29" fmla="*/ 703730 1 f23"/>
                <a:gd name="f30" fmla="*/ 192741 1 f24"/>
                <a:gd name="f31" fmla="*/ 0 1 f24"/>
                <a:gd name="f32" fmla="*/ 0 1 f23"/>
                <a:gd name="f33" fmla="*/ 289112 1 f24"/>
                <a:gd name="f34" fmla="*/ 578224 1 f24"/>
                <a:gd name="f35" fmla="*/ 1407459 1 f23"/>
                <a:gd name="f36" fmla="*/ 481853 1 f24"/>
                <a:gd name="f37" fmla="+- f25 0 f1"/>
                <a:gd name="f38" fmla="+- f26 0 f1"/>
                <a:gd name="f39" fmla="+- f27 0 f1"/>
                <a:gd name="f40" fmla="+- f28 0 f1"/>
                <a:gd name="f41" fmla="*/ f32 f15 1"/>
                <a:gd name="f42" fmla="*/ f35 f15 1"/>
                <a:gd name="f43" fmla="*/ f36 f16 1"/>
                <a:gd name="f44" fmla="*/ f30 f16 1"/>
                <a:gd name="f45" fmla="*/ f29 f15 1"/>
                <a:gd name="f46" fmla="*/ f31 f16 1"/>
                <a:gd name="f47" fmla="*/ f33 f16 1"/>
                <a:gd name="f48" fmla="*/ f3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4"/>
                </a:cxn>
                <a:cxn ang="f37">
                  <a:pos x="f45" y="f46"/>
                </a:cxn>
                <a:cxn ang="f38">
                  <a:pos x="f41" y="f47"/>
                </a:cxn>
                <a:cxn ang="f39">
                  <a:pos x="f45" y="f48"/>
                </a:cxn>
                <a:cxn ang="f40">
                  <a:pos x="f42" y="f47"/>
                </a:cxn>
              </a:cxnLst>
              <a:rect l="f41" t="f44" r="f42" b="f43"/>
              <a:pathLst>
                <a:path w="1407459" h="578224" stroke="0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  <a:path w="1407459" h="578224" fill="none">
                  <a:moveTo>
                    <a:pt x="f6" y="f8"/>
                  </a:moveTo>
                  <a:arcTo wR="f9" hR="f8" stAng="f5" swAng="f0"/>
                </a:path>
                <a:path w="1407459" h="578224" fill="none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</a:pathLst>
            </a:custGeom>
            <a:solidFill>
              <a:srgbClr val="AFABAB"/>
            </a:solidFill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1" name="Flowchart: Magnetic Disk 18">
              <a:extLst>
                <a:ext uri="{FF2B5EF4-FFF2-40B4-BE49-F238E27FC236}">
                  <a16:creationId xmlns:a16="http://schemas.microsoft.com/office/drawing/2014/main" id="{62C5CCCF-A1A4-1382-0414-2B3294812168}"/>
                </a:ext>
              </a:extLst>
            </p:cNvPr>
            <p:cNvSpPr/>
            <p:nvPr/>
          </p:nvSpPr>
          <p:spPr>
            <a:xfrm>
              <a:off x="7404982" y="4437521"/>
              <a:ext cx="1102493" cy="4616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7459"/>
                <a:gd name="f7" fmla="val 578224"/>
                <a:gd name="f8" fmla="val 96371"/>
                <a:gd name="f9" fmla="val 703730"/>
                <a:gd name="f10" fmla="val 481853"/>
                <a:gd name="f11" fmla="+- 0 0 -360"/>
                <a:gd name="f12" fmla="+- 0 0 -270"/>
                <a:gd name="f13" fmla="+- 0 0 -180"/>
                <a:gd name="f14" fmla="+- 0 0 -90"/>
                <a:gd name="f15" fmla="*/ f3 1 1407459"/>
                <a:gd name="f16" fmla="*/ f4 1 578224"/>
                <a:gd name="f17" fmla="+- f7 0 f5"/>
                <a:gd name="f18" fmla="+- f6 0 f5"/>
                <a:gd name="f19" fmla="*/ f11 f0 1"/>
                <a:gd name="f20" fmla="*/ f12 f0 1"/>
                <a:gd name="f21" fmla="*/ f13 f0 1"/>
                <a:gd name="f22" fmla="*/ f14 f0 1"/>
                <a:gd name="f23" fmla="*/ f18 1 1407459"/>
                <a:gd name="f24" fmla="*/ f17 1 578224"/>
                <a:gd name="f25" fmla="*/ f19 1 f2"/>
                <a:gd name="f26" fmla="*/ f20 1 f2"/>
                <a:gd name="f27" fmla="*/ f21 1 f2"/>
                <a:gd name="f28" fmla="*/ f22 1 f2"/>
                <a:gd name="f29" fmla="*/ 703730 1 f23"/>
                <a:gd name="f30" fmla="*/ 192741 1 f24"/>
                <a:gd name="f31" fmla="*/ 0 1 f24"/>
                <a:gd name="f32" fmla="*/ 0 1 f23"/>
                <a:gd name="f33" fmla="*/ 289112 1 f24"/>
                <a:gd name="f34" fmla="*/ 578224 1 f24"/>
                <a:gd name="f35" fmla="*/ 1407459 1 f23"/>
                <a:gd name="f36" fmla="*/ 481853 1 f24"/>
                <a:gd name="f37" fmla="+- f25 0 f1"/>
                <a:gd name="f38" fmla="+- f26 0 f1"/>
                <a:gd name="f39" fmla="+- f27 0 f1"/>
                <a:gd name="f40" fmla="+- f28 0 f1"/>
                <a:gd name="f41" fmla="*/ f32 f15 1"/>
                <a:gd name="f42" fmla="*/ f35 f15 1"/>
                <a:gd name="f43" fmla="*/ f36 f16 1"/>
                <a:gd name="f44" fmla="*/ f30 f16 1"/>
                <a:gd name="f45" fmla="*/ f29 f15 1"/>
                <a:gd name="f46" fmla="*/ f31 f16 1"/>
                <a:gd name="f47" fmla="*/ f33 f16 1"/>
                <a:gd name="f48" fmla="*/ f3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4"/>
                </a:cxn>
                <a:cxn ang="f37">
                  <a:pos x="f45" y="f46"/>
                </a:cxn>
                <a:cxn ang="f38">
                  <a:pos x="f41" y="f47"/>
                </a:cxn>
                <a:cxn ang="f39">
                  <a:pos x="f45" y="f48"/>
                </a:cxn>
                <a:cxn ang="f40">
                  <a:pos x="f42" y="f47"/>
                </a:cxn>
              </a:cxnLst>
              <a:rect l="f41" t="f44" r="f42" b="f43"/>
              <a:pathLst>
                <a:path w="1407459" h="578224" stroke="0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  <a:path w="1407459" h="578224" fill="none">
                  <a:moveTo>
                    <a:pt x="f6" y="f8"/>
                  </a:moveTo>
                  <a:arcTo wR="f9" hR="f8" stAng="f5" swAng="f0"/>
                </a:path>
                <a:path w="1407459" h="578224" fill="none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</a:pathLst>
            </a:custGeom>
            <a:solidFill>
              <a:srgbClr val="AFABAB"/>
            </a:solidFill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2" name="Flowchart: Magnetic Disk 19">
              <a:extLst>
                <a:ext uri="{FF2B5EF4-FFF2-40B4-BE49-F238E27FC236}">
                  <a16:creationId xmlns:a16="http://schemas.microsoft.com/office/drawing/2014/main" id="{AE76BA73-8FF9-C79A-905E-DA0FE8A79E53}"/>
                </a:ext>
              </a:extLst>
            </p:cNvPr>
            <p:cNvSpPr/>
            <p:nvPr/>
          </p:nvSpPr>
          <p:spPr>
            <a:xfrm>
              <a:off x="7404983" y="4090310"/>
              <a:ext cx="1103814" cy="4616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7459"/>
                <a:gd name="f7" fmla="val 578224"/>
                <a:gd name="f8" fmla="val 96371"/>
                <a:gd name="f9" fmla="val 703730"/>
                <a:gd name="f10" fmla="val 481853"/>
                <a:gd name="f11" fmla="+- 0 0 -360"/>
                <a:gd name="f12" fmla="+- 0 0 -270"/>
                <a:gd name="f13" fmla="+- 0 0 -180"/>
                <a:gd name="f14" fmla="+- 0 0 -90"/>
                <a:gd name="f15" fmla="*/ f3 1 1407459"/>
                <a:gd name="f16" fmla="*/ f4 1 578224"/>
                <a:gd name="f17" fmla="+- f7 0 f5"/>
                <a:gd name="f18" fmla="+- f6 0 f5"/>
                <a:gd name="f19" fmla="*/ f11 f0 1"/>
                <a:gd name="f20" fmla="*/ f12 f0 1"/>
                <a:gd name="f21" fmla="*/ f13 f0 1"/>
                <a:gd name="f22" fmla="*/ f14 f0 1"/>
                <a:gd name="f23" fmla="*/ f18 1 1407459"/>
                <a:gd name="f24" fmla="*/ f17 1 578224"/>
                <a:gd name="f25" fmla="*/ f19 1 f2"/>
                <a:gd name="f26" fmla="*/ f20 1 f2"/>
                <a:gd name="f27" fmla="*/ f21 1 f2"/>
                <a:gd name="f28" fmla="*/ f22 1 f2"/>
                <a:gd name="f29" fmla="*/ 703730 1 f23"/>
                <a:gd name="f30" fmla="*/ 192741 1 f24"/>
                <a:gd name="f31" fmla="*/ 0 1 f24"/>
                <a:gd name="f32" fmla="*/ 0 1 f23"/>
                <a:gd name="f33" fmla="*/ 289112 1 f24"/>
                <a:gd name="f34" fmla="*/ 578224 1 f24"/>
                <a:gd name="f35" fmla="*/ 1407459 1 f23"/>
                <a:gd name="f36" fmla="*/ 481853 1 f24"/>
                <a:gd name="f37" fmla="+- f25 0 f1"/>
                <a:gd name="f38" fmla="+- f26 0 f1"/>
                <a:gd name="f39" fmla="+- f27 0 f1"/>
                <a:gd name="f40" fmla="+- f28 0 f1"/>
                <a:gd name="f41" fmla="*/ f32 f15 1"/>
                <a:gd name="f42" fmla="*/ f35 f15 1"/>
                <a:gd name="f43" fmla="*/ f36 f16 1"/>
                <a:gd name="f44" fmla="*/ f30 f16 1"/>
                <a:gd name="f45" fmla="*/ f29 f15 1"/>
                <a:gd name="f46" fmla="*/ f31 f16 1"/>
                <a:gd name="f47" fmla="*/ f33 f16 1"/>
                <a:gd name="f48" fmla="*/ f3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4"/>
                </a:cxn>
                <a:cxn ang="f37">
                  <a:pos x="f45" y="f46"/>
                </a:cxn>
                <a:cxn ang="f38">
                  <a:pos x="f41" y="f47"/>
                </a:cxn>
                <a:cxn ang="f39">
                  <a:pos x="f45" y="f48"/>
                </a:cxn>
                <a:cxn ang="f40">
                  <a:pos x="f42" y="f47"/>
                </a:cxn>
              </a:cxnLst>
              <a:rect l="f41" t="f44" r="f42" b="f43"/>
              <a:pathLst>
                <a:path w="1407459" h="578224" stroke="0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  <a:path w="1407459" h="578224" fill="none">
                  <a:moveTo>
                    <a:pt x="f6" y="f8"/>
                  </a:moveTo>
                  <a:arcTo wR="f9" hR="f8" stAng="f5" swAng="f0"/>
                </a:path>
                <a:path w="1407459" h="578224" fill="none">
                  <a:moveTo>
                    <a:pt x="f5" y="f8"/>
                  </a:moveTo>
                  <a:arcTo wR="f9" hR="f8" stAng="f0" swAng="f0"/>
                  <a:lnTo>
                    <a:pt x="f6" y="f10"/>
                  </a:lnTo>
                  <a:arcTo wR="f9" hR="f8" stAng="f5" swAng="f0"/>
                  <a:close/>
                </a:path>
              </a:pathLst>
            </a:custGeom>
            <a:solidFill>
              <a:srgbClr val="AFABAB"/>
            </a:solidFill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cxnSp>
        <p:nvCxnSpPr>
          <p:cNvPr id="43" name="Straight Arrow Connector 23">
            <a:extLst>
              <a:ext uri="{FF2B5EF4-FFF2-40B4-BE49-F238E27FC236}">
                <a16:creationId xmlns:a16="http://schemas.microsoft.com/office/drawing/2014/main" id="{415FB148-1F1D-6789-291C-9A5F4967AF34}"/>
              </a:ext>
            </a:extLst>
          </p:cNvPr>
          <p:cNvCxnSpPr>
            <a:cxnSpLocks/>
            <a:stCxn id="30" idx="1"/>
            <a:endCxn id="34" idx="3"/>
          </p:cNvCxnSpPr>
          <p:nvPr/>
        </p:nvCxnSpPr>
        <p:spPr>
          <a:xfrm>
            <a:off x="4102621" y="1609289"/>
            <a:ext cx="1523463" cy="717832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44" name="Straight Arrow Connector 25">
            <a:extLst>
              <a:ext uri="{FF2B5EF4-FFF2-40B4-BE49-F238E27FC236}">
                <a16:creationId xmlns:a16="http://schemas.microsoft.com/office/drawing/2014/main" id="{BDE2128C-E757-CB74-3213-02D946EF470B}"/>
              </a:ext>
            </a:extLst>
          </p:cNvPr>
          <p:cNvCxnSpPr>
            <a:cxnSpLocks/>
            <a:stCxn id="31" idx="1"/>
            <a:endCxn id="34" idx="3"/>
          </p:cNvCxnSpPr>
          <p:nvPr/>
        </p:nvCxnSpPr>
        <p:spPr>
          <a:xfrm flipV="1">
            <a:off x="4102621" y="2327121"/>
            <a:ext cx="1523463" cy="979739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45" name="Straight Arrow Connector 28">
            <a:extLst>
              <a:ext uri="{FF2B5EF4-FFF2-40B4-BE49-F238E27FC236}">
                <a16:creationId xmlns:a16="http://schemas.microsoft.com/office/drawing/2014/main" id="{0418237F-DCC6-505B-669A-6B4B10ADD8A6}"/>
              </a:ext>
            </a:extLst>
          </p:cNvPr>
          <p:cNvCxnSpPr>
            <a:cxnSpLocks/>
            <a:stCxn id="32" idx="1"/>
            <a:endCxn id="35" idx="3"/>
          </p:cNvCxnSpPr>
          <p:nvPr/>
        </p:nvCxnSpPr>
        <p:spPr>
          <a:xfrm flipV="1">
            <a:off x="4102622" y="4664499"/>
            <a:ext cx="1503798" cy="342287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46" name="Straight Arrow Connector 31">
            <a:extLst>
              <a:ext uri="{FF2B5EF4-FFF2-40B4-BE49-F238E27FC236}">
                <a16:creationId xmlns:a16="http://schemas.microsoft.com/office/drawing/2014/main" id="{328765B8-48BA-E54A-7682-C049384B2B03}"/>
              </a:ext>
            </a:extLst>
          </p:cNvPr>
          <p:cNvCxnSpPr>
            <a:cxnSpLocks/>
            <a:stCxn id="33" idx="1"/>
            <a:endCxn id="36" idx="3"/>
          </p:cNvCxnSpPr>
          <p:nvPr/>
        </p:nvCxnSpPr>
        <p:spPr>
          <a:xfrm flipV="1">
            <a:off x="4119802" y="6144110"/>
            <a:ext cx="1486618" cy="10606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47" name="Straight Arrow Connector 34">
            <a:extLst>
              <a:ext uri="{FF2B5EF4-FFF2-40B4-BE49-F238E27FC236}">
                <a16:creationId xmlns:a16="http://schemas.microsoft.com/office/drawing/2014/main" id="{02A20542-0BD9-DE5E-DE40-8011B4BD73C8}"/>
              </a:ext>
            </a:extLst>
          </p:cNvPr>
          <p:cNvCxnSpPr>
            <a:cxnSpLocks/>
            <a:stCxn id="36" idx="1"/>
            <a:endCxn id="41" idx="3"/>
          </p:cNvCxnSpPr>
          <p:nvPr/>
        </p:nvCxnSpPr>
        <p:spPr>
          <a:xfrm flipV="1">
            <a:off x="6311162" y="4668354"/>
            <a:ext cx="1093820" cy="1475756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48" name="Straight Arrow Connector 37">
            <a:extLst>
              <a:ext uri="{FF2B5EF4-FFF2-40B4-BE49-F238E27FC236}">
                <a16:creationId xmlns:a16="http://schemas.microsoft.com/office/drawing/2014/main" id="{BFCC991D-538F-D557-AB54-CEC368B8D19D}"/>
              </a:ext>
            </a:extLst>
          </p:cNvPr>
          <p:cNvCxnSpPr>
            <a:cxnSpLocks/>
            <a:stCxn id="35" idx="1"/>
            <a:endCxn id="41" idx="3"/>
          </p:cNvCxnSpPr>
          <p:nvPr/>
        </p:nvCxnSpPr>
        <p:spPr>
          <a:xfrm>
            <a:off x="6311162" y="4664499"/>
            <a:ext cx="1093820" cy="3855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49" name="Straight Arrow Connector 40">
            <a:extLst>
              <a:ext uri="{FF2B5EF4-FFF2-40B4-BE49-F238E27FC236}">
                <a16:creationId xmlns:a16="http://schemas.microsoft.com/office/drawing/2014/main" id="{3ABD0721-A0AE-682E-3A69-A10EA3C0AFCC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>
            <a:off x="6330825" y="2327121"/>
            <a:ext cx="1102494" cy="7548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50" name="Straight Arrow Connector 43">
            <a:extLst>
              <a:ext uri="{FF2B5EF4-FFF2-40B4-BE49-F238E27FC236}">
                <a16:creationId xmlns:a16="http://schemas.microsoft.com/office/drawing/2014/main" id="{F461FC4B-CDC6-A946-888C-8FAA89DEDFE3}"/>
              </a:ext>
            </a:extLst>
          </p:cNvPr>
          <p:cNvCxnSpPr>
            <a:cxnSpLocks/>
            <a:stCxn id="38" idx="1"/>
            <a:endCxn id="52" idx="1"/>
          </p:cNvCxnSpPr>
          <p:nvPr/>
        </p:nvCxnSpPr>
        <p:spPr>
          <a:xfrm>
            <a:off x="8537132" y="2334669"/>
            <a:ext cx="1377826" cy="1094331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51" name="Straight Arrow Connector 46">
            <a:extLst>
              <a:ext uri="{FF2B5EF4-FFF2-40B4-BE49-F238E27FC236}">
                <a16:creationId xmlns:a16="http://schemas.microsoft.com/office/drawing/2014/main" id="{B32ABA6C-A4AE-E589-E6A6-67E530A6068B}"/>
              </a:ext>
            </a:extLst>
          </p:cNvPr>
          <p:cNvCxnSpPr>
            <a:cxnSpLocks/>
            <a:stCxn id="41" idx="1"/>
            <a:endCxn id="52" idx="1"/>
          </p:cNvCxnSpPr>
          <p:nvPr/>
        </p:nvCxnSpPr>
        <p:spPr>
          <a:xfrm flipV="1">
            <a:off x="8507475" y="3429000"/>
            <a:ext cx="1407483" cy="1239354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pic>
        <p:nvPicPr>
          <p:cNvPr id="52" name="Graphic 50" descr="Gears with solid fill">
            <a:extLst>
              <a:ext uri="{FF2B5EF4-FFF2-40B4-BE49-F238E27FC236}">
                <a16:creationId xmlns:a16="http://schemas.microsoft.com/office/drawing/2014/main" id="{5137D258-22EE-AFFD-4327-A08B04642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4958" y="2720788"/>
            <a:ext cx="1416423" cy="14164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3" name="TextBox 53">
            <a:extLst>
              <a:ext uri="{FF2B5EF4-FFF2-40B4-BE49-F238E27FC236}">
                <a16:creationId xmlns:a16="http://schemas.microsoft.com/office/drawing/2014/main" id="{97767713-E3DE-C7D2-5FC4-2CCF4752EE33}"/>
              </a:ext>
            </a:extLst>
          </p:cNvPr>
          <p:cNvSpPr txBox="1"/>
          <p:nvPr/>
        </p:nvSpPr>
        <p:spPr>
          <a:xfrm>
            <a:off x="1931763" y="3859477"/>
            <a:ext cx="861133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Data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420523C2-59D3-433A-D889-8FD4CB96CC2E}"/>
              </a:ext>
            </a:extLst>
          </p:cNvPr>
          <p:cNvSpPr txBox="1"/>
          <p:nvPr/>
        </p:nvSpPr>
        <p:spPr>
          <a:xfrm>
            <a:off x="7278527" y="678164"/>
            <a:ext cx="149752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Database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07A9ED38-7184-BC16-2F02-24A5889B7B83}"/>
              </a:ext>
            </a:extLst>
          </p:cNvPr>
          <p:cNvSpPr txBox="1"/>
          <p:nvPr/>
        </p:nvSpPr>
        <p:spPr>
          <a:xfrm>
            <a:off x="5301495" y="681703"/>
            <a:ext cx="140936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Data Set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93CA2CE8-73E3-2F2D-1B98-A6815C05E47F}"/>
              </a:ext>
            </a:extLst>
          </p:cNvPr>
          <p:cNvSpPr txBox="1"/>
          <p:nvPr/>
        </p:nvSpPr>
        <p:spPr>
          <a:xfrm>
            <a:off x="10245504" y="2073548"/>
            <a:ext cx="1202573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DBMS</a:t>
            </a:r>
          </a:p>
        </p:txBody>
      </p:sp>
      <p:cxnSp>
        <p:nvCxnSpPr>
          <p:cNvPr id="57" name="Straight Arrow Connector 25">
            <a:extLst>
              <a:ext uri="{FF2B5EF4-FFF2-40B4-BE49-F238E27FC236}">
                <a16:creationId xmlns:a16="http://schemas.microsoft.com/office/drawing/2014/main" id="{20E635C6-7A77-963E-070F-A63C6AA7F271}"/>
              </a:ext>
            </a:extLst>
          </p:cNvPr>
          <p:cNvCxnSpPr>
            <a:cxnSpLocks/>
            <a:stCxn id="31" idx="1"/>
            <a:endCxn id="35" idx="3"/>
          </p:cNvCxnSpPr>
          <p:nvPr/>
        </p:nvCxnSpPr>
        <p:spPr>
          <a:xfrm>
            <a:off x="4102621" y="3306860"/>
            <a:ext cx="1503799" cy="1357639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37186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54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0F5E19CA-2788-646B-DE86-A2B62B5A6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18" y="703005"/>
            <a:ext cx="2425148" cy="2425148"/>
          </a:xfrm>
          <a:prstGeom prst="rect">
            <a:avLst/>
          </a:prstGeom>
        </p:spPr>
      </p:pic>
      <p:pic>
        <p:nvPicPr>
          <p:cNvPr id="5" name="Picture 4" descr="A hexagon with white text&#10;&#10;Description automatically generated">
            <a:extLst>
              <a:ext uri="{FF2B5EF4-FFF2-40B4-BE49-F238E27FC236}">
                <a16:creationId xmlns:a16="http://schemas.microsoft.com/office/drawing/2014/main" id="{A0F34141-A66E-29AB-84F5-89980C987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96" y="3774090"/>
            <a:ext cx="2425148" cy="24251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474F37-C916-BAFF-EA88-79531B4A88D4}"/>
              </a:ext>
            </a:extLst>
          </p:cNvPr>
          <p:cNvGrpSpPr/>
          <p:nvPr/>
        </p:nvGrpSpPr>
        <p:grpSpPr>
          <a:xfrm>
            <a:off x="8871902" y="3916658"/>
            <a:ext cx="2039125" cy="2140012"/>
            <a:chOff x="675861" y="1828800"/>
            <a:chExt cx="2425148" cy="2425148"/>
          </a:xfrm>
        </p:grpSpPr>
        <p:sp>
          <p:nvSpPr>
            <p:cNvPr id="6" name="Octagon 5">
              <a:extLst>
                <a:ext uri="{FF2B5EF4-FFF2-40B4-BE49-F238E27FC236}">
                  <a16:creationId xmlns:a16="http://schemas.microsoft.com/office/drawing/2014/main" id="{2D8F249A-1D73-4849-7754-660DFEAC7899}"/>
                </a:ext>
              </a:extLst>
            </p:cNvPr>
            <p:cNvSpPr/>
            <p:nvPr/>
          </p:nvSpPr>
          <p:spPr>
            <a:xfrm>
              <a:off x="675861" y="1828800"/>
              <a:ext cx="2425148" cy="2425148"/>
            </a:xfrm>
            <a:prstGeom prst="octagon">
              <a:avLst/>
            </a:prstGeom>
            <a:solidFill>
              <a:schemeClr val="tx2">
                <a:lumMod val="75000"/>
                <a:lumOff val="25000"/>
              </a:schemeClr>
            </a:solidFill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A6513F-B2BC-896A-1DFB-0F2B31B7E60E}"/>
                </a:ext>
              </a:extLst>
            </p:cNvPr>
            <p:cNvSpPr txBox="1"/>
            <p:nvPr/>
          </p:nvSpPr>
          <p:spPr>
            <a:xfrm>
              <a:off x="1195907" y="2361243"/>
              <a:ext cx="1512837" cy="1360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FC000"/>
                  </a:solidFill>
                </a:rPr>
                <a:t>12</a:t>
              </a:r>
            </a:p>
          </p:txBody>
        </p:sp>
      </p:grp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196EB61-4708-F5D8-4E50-DAED48D381DC}"/>
              </a:ext>
            </a:extLst>
          </p:cNvPr>
          <p:cNvSpPr/>
          <p:nvPr/>
        </p:nvSpPr>
        <p:spPr>
          <a:xfrm>
            <a:off x="1099286" y="896336"/>
            <a:ext cx="2047035" cy="2038485"/>
          </a:xfrm>
          <a:prstGeom prst="flowChartConnector">
            <a:avLst/>
          </a:prstGeom>
          <a:solidFill>
            <a:schemeClr val="tx2">
              <a:lumMod val="25000"/>
              <a:lumOff val="75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PHD</a:t>
            </a:r>
          </a:p>
        </p:txBody>
      </p:sp>
    </p:spTree>
    <p:extLst>
      <p:ext uri="{BB962C8B-B14F-4D97-AF65-F5344CB8AC3E}">
        <p14:creationId xmlns:p14="http://schemas.microsoft.com/office/powerpoint/2010/main" val="125151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B752-8DBA-22B4-A364-27710541E693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3382297" cy="2182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Database Management System</a:t>
            </a:r>
          </a:p>
        </p:txBody>
      </p:sp>
      <p:pic>
        <p:nvPicPr>
          <p:cNvPr id="4" name="Picture 3" descr="A pencil and eraser on a white paper&#10;&#10;Description automatically generated">
            <a:extLst>
              <a:ext uri="{FF2B5EF4-FFF2-40B4-BE49-F238E27FC236}">
                <a16:creationId xmlns:a16="http://schemas.microsoft.com/office/drawing/2014/main" id="{72A27DD0-EF89-860C-AC46-89E35B11D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38" y="655655"/>
            <a:ext cx="7244862" cy="5433646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53">
            <a:extLst>
              <a:ext uri="{FF2B5EF4-FFF2-40B4-BE49-F238E27FC236}">
                <a16:creationId xmlns:a16="http://schemas.microsoft.com/office/drawing/2014/main" id="{276785DC-391F-6EC0-E1C8-541415388DBC}"/>
              </a:ext>
            </a:extLst>
          </p:cNvPr>
          <p:cNvSpPr txBox="1"/>
          <p:nvPr/>
        </p:nvSpPr>
        <p:spPr>
          <a:xfrm>
            <a:off x="916879" y="3146940"/>
            <a:ext cx="3382297" cy="22467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DBMS are software used to efficiently store, update, organize and query data</a:t>
            </a:r>
          </a:p>
        </p:txBody>
      </p:sp>
    </p:spTree>
    <p:extLst>
      <p:ext uri="{BB962C8B-B14F-4D97-AF65-F5344CB8AC3E}">
        <p14:creationId xmlns:p14="http://schemas.microsoft.com/office/powerpoint/2010/main" val="119385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DD432-8E63-51DE-59F6-2E718A0878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2297" cy="14060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 Storage</a:t>
            </a:r>
          </a:p>
        </p:txBody>
      </p:sp>
      <p:pic>
        <p:nvPicPr>
          <p:cNvPr id="4" name="Picture 3" descr="A white airplane flying in the sky&#10;&#10;Description automatically generated">
            <a:extLst>
              <a:ext uri="{FF2B5EF4-FFF2-40B4-BE49-F238E27FC236}">
                <a16:creationId xmlns:a16="http://schemas.microsoft.com/office/drawing/2014/main" id="{B012F7D7-5D53-0518-54EA-C297F27BB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844" y="703007"/>
            <a:ext cx="4986915" cy="3326233"/>
          </a:xfrm>
          <a:prstGeom prst="rect">
            <a:avLst/>
          </a:prstGeom>
        </p:spPr>
      </p:pic>
      <p:pic>
        <p:nvPicPr>
          <p:cNvPr id="6" name="Picture 5" descr="A grey couch with red accents&#10;&#10;Description automatically generated">
            <a:extLst>
              <a:ext uri="{FF2B5EF4-FFF2-40B4-BE49-F238E27FC236}">
                <a16:creationId xmlns:a16="http://schemas.microsoft.com/office/drawing/2014/main" id="{5E89A1F4-44BF-78DE-2A13-07FEC70F6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2" y="3102085"/>
            <a:ext cx="4416249" cy="2484140"/>
          </a:xfrm>
          <a:prstGeom prst="rect">
            <a:avLst/>
          </a:prstGeom>
        </p:spPr>
      </p:pic>
      <p:pic>
        <p:nvPicPr>
          <p:cNvPr id="5" name="Picture 4" descr="A close-up of a couple of gears&#10;&#10;Description automatically generated">
            <a:extLst>
              <a:ext uri="{FF2B5EF4-FFF2-40B4-BE49-F238E27FC236}">
                <a16:creationId xmlns:a16="http://schemas.microsoft.com/office/drawing/2014/main" id="{CFD3BF88-A7D5-DC8F-CB41-B6F64DC3C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2793">
            <a:off x="8859277" y="2827079"/>
            <a:ext cx="2401892" cy="320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0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DD432-8E63-51DE-59F6-2E718A0878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2297" cy="14060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 Streams</a:t>
            </a:r>
          </a:p>
        </p:txBody>
      </p:sp>
      <p:pic>
        <p:nvPicPr>
          <p:cNvPr id="4" name="Picture 3" descr="A river flowing through a forest&#10;&#10;Description automatically generated">
            <a:extLst>
              <a:ext uri="{FF2B5EF4-FFF2-40B4-BE49-F238E27FC236}">
                <a16:creationId xmlns:a16="http://schemas.microsoft.com/office/drawing/2014/main" id="{9A1CF1CA-094E-22B4-18F7-A60C9339D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1436914"/>
            <a:ext cx="7228114" cy="5421086"/>
          </a:xfrm>
          <a:prstGeom prst="rect">
            <a:avLst/>
          </a:prstGeom>
          <a:effectLst>
            <a:outerShdw blurRad="76200" dist="762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E12F56-949B-F126-025C-3BCC1A8B724A}"/>
              </a:ext>
            </a:extLst>
          </p:cNvPr>
          <p:cNvSpPr txBox="1"/>
          <p:nvPr/>
        </p:nvSpPr>
        <p:spPr>
          <a:xfrm>
            <a:off x="550934" y="1883508"/>
            <a:ext cx="40210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Transmitting continuous flow of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Continuous processing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Records often represent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Timely response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472AA-0E61-6D74-4DE7-E35DC285212A}"/>
              </a:ext>
            </a:extLst>
          </p:cNvPr>
          <p:cNvSpPr/>
          <p:nvPr/>
        </p:nvSpPr>
        <p:spPr>
          <a:xfrm>
            <a:off x="325121" y="3868667"/>
            <a:ext cx="424688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thermostat with a screen&#10;&#10;Description automatically generated">
            <a:extLst>
              <a:ext uri="{FF2B5EF4-FFF2-40B4-BE49-F238E27FC236}">
                <a16:creationId xmlns:a16="http://schemas.microsoft.com/office/drawing/2014/main" id="{97D88E37-BA5C-41F2-9278-81F16128E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6" y="1823884"/>
            <a:ext cx="4395118" cy="3210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A77AFF-6F4B-5650-62DB-BAC86EE639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2297" cy="14060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Sources of Data</a:t>
            </a:r>
          </a:p>
        </p:txBody>
      </p:sp>
      <p:pic>
        <p:nvPicPr>
          <p:cNvPr id="6" name="Picture 5" descr="A close-up of a couple of lego figures&#10;&#10;Description automatically generated">
            <a:extLst>
              <a:ext uri="{FF2B5EF4-FFF2-40B4-BE49-F238E27FC236}">
                <a16:creationId xmlns:a16="http://schemas.microsoft.com/office/drawing/2014/main" id="{C6433752-7212-2162-EA88-D25C03E40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44" y="3241963"/>
            <a:ext cx="4395118" cy="3437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game board with dice and cards&#10;&#10;Description automatically generated">
            <a:extLst>
              <a:ext uri="{FF2B5EF4-FFF2-40B4-BE49-F238E27FC236}">
                <a16:creationId xmlns:a16="http://schemas.microsoft.com/office/drawing/2014/main" id="{20FC65B6-AA88-4B1A-ACB2-DFDAA4494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36" y="325777"/>
            <a:ext cx="4798555" cy="3210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57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17514-222F-A1A6-3F1C-2B8A3B4515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2297" cy="14060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Structure of Data</a:t>
            </a:r>
          </a:p>
        </p:txBody>
      </p:sp>
      <p:pic>
        <p:nvPicPr>
          <p:cNvPr id="4" name="Picture 3" descr="A close-up of a camera&#10;&#10;Description automatically generated">
            <a:extLst>
              <a:ext uri="{FF2B5EF4-FFF2-40B4-BE49-F238E27FC236}">
                <a16:creationId xmlns:a16="http://schemas.microsoft.com/office/drawing/2014/main" id="{5BC3C1A6-7602-06AE-0993-850C395AE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57" y="3071191"/>
            <a:ext cx="5478894" cy="3617843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tree in a field&#10;&#10;Description automatically generated">
            <a:extLst>
              <a:ext uri="{FF2B5EF4-FFF2-40B4-BE49-F238E27FC236}">
                <a16:creationId xmlns:a16="http://schemas.microsoft.com/office/drawing/2014/main" id="{0CF6533F-E39F-2AE6-C484-52DBAF093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06" y="384955"/>
            <a:ext cx="5478894" cy="3617843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close-up of a brick wall&#10;&#10;Description automatically generated">
            <a:extLst>
              <a:ext uri="{FF2B5EF4-FFF2-40B4-BE49-F238E27FC236}">
                <a16:creationId xmlns:a16="http://schemas.microsoft.com/office/drawing/2014/main" id="{52D7E307-F111-DCE7-6DA1-145814553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6" y="2981738"/>
            <a:ext cx="5461449" cy="3617843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977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door opening to a valley&#10;&#10;Description automatically generated">
            <a:extLst>
              <a:ext uri="{FF2B5EF4-FFF2-40B4-BE49-F238E27FC236}">
                <a16:creationId xmlns:a16="http://schemas.microsoft.com/office/drawing/2014/main" id="{B39FE84C-CA4C-6ED9-81C4-4166BFE34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" r="3" b="14365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8" name="Picture 7" descr="A close-up of a wooden door&#10;&#10;Description automatically generated">
            <a:extLst>
              <a:ext uri="{FF2B5EF4-FFF2-40B4-BE49-F238E27FC236}">
                <a16:creationId xmlns:a16="http://schemas.microsoft.com/office/drawing/2014/main" id="{F976C202-9796-FCF6-7929-DA2AF711D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4" name="Picture 3" descr="Close-up of a safe&#10;&#10;Description automatically generated">
            <a:extLst>
              <a:ext uri="{FF2B5EF4-FFF2-40B4-BE49-F238E27FC236}">
                <a16:creationId xmlns:a16="http://schemas.microsoft.com/office/drawing/2014/main" id="{52486B3E-3346-F1A7-706D-DBF0B98BA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7" r="32143" b="3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  <p:pic>
        <p:nvPicPr>
          <p:cNvPr id="6" name="Picture 5" descr="A heart shaped lock on a wooden door&#10;&#10;Description automatically generated">
            <a:extLst>
              <a:ext uri="{FF2B5EF4-FFF2-40B4-BE49-F238E27FC236}">
                <a16:creationId xmlns:a16="http://schemas.microsoft.com/office/drawing/2014/main" id="{217EF243-658D-75C6-7A55-6D7B14EC3F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6" r="19584" b="3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FE85238-FFCF-241A-402F-89C29FF97B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716594" cy="9733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Confidentiality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11C7D-5547-6EFC-C71B-0C7198F380DB}"/>
              </a:ext>
            </a:extLst>
          </p:cNvPr>
          <p:cNvSpPr txBox="1"/>
          <p:nvPr/>
        </p:nvSpPr>
        <p:spPr>
          <a:xfrm>
            <a:off x="605574" y="1729669"/>
            <a:ext cx="1832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Open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DD8CE-B9AF-CE73-3C32-FB6378232BF6}"/>
              </a:ext>
            </a:extLst>
          </p:cNvPr>
          <p:cNvSpPr txBox="1"/>
          <p:nvPr/>
        </p:nvSpPr>
        <p:spPr>
          <a:xfrm>
            <a:off x="6690829" y="1514225"/>
            <a:ext cx="2094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Personal Information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9D8300-7976-3D19-A855-F2DCA67EC0CF}"/>
              </a:ext>
            </a:extLst>
          </p:cNvPr>
          <p:cNvSpPr txBox="1"/>
          <p:nvPr/>
        </p:nvSpPr>
        <p:spPr>
          <a:xfrm>
            <a:off x="3647768" y="1514225"/>
            <a:ext cx="2094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Business Confidential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9C4EF3-D654-0CAF-B49A-B94A5A4B0987}"/>
              </a:ext>
            </a:extLst>
          </p:cNvPr>
          <p:cNvSpPr txBox="1"/>
          <p:nvPr/>
        </p:nvSpPr>
        <p:spPr>
          <a:xfrm>
            <a:off x="9541604" y="1083337"/>
            <a:ext cx="20942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Sensitive Personal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52629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-up of several pencils&#10;&#10;Description automatically generated">
            <a:extLst>
              <a:ext uri="{FF2B5EF4-FFF2-40B4-BE49-F238E27FC236}">
                <a16:creationId xmlns:a16="http://schemas.microsoft.com/office/drawing/2014/main" id="{095ECA46-124D-A174-40E7-F7D4DD7E2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24" y="4724400"/>
            <a:ext cx="3765176" cy="213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A77AFF-6F4B-5650-62DB-BAC86EE639F5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2969342" cy="10323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 Usage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752FF1-4BE1-356F-AEFB-6B49B2454ECF}"/>
              </a:ext>
            </a:extLst>
          </p:cNvPr>
          <p:cNvCxnSpPr>
            <a:cxnSpLocks/>
          </p:cNvCxnSpPr>
          <p:nvPr/>
        </p:nvCxnSpPr>
        <p:spPr>
          <a:xfrm>
            <a:off x="6096000" y="2094271"/>
            <a:ext cx="0" cy="397223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C1802A-FBB2-975F-1090-15482BA008F4}"/>
              </a:ext>
            </a:extLst>
          </p:cNvPr>
          <p:cNvCxnSpPr>
            <a:cxnSpLocks/>
          </p:cNvCxnSpPr>
          <p:nvPr/>
        </p:nvCxnSpPr>
        <p:spPr>
          <a:xfrm flipH="1">
            <a:off x="1897626" y="3234813"/>
            <a:ext cx="839674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9807AC-BB0D-CE1A-4720-A7219FE61DAF}"/>
              </a:ext>
            </a:extLst>
          </p:cNvPr>
          <p:cNvCxnSpPr>
            <a:cxnSpLocks/>
          </p:cNvCxnSpPr>
          <p:nvPr/>
        </p:nvCxnSpPr>
        <p:spPr>
          <a:xfrm flipH="1">
            <a:off x="1897626" y="4724400"/>
            <a:ext cx="839674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232A41-88D2-CD8E-3A31-E93530DF3DB6}"/>
              </a:ext>
            </a:extLst>
          </p:cNvPr>
          <p:cNvSpPr txBox="1"/>
          <p:nvPr/>
        </p:nvSpPr>
        <p:spPr>
          <a:xfrm>
            <a:off x="3250717" y="1337679"/>
            <a:ext cx="569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Operational                Analytical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2343C-3A15-7457-7E72-4440313FA52C}"/>
              </a:ext>
            </a:extLst>
          </p:cNvPr>
          <p:cNvSpPr txBox="1"/>
          <p:nvPr/>
        </p:nvSpPr>
        <p:spPr>
          <a:xfrm>
            <a:off x="228453" y="2195505"/>
            <a:ext cx="2052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Optimized for: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363D5-4540-7ED0-38C0-E9A9627FEB94}"/>
              </a:ext>
            </a:extLst>
          </p:cNvPr>
          <p:cNvSpPr txBox="1"/>
          <p:nvPr/>
        </p:nvSpPr>
        <p:spPr>
          <a:xfrm>
            <a:off x="228452" y="3310593"/>
            <a:ext cx="2475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Logical structure: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9C5C83-CF9B-64F1-0F78-1E38C1531CDE}"/>
              </a:ext>
            </a:extLst>
          </p:cNvPr>
          <p:cNvSpPr txBox="1"/>
          <p:nvPr/>
        </p:nvSpPr>
        <p:spPr>
          <a:xfrm>
            <a:off x="228451" y="4800179"/>
            <a:ext cx="2475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Additional info: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05671-50A7-7BA7-F205-BFFFA6ACE554}"/>
              </a:ext>
            </a:extLst>
          </p:cNvPr>
          <p:cNvSpPr txBox="1"/>
          <p:nvPr/>
        </p:nvSpPr>
        <p:spPr>
          <a:xfrm>
            <a:off x="2746232" y="2592621"/>
            <a:ext cx="326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Read, Write, Update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8435DF-322A-288C-1C53-22C21B76F641}"/>
              </a:ext>
            </a:extLst>
          </p:cNvPr>
          <p:cNvSpPr txBox="1"/>
          <p:nvPr/>
        </p:nvSpPr>
        <p:spPr>
          <a:xfrm>
            <a:off x="1590946" y="3939050"/>
            <a:ext cx="4455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Normal Forms (3NF, BCNF)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E5FE7B-762F-6195-3B7D-05C5D3A4490D}"/>
              </a:ext>
            </a:extLst>
          </p:cNvPr>
          <p:cNvSpPr txBox="1"/>
          <p:nvPr/>
        </p:nvSpPr>
        <p:spPr>
          <a:xfrm>
            <a:off x="4804213" y="5148066"/>
            <a:ext cx="1126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BFE4F2-6C94-4747-C6C8-1659105E1C42}"/>
              </a:ext>
            </a:extLst>
          </p:cNvPr>
          <p:cNvSpPr txBox="1"/>
          <p:nvPr/>
        </p:nvSpPr>
        <p:spPr>
          <a:xfrm>
            <a:off x="6387205" y="2592621"/>
            <a:ext cx="3939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Reading and Aggregation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E1ECFE-16CE-09BA-DD44-AD13C3DFD678}"/>
              </a:ext>
            </a:extLst>
          </p:cNvPr>
          <p:cNvSpPr txBox="1"/>
          <p:nvPr/>
        </p:nvSpPr>
        <p:spPr>
          <a:xfrm>
            <a:off x="6387205" y="3656997"/>
            <a:ext cx="3962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Dimensional Modeling </a:t>
            </a:r>
          </a:p>
          <a:p>
            <a:r>
              <a:rPr lang="en-US" sz="2800" dirty="0"/>
              <a:t>(Star Schema)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EAC8EF-A124-B65D-4EEC-3A6EA9C7830C}"/>
              </a:ext>
            </a:extLst>
          </p:cNvPr>
          <p:cNvSpPr txBox="1"/>
          <p:nvPr/>
        </p:nvSpPr>
        <p:spPr>
          <a:xfrm>
            <a:off x="6387205" y="4932623"/>
            <a:ext cx="3434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ETL</a:t>
            </a:r>
          </a:p>
          <a:p>
            <a:r>
              <a:rPr lang="en-US" sz="2800" dirty="0"/>
              <a:t>Reporting Systems</a:t>
            </a:r>
          </a:p>
        </p:txBody>
      </p:sp>
    </p:spTree>
    <p:extLst>
      <p:ext uri="{BB962C8B-B14F-4D97-AF65-F5344CB8AC3E}">
        <p14:creationId xmlns:p14="http://schemas.microsoft.com/office/powerpoint/2010/main" val="4175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1914-6C38-1586-6369-FB734DBF36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A7A90-0C04-477F-6167-2A365EF20FF7}"/>
              </a:ext>
            </a:extLst>
          </p:cNvPr>
          <p:cNvSpPr txBox="1"/>
          <p:nvPr/>
        </p:nvSpPr>
        <p:spPr>
          <a:xfrm>
            <a:off x="3977148" y="904468"/>
            <a:ext cx="45267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</a:t>
            </a:r>
            <a:r>
              <a:rPr lang="en-US" sz="2800" i="1" dirty="0"/>
              <a:t>data</a:t>
            </a:r>
            <a:r>
              <a:rPr lang="en-US" sz="2800" dirty="0"/>
              <a:t> means?</a:t>
            </a:r>
          </a:p>
          <a:p>
            <a:endParaRPr lang="en-US" sz="2800" dirty="0"/>
          </a:p>
          <a:p>
            <a:r>
              <a:rPr lang="en-US" sz="2800" dirty="0"/>
              <a:t>History of data</a:t>
            </a:r>
          </a:p>
          <a:p>
            <a:endParaRPr lang="en-US" sz="2800" dirty="0"/>
          </a:p>
          <a:p>
            <a:r>
              <a:rPr lang="en-US" sz="2800" dirty="0"/>
              <a:t>Basic properties of data</a:t>
            </a:r>
          </a:p>
          <a:p>
            <a:endParaRPr lang="en-US" sz="2800" dirty="0"/>
          </a:p>
          <a:p>
            <a:r>
              <a:rPr lang="en-US" sz="2800" dirty="0"/>
              <a:t>Big Data</a:t>
            </a:r>
          </a:p>
          <a:p>
            <a:endParaRPr lang="en-US" sz="2800" dirty="0"/>
          </a:p>
          <a:p>
            <a:r>
              <a:rPr lang="en-US" sz="2800" dirty="0"/>
              <a:t>Cloud and its impact on data</a:t>
            </a:r>
          </a:p>
          <a:p>
            <a:endParaRPr lang="en-US" sz="2800" dirty="0"/>
          </a:p>
          <a:p>
            <a:r>
              <a:rPr lang="en-US" sz="2800" dirty="0"/>
              <a:t>Open discussion</a:t>
            </a:r>
          </a:p>
        </p:txBody>
      </p:sp>
      <p:pic>
        <p:nvPicPr>
          <p:cNvPr id="5" name="Picture 4" descr="A close up of a pencil&#10;&#10;Description automatically generated">
            <a:extLst>
              <a:ext uri="{FF2B5EF4-FFF2-40B4-BE49-F238E27FC236}">
                <a16:creationId xmlns:a16="http://schemas.microsoft.com/office/drawing/2014/main" id="{3BAFA1CE-99EE-FF3F-C823-0A84281C2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3476" y="3267454"/>
            <a:ext cx="711918" cy="71191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503532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lored pencils&#10;&#10;Description automatically generated">
            <a:extLst>
              <a:ext uri="{FF2B5EF4-FFF2-40B4-BE49-F238E27FC236}">
                <a16:creationId xmlns:a16="http://schemas.microsoft.com/office/drawing/2014/main" id="{13E18B59-F35F-3087-FEEE-4A9940AF1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38595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63DBA-FF68-E8BE-C69D-2435843543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Big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A4631-7482-BF26-AA32-125FFADBDF20}"/>
              </a:ext>
            </a:extLst>
          </p:cNvPr>
          <p:cNvSpPr txBox="1"/>
          <p:nvPr/>
        </p:nvSpPr>
        <p:spPr>
          <a:xfrm>
            <a:off x="2539035" y="3756044"/>
            <a:ext cx="1942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Buzzword</a:t>
            </a:r>
          </a:p>
        </p:txBody>
      </p:sp>
    </p:spTree>
    <p:extLst>
      <p:ext uri="{BB962C8B-B14F-4D97-AF65-F5344CB8AC3E}">
        <p14:creationId xmlns:p14="http://schemas.microsoft.com/office/powerpoint/2010/main" val="392510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6B0E-BFA8-F4CE-BABD-9BE00856E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Big Data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F8AF124-F306-5221-F742-28E8B8192248}"/>
              </a:ext>
            </a:extLst>
          </p:cNvPr>
          <p:cNvSpPr txBox="1"/>
          <p:nvPr/>
        </p:nvSpPr>
        <p:spPr>
          <a:xfrm>
            <a:off x="1327355" y="1197773"/>
            <a:ext cx="9640652" cy="120032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Calibri" pitchFamily="34"/>
              </a:rPr>
              <a:t>“Datasets which could not be captured, managed, and processed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Calibri" pitchFamily="34"/>
              </a:rPr>
              <a:t>by general computers within an acceptable scope.”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Calibri" pitchFamily="34"/>
              </a:rPr>
              <a:t>2010, Apache Hadoop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19C9241-127A-1B2C-8F67-67F65774CDF0}"/>
              </a:ext>
            </a:extLst>
          </p:cNvPr>
          <p:cNvSpPr txBox="1"/>
          <p:nvPr/>
        </p:nvSpPr>
        <p:spPr>
          <a:xfrm>
            <a:off x="1248104" y="2984072"/>
            <a:ext cx="9600064" cy="76944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Calibri" pitchFamily="34"/>
              </a:rPr>
              <a:t>“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The next frontier for innovation, competition, and productivity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Calibri" pitchFamily="34"/>
              </a:rPr>
              <a:t>”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Calibri" pitchFamily="34"/>
              </a:rPr>
              <a:t>2011, McKinsey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EAFF571-B1DA-3654-4E41-DFC8B9BF503A}"/>
              </a:ext>
            </a:extLst>
          </p:cNvPr>
          <p:cNvSpPr txBox="1"/>
          <p:nvPr/>
        </p:nvSpPr>
        <p:spPr>
          <a:xfrm>
            <a:off x="1287734" y="4401044"/>
            <a:ext cx="9560434" cy="16312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Calibri" pitchFamily="34"/>
              </a:rPr>
              <a:t>“Big data refers to datasets whose size is beyond the ability of typical database software tools to capture, store, manage, and analyze.”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Calibri" pitchFamily="34"/>
              </a:rPr>
              <a:t>2011, McKinsey</a:t>
            </a:r>
          </a:p>
        </p:txBody>
      </p:sp>
    </p:spTree>
    <p:extLst>
      <p:ext uri="{BB962C8B-B14F-4D97-AF65-F5344CB8AC3E}">
        <p14:creationId xmlns:p14="http://schemas.microsoft.com/office/powerpoint/2010/main" val="1538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7569F0-3FFC-B861-18EA-92489CF434C3}"/>
              </a:ext>
            </a:extLst>
          </p:cNvPr>
          <p:cNvSpPr txBox="1"/>
          <p:nvPr/>
        </p:nvSpPr>
        <p:spPr>
          <a:xfrm>
            <a:off x="1956620" y="943896"/>
            <a:ext cx="34609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 allocation:</a:t>
            </a:r>
          </a:p>
          <a:p>
            <a:endParaRPr lang="en-US" sz="2800" dirty="0"/>
          </a:p>
          <a:p>
            <a:r>
              <a:rPr lang="en-US" sz="2800" dirty="0"/>
              <a:t>Credits:</a:t>
            </a:r>
          </a:p>
          <a:p>
            <a:endParaRPr lang="en-US" sz="2800" dirty="0"/>
          </a:p>
          <a:p>
            <a:r>
              <a:rPr lang="en-US" sz="2800" dirty="0"/>
              <a:t>Teachers: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Evaluation: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Grading Scheme: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233D9C-FA1E-44A9-7539-CF4AEF7899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849120" cy="14427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Course Details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0F437-DA91-793B-D0D9-53F97FC99711}"/>
              </a:ext>
            </a:extLst>
          </p:cNvPr>
          <p:cNvSpPr txBox="1"/>
          <p:nvPr/>
        </p:nvSpPr>
        <p:spPr>
          <a:xfrm>
            <a:off x="6145161" y="943896"/>
            <a:ext cx="463099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2P/1C</a:t>
            </a:r>
          </a:p>
          <a:p>
            <a:endParaRPr lang="en-US" sz="2800" dirty="0"/>
          </a:p>
          <a:p>
            <a:r>
              <a:rPr lang="en-US" sz="2800" dirty="0"/>
              <a:t>4</a:t>
            </a:r>
          </a:p>
          <a:p>
            <a:endParaRPr lang="en-US" sz="2800" dirty="0"/>
          </a:p>
          <a:p>
            <a:r>
              <a:rPr lang="en-US" sz="2800" dirty="0"/>
              <a:t>Andr</a:t>
            </a:r>
            <a:r>
              <a:rPr lang="sk-SK" sz="2800" dirty="0"/>
              <a:t>ás Varga</a:t>
            </a:r>
            <a:r>
              <a:rPr lang="en-US" sz="2800" dirty="0"/>
              <a:t>, PhD.</a:t>
            </a:r>
            <a:br>
              <a:rPr lang="en-US" sz="2800" dirty="0"/>
            </a:br>
            <a:r>
              <a:rPr lang="en-US" sz="2800" dirty="0" err="1"/>
              <a:t>RNDr</a:t>
            </a:r>
            <a:r>
              <a:rPr lang="en-US" sz="2800" dirty="0"/>
              <a:t>. Jana Kosti</a:t>
            </a:r>
            <a:r>
              <a:rPr lang="sk-SK" sz="2800" dirty="0"/>
              <a:t>čová</a:t>
            </a:r>
            <a:r>
              <a:rPr lang="en-US" sz="2800" dirty="0"/>
              <a:t>, PhD.</a:t>
            </a:r>
          </a:p>
          <a:p>
            <a:endParaRPr lang="en-US" sz="2800" dirty="0"/>
          </a:p>
          <a:p>
            <a:r>
              <a:rPr lang="en-US" sz="2800" dirty="0"/>
              <a:t>2 projects - 20% each</a:t>
            </a:r>
          </a:p>
          <a:p>
            <a:r>
              <a:rPr lang="en-US" sz="2800" dirty="0"/>
              <a:t>Final exam – 60 %</a:t>
            </a:r>
          </a:p>
          <a:p>
            <a:endParaRPr lang="en-US" sz="2800" dirty="0"/>
          </a:p>
          <a:p>
            <a:r>
              <a:rPr lang="en-US" sz="2800" dirty="0"/>
              <a:t>A – 90%     B – 80%</a:t>
            </a:r>
          </a:p>
          <a:p>
            <a:r>
              <a:rPr lang="en-US" sz="2800" dirty="0"/>
              <a:t>C – 70%     D – 60%</a:t>
            </a:r>
          </a:p>
          <a:p>
            <a:r>
              <a:rPr lang="en-US" sz="2800" dirty="0"/>
              <a:t>E – 50%</a:t>
            </a:r>
          </a:p>
          <a:p>
            <a:endParaRPr lang="en-US" sz="2800" dirty="0"/>
          </a:p>
        </p:txBody>
      </p:sp>
      <p:pic>
        <p:nvPicPr>
          <p:cNvPr id="11" name="Picture 10" descr="A close up of a pencil&#10;&#10;Description automatically generated">
            <a:extLst>
              <a:ext uri="{FF2B5EF4-FFF2-40B4-BE49-F238E27FC236}">
                <a16:creationId xmlns:a16="http://schemas.microsoft.com/office/drawing/2014/main" id="{FD50C6AE-B91A-4DB7-A4B6-03E5FE61E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9733" flipV="1">
            <a:off x="10034833" y="1320484"/>
            <a:ext cx="1482645" cy="553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64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77A7-7BA2-FEB5-3628-89D8CED2729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Big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084E87-4A60-EF2A-F3FC-5612987D60BD}"/>
              </a:ext>
            </a:extLst>
          </p:cNvPr>
          <p:cNvSpPr txBox="1"/>
          <p:nvPr/>
        </p:nvSpPr>
        <p:spPr>
          <a:xfrm>
            <a:off x="5478359" y="3136612"/>
            <a:ext cx="1235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 V’s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EA8C42-F0CE-9223-E79C-1C42C06FF52E}"/>
              </a:ext>
            </a:extLst>
          </p:cNvPr>
          <p:cNvSpPr txBox="1"/>
          <p:nvPr/>
        </p:nvSpPr>
        <p:spPr>
          <a:xfrm>
            <a:off x="5773326" y="3136612"/>
            <a:ext cx="48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90097-3A49-346F-259D-CF40654CADB4}"/>
              </a:ext>
            </a:extLst>
          </p:cNvPr>
          <p:cNvSpPr txBox="1"/>
          <p:nvPr/>
        </p:nvSpPr>
        <p:spPr>
          <a:xfrm>
            <a:off x="5773326" y="3136612"/>
            <a:ext cx="48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5EB46-11D6-4791-7AF3-A274D9E7B101}"/>
              </a:ext>
            </a:extLst>
          </p:cNvPr>
          <p:cNvSpPr txBox="1"/>
          <p:nvPr/>
        </p:nvSpPr>
        <p:spPr>
          <a:xfrm>
            <a:off x="5773326" y="3136612"/>
            <a:ext cx="48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40F36-886D-4FB4-1719-A418D646B547}"/>
              </a:ext>
            </a:extLst>
          </p:cNvPr>
          <p:cNvSpPr txBox="1"/>
          <p:nvPr/>
        </p:nvSpPr>
        <p:spPr>
          <a:xfrm>
            <a:off x="5773326" y="3136612"/>
            <a:ext cx="48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1733B-678A-4352-5F34-EB3E28C639A6}"/>
              </a:ext>
            </a:extLst>
          </p:cNvPr>
          <p:cNvSpPr txBox="1"/>
          <p:nvPr/>
        </p:nvSpPr>
        <p:spPr>
          <a:xfrm>
            <a:off x="5773326" y="3136612"/>
            <a:ext cx="48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</p:txBody>
      </p:sp>
      <p:pic>
        <p:nvPicPr>
          <p:cNvPr id="9" name="Picture 8" descr="Several pencils with sharp tip&#10;&#10;Description automatically generated">
            <a:extLst>
              <a:ext uri="{FF2B5EF4-FFF2-40B4-BE49-F238E27FC236}">
                <a16:creationId xmlns:a16="http://schemas.microsoft.com/office/drawing/2014/main" id="{59370D41-7718-4744-0F44-3D89E3544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72" y="4611329"/>
            <a:ext cx="3370828" cy="22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28958 -0.1844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923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28477 0.1868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9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1806 -0.18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-937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17253 0.2025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101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09362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veral pencils with sharp tip&#10;&#10;Description automatically generated">
            <a:extLst>
              <a:ext uri="{FF2B5EF4-FFF2-40B4-BE49-F238E27FC236}">
                <a16:creationId xmlns:a16="http://schemas.microsoft.com/office/drawing/2014/main" id="{A77DFD39-85F6-157D-30D9-36A886DDE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72" y="4611329"/>
            <a:ext cx="3370828" cy="2246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BE77A7-7BA2-FEB5-3628-89D8CED2729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Big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EA8C42-F0CE-9223-E79C-1C42C06FF52E}"/>
              </a:ext>
            </a:extLst>
          </p:cNvPr>
          <p:cNvSpPr txBox="1"/>
          <p:nvPr/>
        </p:nvSpPr>
        <p:spPr>
          <a:xfrm>
            <a:off x="7877430" y="4532794"/>
            <a:ext cx="48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90097-3A49-346F-259D-CF40654CADB4}"/>
              </a:ext>
            </a:extLst>
          </p:cNvPr>
          <p:cNvSpPr txBox="1"/>
          <p:nvPr/>
        </p:nvSpPr>
        <p:spPr>
          <a:xfrm>
            <a:off x="7973962" y="1848585"/>
            <a:ext cx="48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5EB46-11D6-4791-7AF3-A274D9E7B101}"/>
              </a:ext>
            </a:extLst>
          </p:cNvPr>
          <p:cNvSpPr txBox="1"/>
          <p:nvPr/>
        </p:nvSpPr>
        <p:spPr>
          <a:xfrm>
            <a:off x="2302538" y="4414808"/>
            <a:ext cx="48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40F36-886D-4FB4-1719-A418D646B547}"/>
              </a:ext>
            </a:extLst>
          </p:cNvPr>
          <p:cNvSpPr txBox="1"/>
          <p:nvPr/>
        </p:nvSpPr>
        <p:spPr>
          <a:xfrm>
            <a:off x="2243546" y="1868250"/>
            <a:ext cx="48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1733B-678A-4352-5F34-EB3E28C639A6}"/>
              </a:ext>
            </a:extLst>
          </p:cNvPr>
          <p:cNvSpPr txBox="1"/>
          <p:nvPr/>
        </p:nvSpPr>
        <p:spPr>
          <a:xfrm>
            <a:off x="4624743" y="3136612"/>
            <a:ext cx="48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9ADEFB-EFE8-CA95-283B-6F7E7096A9E6}"/>
              </a:ext>
            </a:extLst>
          </p:cNvPr>
          <p:cNvSpPr txBox="1"/>
          <p:nvPr/>
        </p:nvSpPr>
        <p:spPr>
          <a:xfrm>
            <a:off x="2243545" y="1868250"/>
            <a:ext cx="1492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Volume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89FFD9-9BCD-5A43-F9D2-39571663EF3D}"/>
              </a:ext>
            </a:extLst>
          </p:cNvPr>
          <p:cNvSpPr txBox="1"/>
          <p:nvPr/>
        </p:nvSpPr>
        <p:spPr>
          <a:xfrm>
            <a:off x="2304329" y="4414932"/>
            <a:ext cx="1492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Variety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F8DFC7-6C92-5B4D-A278-173B94B3A97B}"/>
              </a:ext>
            </a:extLst>
          </p:cNvPr>
          <p:cNvSpPr txBox="1"/>
          <p:nvPr/>
        </p:nvSpPr>
        <p:spPr>
          <a:xfrm>
            <a:off x="7973962" y="1848705"/>
            <a:ext cx="156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Velocity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EFD3AA-D2B7-5D37-09D6-05B400322151}"/>
              </a:ext>
            </a:extLst>
          </p:cNvPr>
          <p:cNvSpPr txBox="1"/>
          <p:nvPr/>
        </p:nvSpPr>
        <p:spPr>
          <a:xfrm>
            <a:off x="7876990" y="4532674"/>
            <a:ext cx="156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Veracity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B644B7-A8C4-204B-B658-09621A81A93E}"/>
              </a:ext>
            </a:extLst>
          </p:cNvPr>
          <p:cNvSpPr txBox="1"/>
          <p:nvPr/>
        </p:nvSpPr>
        <p:spPr>
          <a:xfrm>
            <a:off x="4624743" y="3136612"/>
            <a:ext cx="1731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358037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4E17-9645-7D76-3319-1C389FA124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17304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Big Data Ecosystem</a:t>
            </a:r>
          </a:p>
        </p:txBody>
      </p:sp>
      <p:pic>
        <p:nvPicPr>
          <p:cNvPr id="4" name="Picture 3" descr="A blue oval object with text&#10;&#10;Description automatically generated">
            <a:extLst>
              <a:ext uri="{FF2B5EF4-FFF2-40B4-BE49-F238E27FC236}">
                <a16:creationId xmlns:a16="http://schemas.microsoft.com/office/drawing/2014/main" id="{B3A58B85-77DA-3866-DCDB-914B644D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90" y="256859"/>
            <a:ext cx="1961495" cy="1679941"/>
          </a:xfrm>
          <a:prstGeom prst="rect">
            <a:avLst/>
          </a:prstGeom>
        </p:spPr>
      </p:pic>
      <p:pic>
        <p:nvPicPr>
          <p:cNvPr id="6" name="Picture 5" descr="A cartoon of a person holding a shovel&#10;&#10;Description automatically generated">
            <a:extLst>
              <a:ext uri="{FF2B5EF4-FFF2-40B4-BE49-F238E27FC236}">
                <a16:creationId xmlns:a16="http://schemas.microsoft.com/office/drawing/2014/main" id="{D73D0C4D-2AD0-59C7-625F-76E3B8D6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26" y="4165344"/>
            <a:ext cx="2057400" cy="2228850"/>
          </a:xfrm>
          <a:prstGeom prst="rect">
            <a:avLst/>
          </a:prstGeom>
        </p:spPr>
      </p:pic>
      <p:pic>
        <p:nvPicPr>
          <p:cNvPr id="8" name="Picture 7" descr="A cartoon of a squirrel&#10;&#10;Description automatically generated">
            <a:extLst>
              <a:ext uri="{FF2B5EF4-FFF2-40B4-BE49-F238E27FC236}">
                <a16:creationId xmlns:a16="http://schemas.microsoft.com/office/drawing/2014/main" id="{8F716642-85E3-DAE7-59DB-19FDF9D36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442" y="4950542"/>
            <a:ext cx="1499419" cy="1499419"/>
          </a:xfrm>
          <a:prstGeom prst="rect">
            <a:avLst/>
          </a:prstGeom>
        </p:spPr>
      </p:pic>
      <p:pic>
        <p:nvPicPr>
          <p:cNvPr id="10" name="Picture 9" descr="A logo of a food company&#10;&#10;Description automatically generated with medium confidence">
            <a:extLst>
              <a:ext uri="{FF2B5EF4-FFF2-40B4-BE49-F238E27FC236}">
                <a16:creationId xmlns:a16="http://schemas.microsoft.com/office/drawing/2014/main" id="{8A29D0C2-DAC6-3C87-304B-B15C335B4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" y="4544961"/>
            <a:ext cx="1905000" cy="1905000"/>
          </a:xfrm>
          <a:prstGeom prst="rect">
            <a:avLst/>
          </a:prstGeom>
        </p:spPr>
      </p:pic>
      <p:pic>
        <p:nvPicPr>
          <p:cNvPr id="12" name="Picture 11" descr="A yellow elephant with blue text&#10;&#10;Description automatically generated">
            <a:extLst>
              <a:ext uri="{FF2B5EF4-FFF2-40B4-BE49-F238E27FC236}">
                <a16:creationId xmlns:a16="http://schemas.microsoft.com/office/drawing/2014/main" id="{04494EEC-8C6A-710B-7E78-0FB7891B7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0" y="2022219"/>
            <a:ext cx="2143125" cy="2143125"/>
          </a:xfrm>
          <a:prstGeom prst="rect">
            <a:avLst/>
          </a:prstGeom>
        </p:spPr>
      </p:pic>
      <p:pic>
        <p:nvPicPr>
          <p:cNvPr id="14" name="Picture 13" descr="A yellow and black bee&#10;&#10;Description automatically generated">
            <a:extLst>
              <a:ext uri="{FF2B5EF4-FFF2-40B4-BE49-F238E27FC236}">
                <a16:creationId xmlns:a16="http://schemas.microsoft.com/office/drawing/2014/main" id="{81DDFD98-7CE3-5384-F0FE-5A12AC305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9" y="2086280"/>
            <a:ext cx="1873184" cy="1905000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4823168F-AFD6-2991-3C4E-149CCD7273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27" y="3093782"/>
            <a:ext cx="2143125" cy="2143125"/>
          </a:xfrm>
          <a:prstGeom prst="rect">
            <a:avLst/>
          </a:prstGeom>
        </p:spPr>
      </p:pic>
      <p:pic>
        <p:nvPicPr>
          <p:cNvPr id="18" name="Picture 17" descr="A logo with black text&#10;&#10;Description automatically generated">
            <a:extLst>
              <a:ext uri="{FF2B5EF4-FFF2-40B4-BE49-F238E27FC236}">
                <a16:creationId xmlns:a16="http://schemas.microsoft.com/office/drawing/2014/main" id="{EB0269D8-B07E-2710-E301-4552C1D88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69" y="1936800"/>
            <a:ext cx="29718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12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1914-6C38-1586-6369-FB734DBF36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A7A90-0C04-477F-6167-2A365EF20FF7}"/>
              </a:ext>
            </a:extLst>
          </p:cNvPr>
          <p:cNvSpPr txBox="1"/>
          <p:nvPr/>
        </p:nvSpPr>
        <p:spPr>
          <a:xfrm>
            <a:off x="3977148" y="904468"/>
            <a:ext cx="45267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</a:t>
            </a:r>
            <a:r>
              <a:rPr lang="en-US" sz="2800" i="1" dirty="0"/>
              <a:t>data</a:t>
            </a:r>
            <a:r>
              <a:rPr lang="en-US" sz="2800" dirty="0"/>
              <a:t> means?</a:t>
            </a:r>
          </a:p>
          <a:p>
            <a:endParaRPr lang="en-US" sz="2800" dirty="0"/>
          </a:p>
          <a:p>
            <a:r>
              <a:rPr lang="en-US" sz="2800" dirty="0"/>
              <a:t>History of data</a:t>
            </a:r>
          </a:p>
          <a:p>
            <a:endParaRPr lang="en-US" sz="2800" dirty="0"/>
          </a:p>
          <a:p>
            <a:r>
              <a:rPr lang="en-US" sz="2800" dirty="0"/>
              <a:t>Basic properties of data</a:t>
            </a:r>
          </a:p>
          <a:p>
            <a:endParaRPr lang="en-US" sz="2800" dirty="0"/>
          </a:p>
          <a:p>
            <a:r>
              <a:rPr lang="en-US" sz="2800" dirty="0"/>
              <a:t>Big Data</a:t>
            </a:r>
          </a:p>
          <a:p>
            <a:endParaRPr lang="en-US" sz="2800" dirty="0"/>
          </a:p>
          <a:p>
            <a:r>
              <a:rPr lang="en-US" sz="2800" dirty="0"/>
              <a:t>Cloud and its impact on data</a:t>
            </a:r>
          </a:p>
          <a:p>
            <a:endParaRPr lang="en-US" sz="2800" dirty="0"/>
          </a:p>
          <a:p>
            <a:r>
              <a:rPr lang="en-US" sz="2800" dirty="0"/>
              <a:t>Open discussion</a:t>
            </a:r>
          </a:p>
        </p:txBody>
      </p:sp>
      <p:pic>
        <p:nvPicPr>
          <p:cNvPr id="5" name="Picture 4" descr="A close up of a pencil&#10;&#10;Description automatically generated">
            <a:extLst>
              <a:ext uri="{FF2B5EF4-FFF2-40B4-BE49-F238E27FC236}">
                <a16:creationId xmlns:a16="http://schemas.microsoft.com/office/drawing/2014/main" id="{3BAFA1CE-99EE-FF3F-C823-0A84281C2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3476" y="4131054"/>
            <a:ext cx="711918" cy="71191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914470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E850-D153-4916-4196-B4F4D3D11B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881120" cy="924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Cloud Solutions</a:t>
            </a:r>
          </a:p>
        </p:txBody>
      </p:sp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82D02142-8CD1-024B-D1E2-6F8046049686}"/>
              </a:ext>
            </a:extLst>
          </p:cNvPr>
          <p:cNvSpPr/>
          <p:nvPr/>
        </p:nvSpPr>
        <p:spPr>
          <a:xfrm>
            <a:off x="1120544" y="5042537"/>
            <a:ext cx="2252576" cy="4940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Servers</a:t>
            </a:r>
          </a:p>
        </p:txBody>
      </p:sp>
      <p:sp>
        <p:nvSpPr>
          <p:cNvPr id="5" name="Rectangle: Rounded Corners 28">
            <a:extLst>
              <a:ext uri="{FF2B5EF4-FFF2-40B4-BE49-F238E27FC236}">
                <a16:creationId xmlns:a16="http://schemas.microsoft.com/office/drawing/2014/main" id="{8A8BE907-88E3-BDCA-4E78-60B1147DFFBF}"/>
              </a:ext>
            </a:extLst>
          </p:cNvPr>
          <p:cNvSpPr/>
          <p:nvPr/>
        </p:nvSpPr>
        <p:spPr>
          <a:xfrm>
            <a:off x="1120544" y="4548504"/>
            <a:ext cx="2252576" cy="4940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Networking</a:t>
            </a:r>
          </a:p>
        </p:txBody>
      </p:sp>
      <p:sp>
        <p:nvSpPr>
          <p:cNvPr id="6" name="Rectangle: Rounded Corners 29">
            <a:extLst>
              <a:ext uri="{FF2B5EF4-FFF2-40B4-BE49-F238E27FC236}">
                <a16:creationId xmlns:a16="http://schemas.microsoft.com/office/drawing/2014/main" id="{04BEF445-E3C8-FCA5-D50D-F935AD1F3FCE}"/>
              </a:ext>
            </a:extLst>
          </p:cNvPr>
          <p:cNvSpPr/>
          <p:nvPr/>
        </p:nvSpPr>
        <p:spPr>
          <a:xfrm>
            <a:off x="1120544" y="4054470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Storage</a:t>
            </a:r>
          </a:p>
        </p:txBody>
      </p:sp>
      <p:sp>
        <p:nvSpPr>
          <p:cNvPr id="8" name="Rectangle: Rounded Corners 30">
            <a:extLst>
              <a:ext uri="{FF2B5EF4-FFF2-40B4-BE49-F238E27FC236}">
                <a16:creationId xmlns:a16="http://schemas.microsoft.com/office/drawing/2014/main" id="{2BD96D7B-695D-4E3C-2CA7-09F2090FF2CA}"/>
              </a:ext>
            </a:extLst>
          </p:cNvPr>
          <p:cNvSpPr/>
          <p:nvPr/>
        </p:nvSpPr>
        <p:spPr>
          <a:xfrm>
            <a:off x="1120544" y="3560436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Virtualization</a:t>
            </a:r>
          </a:p>
        </p:txBody>
      </p:sp>
      <p:sp>
        <p:nvSpPr>
          <p:cNvPr id="9" name="Rectangle: Rounded Corners 31">
            <a:extLst>
              <a:ext uri="{FF2B5EF4-FFF2-40B4-BE49-F238E27FC236}">
                <a16:creationId xmlns:a16="http://schemas.microsoft.com/office/drawing/2014/main" id="{2E0F8186-0252-81EB-09AD-E3FDFC8CD6FA}"/>
              </a:ext>
            </a:extLst>
          </p:cNvPr>
          <p:cNvSpPr/>
          <p:nvPr/>
        </p:nvSpPr>
        <p:spPr>
          <a:xfrm>
            <a:off x="1120544" y="3066402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OS</a:t>
            </a:r>
          </a:p>
        </p:txBody>
      </p:sp>
      <p:sp>
        <p:nvSpPr>
          <p:cNvPr id="10" name="Rectangle: Rounded Corners 32">
            <a:extLst>
              <a:ext uri="{FF2B5EF4-FFF2-40B4-BE49-F238E27FC236}">
                <a16:creationId xmlns:a16="http://schemas.microsoft.com/office/drawing/2014/main" id="{F0CA3D07-6076-8743-C689-177EADE9668E}"/>
              </a:ext>
            </a:extLst>
          </p:cNvPr>
          <p:cNvSpPr/>
          <p:nvPr/>
        </p:nvSpPr>
        <p:spPr>
          <a:xfrm>
            <a:off x="1120544" y="2572367"/>
            <a:ext cx="2252576" cy="49403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Middleware</a:t>
            </a:r>
          </a:p>
        </p:txBody>
      </p:sp>
      <p:sp>
        <p:nvSpPr>
          <p:cNvPr id="11" name="Rectangle: Rounded Corners 33">
            <a:extLst>
              <a:ext uri="{FF2B5EF4-FFF2-40B4-BE49-F238E27FC236}">
                <a16:creationId xmlns:a16="http://schemas.microsoft.com/office/drawing/2014/main" id="{C3E03F8F-0B53-ADD7-56DB-34E62B23983B}"/>
              </a:ext>
            </a:extLst>
          </p:cNvPr>
          <p:cNvSpPr/>
          <p:nvPr/>
        </p:nvSpPr>
        <p:spPr>
          <a:xfrm>
            <a:off x="1120544" y="2063434"/>
            <a:ext cx="2252576" cy="49403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Runtime</a:t>
            </a:r>
          </a:p>
        </p:txBody>
      </p:sp>
      <p:sp>
        <p:nvSpPr>
          <p:cNvPr id="12" name="Rectangle: Rounded Corners 34">
            <a:extLst>
              <a:ext uri="{FF2B5EF4-FFF2-40B4-BE49-F238E27FC236}">
                <a16:creationId xmlns:a16="http://schemas.microsoft.com/office/drawing/2014/main" id="{9D665E6D-2333-E4F0-C6E1-2A3C7E0AF6E4}"/>
              </a:ext>
            </a:extLst>
          </p:cNvPr>
          <p:cNvSpPr/>
          <p:nvPr/>
        </p:nvSpPr>
        <p:spPr>
          <a:xfrm>
            <a:off x="1120544" y="1560510"/>
            <a:ext cx="2252576" cy="49403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rPr>
              <a:t>Data</a:t>
            </a:r>
          </a:p>
        </p:txBody>
      </p:sp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B33F026B-6872-CE2B-1C52-F6EE76676F2C}"/>
              </a:ext>
            </a:extLst>
          </p:cNvPr>
          <p:cNvSpPr/>
          <p:nvPr/>
        </p:nvSpPr>
        <p:spPr>
          <a:xfrm>
            <a:off x="1120544" y="1062029"/>
            <a:ext cx="2252576" cy="49403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Application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BCBFD4B5-15BB-5915-6264-D88103E4BAC5}"/>
              </a:ext>
            </a:extLst>
          </p:cNvPr>
          <p:cNvSpPr/>
          <p:nvPr/>
        </p:nvSpPr>
        <p:spPr>
          <a:xfrm>
            <a:off x="3619904" y="5042537"/>
            <a:ext cx="2252576" cy="4940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Servers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662ED610-CA12-39CE-7B64-A6CC90C3F9F0}"/>
              </a:ext>
            </a:extLst>
          </p:cNvPr>
          <p:cNvSpPr/>
          <p:nvPr/>
        </p:nvSpPr>
        <p:spPr>
          <a:xfrm>
            <a:off x="3619904" y="4548504"/>
            <a:ext cx="2252576" cy="4940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Networking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13DEEED1-2FDB-E359-FBCD-7C0CB8B15095}"/>
              </a:ext>
            </a:extLst>
          </p:cNvPr>
          <p:cNvSpPr/>
          <p:nvPr/>
        </p:nvSpPr>
        <p:spPr>
          <a:xfrm>
            <a:off x="3619904" y="4054470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Storage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142A32FC-2103-02B7-4A72-D69948EE0682}"/>
              </a:ext>
            </a:extLst>
          </p:cNvPr>
          <p:cNvSpPr/>
          <p:nvPr/>
        </p:nvSpPr>
        <p:spPr>
          <a:xfrm>
            <a:off x="3619904" y="3560436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Virtualization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C46C1BBF-6334-B9E9-8310-4503FC846CB2}"/>
              </a:ext>
            </a:extLst>
          </p:cNvPr>
          <p:cNvSpPr/>
          <p:nvPr/>
        </p:nvSpPr>
        <p:spPr>
          <a:xfrm>
            <a:off x="3619904" y="3066402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OS</a:t>
            </a:r>
          </a:p>
        </p:txBody>
      </p:sp>
      <p:sp>
        <p:nvSpPr>
          <p:cNvPr id="19" name="Rectangle: Rounded Corners 32">
            <a:extLst>
              <a:ext uri="{FF2B5EF4-FFF2-40B4-BE49-F238E27FC236}">
                <a16:creationId xmlns:a16="http://schemas.microsoft.com/office/drawing/2014/main" id="{1C18DC84-4176-4543-3724-9A8ADC7C05C6}"/>
              </a:ext>
            </a:extLst>
          </p:cNvPr>
          <p:cNvSpPr/>
          <p:nvPr/>
        </p:nvSpPr>
        <p:spPr>
          <a:xfrm>
            <a:off x="3619904" y="2572367"/>
            <a:ext cx="2252576" cy="49403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Middleware</a:t>
            </a:r>
          </a:p>
        </p:txBody>
      </p:sp>
      <p:sp>
        <p:nvSpPr>
          <p:cNvPr id="20" name="Rectangle: Rounded Corners 33">
            <a:extLst>
              <a:ext uri="{FF2B5EF4-FFF2-40B4-BE49-F238E27FC236}">
                <a16:creationId xmlns:a16="http://schemas.microsoft.com/office/drawing/2014/main" id="{BDECE2C5-8540-BDFF-C926-0FB12C6961F9}"/>
              </a:ext>
            </a:extLst>
          </p:cNvPr>
          <p:cNvSpPr/>
          <p:nvPr/>
        </p:nvSpPr>
        <p:spPr>
          <a:xfrm>
            <a:off x="3619904" y="2063434"/>
            <a:ext cx="2252576" cy="49403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Runtime</a:t>
            </a:r>
          </a:p>
        </p:txBody>
      </p:sp>
      <p:sp>
        <p:nvSpPr>
          <p:cNvPr id="21" name="Rectangle: Rounded Corners 34">
            <a:extLst>
              <a:ext uri="{FF2B5EF4-FFF2-40B4-BE49-F238E27FC236}">
                <a16:creationId xmlns:a16="http://schemas.microsoft.com/office/drawing/2014/main" id="{B34F1BD8-8138-07B6-7DB5-3475CEFB62D2}"/>
              </a:ext>
            </a:extLst>
          </p:cNvPr>
          <p:cNvSpPr/>
          <p:nvPr/>
        </p:nvSpPr>
        <p:spPr>
          <a:xfrm>
            <a:off x="3619904" y="1560510"/>
            <a:ext cx="2252576" cy="49403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rPr>
              <a:t>Data</a:t>
            </a:r>
          </a:p>
        </p:txBody>
      </p:sp>
      <p:sp>
        <p:nvSpPr>
          <p:cNvPr id="22" name="Rectangle: Rounded Corners 35">
            <a:extLst>
              <a:ext uri="{FF2B5EF4-FFF2-40B4-BE49-F238E27FC236}">
                <a16:creationId xmlns:a16="http://schemas.microsoft.com/office/drawing/2014/main" id="{9C63E824-01EB-9FF8-D42B-CB63FF4F6A21}"/>
              </a:ext>
            </a:extLst>
          </p:cNvPr>
          <p:cNvSpPr/>
          <p:nvPr/>
        </p:nvSpPr>
        <p:spPr>
          <a:xfrm>
            <a:off x="3619904" y="1062029"/>
            <a:ext cx="2252576" cy="49403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Application</a:t>
            </a:r>
          </a:p>
        </p:txBody>
      </p:sp>
      <p:sp>
        <p:nvSpPr>
          <p:cNvPr id="23" name="Rectangle: Rounded Corners 27">
            <a:extLst>
              <a:ext uri="{FF2B5EF4-FFF2-40B4-BE49-F238E27FC236}">
                <a16:creationId xmlns:a16="http://schemas.microsoft.com/office/drawing/2014/main" id="{FE457FA9-3ADE-BB0A-2E9E-190D2CBEDA7D}"/>
              </a:ext>
            </a:extLst>
          </p:cNvPr>
          <p:cNvSpPr/>
          <p:nvPr/>
        </p:nvSpPr>
        <p:spPr>
          <a:xfrm>
            <a:off x="6119264" y="5042537"/>
            <a:ext cx="2252576" cy="4940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Servers</a:t>
            </a:r>
          </a:p>
        </p:txBody>
      </p:sp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066A6F76-5B72-8CF7-FA31-5C4E2D6602C2}"/>
              </a:ext>
            </a:extLst>
          </p:cNvPr>
          <p:cNvSpPr/>
          <p:nvPr/>
        </p:nvSpPr>
        <p:spPr>
          <a:xfrm>
            <a:off x="6119264" y="4548504"/>
            <a:ext cx="2252576" cy="4940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Networking</a:t>
            </a:r>
          </a:p>
        </p:txBody>
      </p:sp>
      <p:sp>
        <p:nvSpPr>
          <p:cNvPr id="25" name="Rectangle: Rounded Corners 29">
            <a:extLst>
              <a:ext uri="{FF2B5EF4-FFF2-40B4-BE49-F238E27FC236}">
                <a16:creationId xmlns:a16="http://schemas.microsoft.com/office/drawing/2014/main" id="{234224ED-D197-8531-5AB9-C1480DBD90E9}"/>
              </a:ext>
            </a:extLst>
          </p:cNvPr>
          <p:cNvSpPr/>
          <p:nvPr/>
        </p:nvSpPr>
        <p:spPr>
          <a:xfrm>
            <a:off x="6119264" y="4054470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Storage</a:t>
            </a:r>
          </a:p>
        </p:txBody>
      </p:sp>
      <p:sp>
        <p:nvSpPr>
          <p:cNvPr id="26" name="Rectangle: Rounded Corners 30">
            <a:extLst>
              <a:ext uri="{FF2B5EF4-FFF2-40B4-BE49-F238E27FC236}">
                <a16:creationId xmlns:a16="http://schemas.microsoft.com/office/drawing/2014/main" id="{D0B6F9CF-A236-63EE-B357-DB454214EE87}"/>
              </a:ext>
            </a:extLst>
          </p:cNvPr>
          <p:cNvSpPr/>
          <p:nvPr/>
        </p:nvSpPr>
        <p:spPr>
          <a:xfrm>
            <a:off x="6119264" y="3560436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Virtualization</a:t>
            </a:r>
          </a:p>
        </p:txBody>
      </p:sp>
      <p:sp>
        <p:nvSpPr>
          <p:cNvPr id="27" name="Rectangle: Rounded Corners 31">
            <a:extLst>
              <a:ext uri="{FF2B5EF4-FFF2-40B4-BE49-F238E27FC236}">
                <a16:creationId xmlns:a16="http://schemas.microsoft.com/office/drawing/2014/main" id="{959C673D-F8CB-93A7-7A31-5D51F334FE95}"/>
              </a:ext>
            </a:extLst>
          </p:cNvPr>
          <p:cNvSpPr/>
          <p:nvPr/>
        </p:nvSpPr>
        <p:spPr>
          <a:xfrm>
            <a:off x="6119264" y="3066402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OS</a:t>
            </a:r>
          </a:p>
        </p:txBody>
      </p:sp>
      <p:sp>
        <p:nvSpPr>
          <p:cNvPr id="28" name="Rectangle: Rounded Corners 32">
            <a:extLst>
              <a:ext uri="{FF2B5EF4-FFF2-40B4-BE49-F238E27FC236}">
                <a16:creationId xmlns:a16="http://schemas.microsoft.com/office/drawing/2014/main" id="{92E4205C-43A4-63B2-78C4-A5E62763B976}"/>
              </a:ext>
            </a:extLst>
          </p:cNvPr>
          <p:cNvSpPr/>
          <p:nvPr/>
        </p:nvSpPr>
        <p:spPr>
          <a:xfrm>
            <a:off x="6119264" y="2572367"/>
            <a:ext cx="2252576" cy="49403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Middleware</a:t>
            </a:r>
          </a:p>
        </p:txBody>
      </p:sp>
      <p:sp>
        <p:nvSpPr>
          <p:cNvPr id="29" name="Rectangle: Rounded Corners 33">
            <a:extLst>
              <a:ext uri="{FF2B5EF4-FFF2-40B4-BE49-F238E27FC236}">
                <a16:creationId xmlns:a16="http://schemas.microsoft.com/office/drawing/2014/main" id="{CD3C859E-423E-FBC3-421A-DC73A4083B5B}"/>
              </a:ext>
            </a:extLst>
          </p:cNvPr>
          <p:cNvSpPr/>
          <p:nvPr/>
        </p:nvSpPr>
        <p:spPr>
          <a:xfrm>
            <a:off x="6119264" y="2063434"/>
            <a:ext cx="2252576" cy="49403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Runtime</a:t>
            </a:r>
          </a:p>
        </p:txBody>
      </p:sp>
      <p:sp>
        <p:nvSpPr>
          <p:cNvPr id="30" name="Rectangle: Rounded Corners 34">
            <a:extLst>
              <a:ext uri="{FF2B5EF4-FFF2-40B4-BE49-F238E27FC236}">
                <a16:creationId xmlns:a16="http://schemas.microsoft.com/office/drawing/2014/main" id="{06912C0C-0EA0-1250-F332-002431A08FFC}"/>
              </a:ext>
            </a:extLst>
          </p:cNvPr>
          <p:cNvSpPr/>
          <p:nvPr/>
        </p:nvSpPr>
        <p:spPr>
          <a:xfrm>
            <a:off x="6119264" y="1560510"/>
            <a:ext cx="2252576" cy="49403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rPr>
              <a:t>Data</a:t>
            </a:r>
          </a:p>
        </p:txBody>
      </p:sp>
      <p:sp>
        <p:nvSpPr>
          <p:cNvPr id="31" name="Rectangle: Rounded Corners 35">
            <a:extLst>
              <a:ext uri="{FF2B5EF4-FFF2-40B4-BE49-F238E27FC236}">
                <a16:creationId xmlns:a16="http://schemas.microsoft.com/office/drawing/2014/main" id="{3D7D3EB0-D0A4-8514-7AD3-B7BA255F1638}"/>
              </a:ext>
            </a:extLst>
          </p:cNvPr>
          <p:cNvSpPr/>
          <p:nvPr/>
        </p:nvSpPr>
        <p:spPr>
          <a:xfrm>
            <a:off x="6119264" y="1062029"/>
            <a:ext cx="2252576" cy="49403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+mj-lt"/>
              </a:rPr>
              <a:t>Application</a:t>
            </a:r>
          </a:p>
        </p:txBody>
      </p:sp>
      <p:sp>
        <p:nvSpPr>
          <p:cNvPr id="32" name="Rectangle: Rounded Corners 27">
            <a:extLst>
              <a:ext uri="{FF2B5EF4-FFF2-40B4-BE49-F238E27FC236}">
                <a16:creationId xmlns:a16="http://schemas.microsoft.com/office/drawing/2014/main" id="{13A8ADE4-8AA7-03F6-7CBB-3EBDFB59FD8C}"/>
              </a:ext>
            </a:extLst>
          </p:cNvPr>
          <p:cNvSpPr/>
          <p:nvPr/>
        </p:nvSpPr>
        <p:spPr>
          <a:xfrm>
            <a:off x="8618624" y="5042537"/>
            <a:ext cx="2252576" cy="4940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Servers</a:t>
            </a:r>
          </a:p>
        </p:txBody>
      </p:sp>
      <p:sp>
        <p:nvSpPr>
          <p:cNvPr id="33" name="Rectangle: Rounded Corners 28">
            <a:extLst>
              <a:ext uri="{FF2B5EF4-FFF2-40B4-BE49-F238E27FC236}">
                <a16:creationId xmlns:a16="http://schemas.microsoft.com/office/drawing/2014/main" id="{FB229B4D-C385-6545-CAA5-FF078BF254E9}"/>
              </a:ext>
            </a:extLst>
          </p:cNvPr>
          <p:cNvSpPr/>
          <p:nvPr/>
        </p:nvSpPr>
        <p:spPr>
          <a:xfrm>
            <a:off x="8618624" y="4548504"/>
            <a:ext cx="2252576" cy="4940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Networking</a:t>
            </a:r>
          </a:p>
        </p:txBody>
      </p:sp>
      <p:sp>
        <p:nvSpPr>
          <p:cNvPr id="34" name="Rectangle: Rounded Corners 29">
            <a:extLst>
              <a:ext uri="{FF2B5EF4-FFF2-40B4-BE49-F238E27FC236}">
                <a16:creationId xmlns:a16="http://schemas.microsoft.com/office/drawing/2014/main" id="{4E5C4B55-465D-47E9-9526-28A5F4D6CEDC}"/>
              </a:ext>
            </a:extLst>
          </p:cNvPr>
          <p:cNvSpPr/>
          <p:nvPr/>
        </p:nvSpPr>
        <p:spPr>
          <a:xfrm>
            <a:off x="8618624" y="4054470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Storage</a:t>
            </a:r>
          </a:p>
        </p:txBody>
      </p:sp>
      <p:sp>
        <p:nvSpPr>
          <p:cNvPr id="35" name="Rectangle: Rounded Corners 30">
            <a:extLst>
              <a:ext uri="{FF2B5EF4-FFF2-40B4-BE49-F238E27FC236}">
                <a16:creationId xmlns:a16="http://schemas.microsoft.com/office/drawing/2014/main" id="{720B2EA1-D2F5-200F-B239-9B1183D30A11}"/>
              </a:ext>
            </a:extLst>
          </p:cNvPr>
          <p:cNvSpPr/>
          <p:nvPr/>
        </p:nvSpPr>
        <p:spPr>
          <a:xfrm>
            <a:off x="8618624" y="3560436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Virtualization</a:t>
            </a:r>
          </a:p>
        </p:txBody>
      </p:sp>
      <p:sp>
        <p:nvSpPr>
          <p:cNvPr id="36" name="Rectangle: Rounded Corners 31">
            <a:extLst>
              <a:ext uri="{FF2B5EF4-FFF2-40B4-BE49-F238E27FC236}">
                <a16:creationId xmlns:a16="http://schemas.microsoft.com/office/drawing/2014/main" id="{57CF2450-0902-2303-9797-CC3CC1BA1533}"/>
              </a:ext>
            </a:extLst>
          </p:cNvPr>
          <p:cNvSpPr/>
          <p:nvPr/>
        </p:nvSpPr>
        <p:spPr>
          <a:xfrm>
            <a:off x="8618624" y="3066402"/>
            <a:ext cx="2252576" cy="4940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OS</a:t>
            </a:r>
          </a:p>
        </p:txBody>
      </p:sp>
      <p:sp>
        <p:nvSpPr>
          <p:cNvPr id="37" name="Rectangle: Rounded Corners 32">
            <a:extLst>
              <a:ext uri="{FF2B5EF4-FFF2-40B4-BE49-F238E27FC236}">
                <a16:creationId xmlns:a16="http://schemas.microsoft.com/office/drawing/2014/main" id="{8B6A1A67-B4B1-47C0-4F74-0A6EF1A0A65F}"/>
              </a:ext>
            </a:extLst>
          </p:cNvPr>
          <p:cNvSpPr/>
          <p:nvPr/>
        </p:nvSpPr>
        <p:spPr>
          <a:xfrm>
            <a:off x="8618624" y="2572367"/>
            <a:ext cx="2252576" cy="49403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Middleware</a:t>
            </a:r>
          </a:p>
        </p:txBody>
      </p:sp>
      <p:sp>
        <p:nvSpPr>
          <p:cNvPr id="38" name="Rectangle: Rounded Corners 33">
            <a:extLst>
              <a:ext uri="{FF2B5EF4-FFF2-40B4-BE49-F238E27FC236}">
                <a16:creationId xmlns:a16="http://schemas.microsoft.com/office/drawing/2014/main" id="{97F8BF00-2AC5-D1AD-EDE7-D674A7D9046C}"/>
              </a:ext>
            </a:extLst>
          </p:cNvPr>
          <p:cNvSpPr/>
          <p:nvPr/>
        </p:nvSpPr>
        <p:spPr>
          <a:xfrm>
            <a:off x="8618624" y="2063434"/>
            <a:ext cx="2252576" cy="49403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Runtime</a:t>
            </a:r>
          </a:p>
        </p:txBody>
      </p:sp>
      <p:sp>
        <p:nvSpPr>
          <p:cNvPr id="39" name="Rectangle: Rounded Corners 34">
            <a:extLst>
              <a:ext uri="{FF2B5EF4-FFF2-40B4-BE49-F238E27FC236}">
                <a16:creationId xmlns:a16="http://schemas.microsoft.com/office/drawing/2014/main" id="{2BD1A4B8-E62A-9E25-0CD0-916F242B7131}"/>
              </a:ext>
            </a:extLst>
          </p:cNvPr>
          <p:cNvSpPr/>
          <p:nvPr/>
        </p:nvSpPr>
        <p:spPr>
          <a:xfrm>
            <a:off x="8618624" y="1560510"/>
            <a:ext cx="2252576" cy="49403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uFillTx/>
                <a:latin typeface="+mj-lt"/>
              </a:rPr>
              <a:t>Data</a:t>
            </a:r>
          </a:p>
        </p:txBody>
      </p:sp>
      <p:sp>
        <p:nvSpPr>
          <p:cNvPr id="40" name="Rectangle: Rounded Corners 35">
            <a:extLst>
              <a:ext uri="{FF2B5EF4-FFF2-40B4-BE49-F238E27FC236}">
                <a16:creationId xmlns:a16="http://schemas.microsoft.com/office/drawing/2014/main" id="{6F41891B-01E5-28DF-37C2-C3936ABB0625}"/>
              </a:ext>
            </a:extLst>
          </p:cNvPr>
          <p:cNvSpPr/>
          <p:nvPr/>
        </p:nvSpPr>
        <p:spPr>
          <a:xfrm>
            <a:off x="8618624" y="1062029"/>
            <a:ext cx="2252576" cy="49403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uFillTx/>
                <a:latin typeface="+mj-lt"/>
              </a:rPr>
              <a:t>Application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50AC01-F47E-A6FD-66E7-0B5708F63B7B}"/>
              </a:ext>
            </a:extLst>
          </p:cNvPr>
          <p:cNvSpPr txBox="1"/>
          <p:nvPr/>
        </p:nvSpPr>
        <p:spPr>
          <a:xfrm>
            <a:off x="1187406" y="5768992"/>
            <a:ext cx="211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 Premises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6F87E7-5E08-DE11-8113-35821728B39C}"/>
              </a:ext>
            </a:extLst>
          </p:cNvPr>
          <p:cNvSpPr txBox="1"/>
          <p:nvPr/>
        </p:nvSpPr>
        <p:spPr>
          <a:xfrm>
            <a:off x="3429650" y="5582735"/>
            <a:ext cx="2633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Infrastructure as a Service (IaaS)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693852-75BC-CBB7-FDBE-3546FAD2EC21}"/>
              </a:ext>
            </a:extLst>
          </p:cNvPr>
          <p:cNvSpPr txBox="1"/>
          <p:nvPr/>
        </p:nvSpPr>
        <p:spPr>
          <a:xfrm>
            <a:off x="6119264" y="5553548"/>
            <a:ext cx="2633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Platform as a Service (PaaS)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D20EDF-19F2-FDCA-2F5A-5A5C7EC4AE8F}"/>
              </a:ext>
            </a:extLst>
          </p:cNvPr>
          <p:cNvSpPr txBox="1"/>
          <p:nvPr/>
        </p:nvSpPr>
        <p:spPr>
          <a:xfrm>
            <a:off x="8618624" y="5549576"/>
            <a:ext cx="2633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Software as a Service (SaaS)</a:t>
            </a:r>
          </a:p>
        </p:txBody>
      </p:sp>
    </p:spTree>
    <p:extLst>
      <p:ext uri="{BB962C8B-B14F-4D97-AF65-F5344CB8AC3E}">
        <p14:creationId xmlns:p14="http://schemas.microsoft.com/office/powerpoint/2010/main" val="196002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clouds&#10;&#10;Description automatically generated">
            <a:extLst>
              <a:ext uri="{FF2B5EF4-FFF2-40B4-BE49-F238E27FC236}">
                <a16:creationId xmlns:a16="http://schemas.microsoft.com/office/drawing/2014/main" id="{34B36EAA-7632-7E9C-E6B7-4F76A6E6D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CFE80E45-7069-909E-E464-3B26D4EDABBC}"/>
              </a:ext>
            </a:extLst>
          </p:cNvPr>
          <p:cNvSpPr/>
          <p:nvPr/>
        </p:nvSpPr>
        <p:spPr>
          <a:xfrm>
            <a:off x="0" y="0"/>
            <a:ext cx="3495040" cy="134112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E850-D153-4916-4196-B4F4D3D11B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881120" cy="924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Function as a Service (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FaaS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4" name="Picture 3" descr="A white ghost with purple eyes&#10;&#10;Description automatically generated">
            <a:extLst>
              <a:ext uri="{FF2B5EF4-FFF2-40B4-BE49-F238E27FC236}">
                <a16:creationId xmlns:a16="http://schemas.microsoft.com/office/drawing/2014/main" id="{54B37BBB-F3DC-C73C-5EEB-E5F0DC4AA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1" y="2571522"/>
            <a:ext cx="2307818" cy="230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C 6.25E-7 0.15116 0.07643 0.27477 0.17018 0.27477 C 0.2806 0.27477 0.32057 0.13727 0.3375 0.05463 L 0.35456 -0.05532 C 0.37148 -0.13819 0.41393 -0.27454 0.5388 -0.27454 C 0.61823 -0.27454 0.70911 -0.15185 0.70911 -1.48148E-6 C 0.70911 0.15116 0.61823 0.27477 0.5388 0.27477 C 0.41393 0.27477 0.37148 0.13727 0.35456 0.05463 L 0.3375 -0.05532 C 0.32057 -0.13819 0.2806 -0.27454 0.17018 -0.27454 C 0.07643 -0.27454 6.25E-7 -0.15185 6.25E-7 -1.48148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C 6.25E-7 0.08194 0.04271 0.14884 0.09531 0.14884 C 0.15703 0.14884 0.17943 0.07477 0.18893 0.02963 L 0.19844 -0.02986 C 0.20794 -0.07454 0.23177 -0.14769 0.30156 -0.14769 C 0.34609 -0.14769 0.397 -0.08195 0.397 1.48148E-6 C 0.397 0.08194 0.34609 0.14884 0.30156 0.14884 C 0.23177 0.14884 0.20794 0.07477 0.19844 0.02963 L 0.18893 -0.02986 C 0.17943 -0.07454 0.15703 -0.14769 0.09531 -0.14769 C 0.04271 -0.14769 6.25E-7 -0.08195 6.25E-7 1.48148E-6 Z " pathEditMode="relative" rAng="0" ptsTypes="AAAAAAAAAAA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EC48DB0-4A13-AA89-C9CA-4DE62DA7CFC3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3392129" cy="14650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Handling Data in Cloud</a:t>
            </a:r>
          </a:p>
        </p:txBody>
      </p:sp>
      <p:pic>
        <p:nvPicPr>
          <p:cNvPr id="5" name="Picture 4" descr="A close-up of several computer servers&#10;&#10;Description automatically generated">
            <a:extLst>
              <a:ext uri="{FF2B5EF4-FFF2-40B4-BE49-F238E27FC236}">
                <a16:creationId xmlns:a16="http://schemas.microsoft.com/office/drawing/2014/main" id="{9A14E255-F195-A8E3-71C0-FB78395F2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7" y="2202217"/>
            <a:ext cx="3677266" cy="2941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Picture 6" descr="A computer tower and monitor on a table&#10;&#10;Description automatically generated">
            <a:extLst>
              <a:ext uri="{FF2B5EF4-FFF2-40B4-BE49-F238E27FC236}">
                <a16:creationId xmlns:a16="http://schemas.microsoft.com/office/drawing/2014/main" id="{66AD112B-0F9F-C695-7811-0651CC951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92" y="1607819"/>
            <a:ext cx="4007804" cy="28072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Picture 8" descr="A blue sky with clouds&#10;&#10;Description automatically generated">
            <a:extLst>
              <a:ext uri="{FF2B5EF4-FFF2-40B4-BE49-F238E27FC236}">
                <a16:creationId xmlns:a16="http://schemas.microsoft.com/office/drawing/2014/main" id="{54A9D973-B414-A19B-5915-973432A17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15" y="732503"/>
            <a:ext cx="3824748" cy="28531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BCD8A8-678E-E6A5-38DB-670754C9DF8B}"/>
              </a:ext>
            </a:extLst>
          </p:cNvPr>
          <p:cNvSpPr txBox="1"/>
          <p:nvPr/>
        </p:nvSpPr>
        <p:spPr>
          <a:xfrm>
            <a:off x="1696063" y="5188743"/>
            <a:ext cx="1794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Hardware</a:t>
            </a:r>
          </a:p>
          <a:p>
            <a:r>
              <a:rPr lang="en-US" sz="2800" dirty="0"/>
              <a:t>Software</a:t>
            </a:r>
          </a:p>
          <a:p>
            <a:r>
              <a:rPr lang="en-US" sz="2800" dirty="0"/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8FC664-EB88-EE79-AC74-CADA1B890561}"/>
              </a:ext>
            </a:extLst>
          </p:cNvPr>
          <p:cNvSpPr txBox="1"/>
          <p:nvPr/>
        </p:nvSpPr>
        <p:spPr>
          <a:xfrm>
            <a:off x="5351205" y="4496245"/>
            <a:ext cx="1794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Hardware</a:t>
            </a:r>
          </a:p>
          <a:p>
            <a:r>
              <a:rPr lang="en-US" sz="2800" dirty="0"/>
              <a:t>Software</a:t>
            </a:r>
          </a:p>
          <a:p>
            <a:r>
              <a:rPr lang="en-US" sz="2800" dirty="0"/>
              <a:t>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5528C1-BFE4-8AD0-DB66-56F424E9E462}"/>
              </a:ext>
            </a:extLst>
          </p:cNvPr>
          <p:cNvSpPr txBox="1"/>
          <p:nvPr/>
        </p:nvSpPr>
        <p:spPr>
          <a:xfrm>
            <a:off x="8762998" y="3673123"/>
            <a:ext cx="1794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Hardware</a:t>
            </a:r>
          </a:p>
          <a:p>
            <a:r>
              <a:rPr lang="en-US" sz="2800" dirty="0"/>
              <a:t>Software</a:t>
            </a:r>
          </a:p>
          <a:p>
            <a:r>
              <a:rPr lang="en-US" sz="2800" dirty="0"/>
              <a:t>Data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E95E35-0FE4-B4D5-4B7C-4DF0B5BF1319}"/>
              </a:ext>
            </a:extLst>
          </p:cNvPr>
          <p:cNvCxnSpPr/>
          <p:nvPr/>
        </p:nvCxnSpPr>
        <p:spPr>
          <a:xfrm>
            <a:off x="5191432" y="4965290"/>
            <a:ext cx="203527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700001-14BA-B5BA-E13A-E06CDC0DB23D}"/>
              </a:ext>
            </a:extLst>
          </p:cNvPr>
          <p:cNvCxnSpPr/>
          <p:nvPr/>
        </p:nvCxnSpPr>
        <p:spPr>
          <a:xfrm>
            <a:off x="8642553" y="4163961"/>
            <a:ext cx="203527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EF703A-5A13-80C6-C4B9-8A5F20A8F774}"/>
              </a:ext>
            </a:extLst>
          </p:cNvPr>
          <p:cNvCxnSpPr/>
          <p:nvPr/>
        </p:nvCxnSpPr>
        <p:spPr>
          <a:xfrm>
            <a:off x="8642553" y="4621161"/>
            <a:ext cx="203527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18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CC0D2-7958-96B9-BA27-8786E2BCA0B5}"/>
              </a:ext>
            </a:extLst>
          </p:cNvPr>
          <p:cNvSpPr txBox="1"/>
          <p:nvPr/>
        </p:nvSpPr>
        <p:spPr>
          <a:xfrm>
            <a:off x="235974" y="2086708"/>
            <a:ext cx="355927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Central repository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Large amounts of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Diverse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Structured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Semi-Structured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Unstructured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Using native format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45076A-6323-1700-205E-043E0110558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3392129" cy="14650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 Lakes</a:t>
            </a:r>
          </a:p>
        </p:txBody>
      </p:sp>
      <p:pic>
        <p:nvPicPr>
          <p:cNvPr id="5" name="Picture 4" descr="A lake surrounded by mountains&#10;&#10;Description automatically generated">
            <a:extLst>
              <a:ext uri="{FF2B5EF4-FFF2-40B4-BE49-F238E27FC236}">
                <a16:creationId xmlns:a16="http://schemas.microsoft.com/office/drawing/2014/main" id="{55A623F4-B423-7243-447F-7DA4955E1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06" y="1465006"/>
            <a:ext cx="8141194" cy="5392994"/>
          </a:xfrm>
          <a:prstGeom prst="rect">
            <a:avLst/>
          </a:prstGeom>
          <a:effectLst>
            <a:outerShdw blurRad="635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7ED7C3-8ACB-F351-2EE7-967EA73D8924}"/>
              </a:ext>
            </a:extLst>
          </p:cNvPr>
          <p:cNvSpPr/>
          <p:nvPr/>
        </p:nvSpPr>
        <p:spPr>
          <a:xfrm>
            <a:off x="117987" y="3429000"/>
            <a:ext cx="3677265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CC0D2-7958-96B9-BA27-8786E2BCA0B5}"/>
              </a:ext>
            </a:extLst>
          </p:cNvPr>
          <p:cNvSpPr txBox="1"/>
          <p:nvPr/>
        </p:nvSpPr>
        <p:spPr>
          <a:xfrm>
            <a:off x="1283109" y="3158423"/>
            <a:ext cx="4493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Combining features of data lakes and analytical systems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45076A-6323-1700-205E-043E0110558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3392129" cy="14650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Data Lakehouse</a:t>
            </a:r>
          </a:p>
        </p:txBody>
      </p:sp>
      <p:pic>
        <p:nvPicPr>
          <p:cNvPr id="7" name="Picture 6" descr="A stack of colored pencils&#10;&#10;Description automatically generated">
            <a:extLst>
              <a:ext uri="{FF2B5EF4-FFF2-40B4-BE49-F238E27FC236}">
                <a16:creationId xmlns:a16="http://schemas.microsoft.com/office/drawing/2014/main" id="{2FCD4193-F669-4716-195B-30E6E19D4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16" y="2594732"/>
            <a:ext cx="5329084" cy="426326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69728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red cubes with white edges&#10;&#10;Description automatically generated with medium confidence">
            <a:extLst>
              <a:ext uri="{FF2B5EF4-FFF2-40B4-BE49-F238E27FC236}">
                <a16:creationId xmlns:a16="http://schemas.microsoft.com/office/drawing/2014/main" id="{123080D0-54B6-E363-24E2-1CC7C1966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03" y="5199517"/>
            <a:ext cx="1468716" cy="1468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577488-DD1A-51CA-A721-B65D94647643}"/>
              </a:ext>
            </a:extLst>
          </p:cNvPr>
          <p:cNvSpPr txBox="1"/>
          <p:nvPr/>
        </p:nvSpPr>
        <p:spPr>
          <a:xfrm>
            <a:off x="2821857" y="549551"/>
            <a:ext cx="690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SQL became the “lingua franca” of data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ED9A8-B92F-963C-34DC-498D77464FF2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3392129" cy="14650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NoSQL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67A76-ADEC-40B0-2278-FEDE7BC2E276}"/>
              </a:ext>
            </a:extLst>
          </p:cNvPr>
          <p:cNvSpPr txBox="1"/>
          <p:nvPr/>
        </p:nvSpPr>
        <p:spPr>
          <a:xfrm>
            <a:off x="2821857" y="1622322"/>
            <a:ext cx="775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Not Only SQL</a:t>
            </a:r>
          </a:p>
          <a:p>
            <a:r>
              <a:rPr lang="en-US" sz="2800" dirty="0"/>
              <a:t>Not necessarily adhering to relational data structures</a:t>
            </a:r>
          </a:p>
        </p:txBody>
      </p:sp>
      <p:pic>
        <p:nvPicPr>
          <p:cNvPr id="6" name="Picture 5" descr="A blue object with white border&#10;&#10;Description automatically generated">
            <a:extLst>
              <a:ext uri="{FF2B5EF4-FFF2-40B4-BE49-F238E27FC236}">
                <a16:creationId xmlns:a16="http://schemas.microsoft.com/office/drawing/2014/main" id="{D37ED298-19FD-1EC5-BE71-887E7E4CB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6" y="2975429"/>
            <a:ext cx="1361703" cy="1233870"/>
          </a:xfrm>
          <a:prstGeom prst="rect">
            <a:avLst/>
          </a:prstGeom>
        </p:spPr>
      </p:pic>
      <p:pic>
        <p:nvPicPr>
          <p:cNvPr id="8" name="Picture 7" descr="A blue letter with red dots&#10;&#10;Description automatically generated">
            <a:extLst>
              <a:ext uri="{FF2B5EF4-FFF2-40B4-BE49-F238E27FC236}">
                <a16:creationId xmlns:a16="http://schemas.microsoft.com/office/drawing/2014/main" id="{647AD30A-7944-2EED-691A-D065DF97E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82" y="3770840"/>
            <a:ext cx="1061867" cy="1061867"/>
          </a:xfrm>
          <a:prstGeom prst="rect">
            <a:avLst/>
          </a:prstGeom>
        </p:spPr>
      </p:pic>
      <p:pic>
        <p:nvPicPr>
          <p:cNvPr id="10" name="Picture 9" descr="A green leaf with brown text&#10;&#10;Description automatically generated">
            <a:extLst>
              <a:ext uri="{FF2B5EF4-FFF2-40B4-BE49-F238E27FC236}">
                <a16:creationId xmlns:a16="http://schemas.microsoft.com/office/drawing/2014/main" id="{98495822-7899-C80C-247A-F18FD7795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14" y="4765615"/>
            <a:ext cx="954107" cy="954107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3A69068-36E3-D06D-45B8-E981E9927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818" y="5933875"/>
            <a:ext cx="1726867" cy="648093"/>
          </a:xfrm>
          <a:prstGeom prst="rect">
            <a:avLst/>
          </a:prstGeom>
        </p:spPr>
      </p:pic>
      <p:pic>
        <p:nvPicPr>
          <p:cNvPr id="14" name="Picture 13" descr="A stack of red blocks with white shapes and stars&#10;&#10;Description automatically generated">
            <a:extLst>
              <a:ext uri="{FF2B5EF4-FFF2-40B4-BE49-F238E27FC236}">
                <a16:creationId xmlns:a16="http://schemas.microsoft.com/office/drawing/2014/main" id="{E4A41A8C-F468-84C2-4FC1-724B719CC7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396" y="2987718"/>
            <a:ext cx="1233870" cy="12338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C46B9E-100D-D70C-0DD7-76340DB2994E}"/>
              </a:ext>
            </a:extLst>
          </p:cNvPr>
          <p:cNvSpPr txBox="1"/>
          <p:nvPr/>
        </p:nvSpPr>
        <p:spPr>
          <a:xfrm>
            <a:off x="1909650" y="3343044"/>
            <a:ext cx="266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Key-Value Pairs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131DD2-D230-7CBB-4D8C-7C4798B680EB}"/>
              </a:ext>
            </a:extLst>
          </p:cNvPr>
          <p:cNvSpPr txBox="1"/>
          <p:nvPr/>
        </p:nvSpPr>
        <p:spPr>
          <a:xfrm>
            <a:off x="2007839" y="4832707"/>
            <a:ext cx="266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Document Stores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12E59E-1B53-B6D8-A80A-4D90C947EBC6}"/>
              </a:ext>
            </a:extLst>
          </p:cNvPr>
          <p:cNvSpPr txBox="1"/>
          <p:nvPr/>
        </p:nvSpPr>
        <p:spPr>
          <a:xfrm>
            <a:off x="6322142" y="3142468"/>
            <a:ext cx="3571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Distributed In-memory Caches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7619A5-288F-9B4C-2FA8-6B5F252BF230}"/>
              </a:ext>
            </a:extLst>
          </p:cNvPr>
          <p:cNvSpPr txBox="1"/>
          <p:nvPr/>
        </p:nvSpPr>
        <p:spPr>
          <a:xfrm>
            <a:off x="6553359" y="5547252"/>
            <a:ext cx="266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Graph Databases</a:t>
            </a:r>
          </a:p>
        </p:txBody>
      </p:sp>
    </p:spTree>
    <p:extLst>
      <p:ext uri="{BB962C8B-B14F-4D97-AF65-F5344CB8AC3E}">
        <p14:creationId xmlns:p14="http://schemas.microsoft.com/office/powerpoint/2010/main" val="17396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EB25-F4E2-5FCE-FDFA-B7AF6A75500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849120" cy="14427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Course Details</a:t>
            </a:r>
          </a:p>
        </p:txBody>
      </p:sp>
      <p:pic>
        <p:nvPicPr>
          <p:cNvPr id="4" name="Picture 3" descr="A room with computers and chairs&#10;&#10;Description automatically generated">
            <a:extLst>
              <a:ext uri="{FF2B5EF4-FFF2-40B4-BE49-F238E27FC236}">
                <a16:creationId xmlns:a16="http://schemas.microsoft.com/office/drawing/2014/main" id="{02BCA996-B73D-3B63-5C52-B456583D2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09" y="1776157"/>
            <a:ext cx="4820478" cy="3402482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classroom with empty seats&#10;&#10;Description automatically generated">
            <a:extLst>
              <a:ext uri="{FF2B5EF4-FFF2-40B4-BE49-F238E27FC236}">
                <a16:creationId xmlns:a16="http://schemas.microsoft.com/office/drawing/2014/main" id="{2E8B5E13-580C-5327-FFDD-FBB443AB5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13" y="1781764"/>
            <a:ext cx="4820478" cy="3396875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29E28DA-C873-F5D4-F2BC-645CB4C0E6AD}"/>
              </a:ext>
            </a:extLst>
          </p:cNvPr>
          <p:cNvSpPr/>
          <p:nvPr/>
        </p:nvSpPr>
        <p:spPr>
          <a:xfrm>
            <a:off x="6105832" y="3323302"/>
            <a:ext cx="1209368" cy="747252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36000">
                <a:schemeClr val="accent6">
                  <a:lumMod val="50000"/>
                </a:schemeClr>
              </a:gs>
              <a:gs pos="6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801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1914-6C38-1586-6369-FB734DBF36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A7A90-0C04-477F-6167-2A365EF20FF7}"/>
              </a:ext>
            </a:extLst>
          </p:cNvPr>
          <p:cNvSpPr txBox="1"/>
          <p:nvPr/>
        </p:nvSpPr>
        <p:spPr>
          <a:xfrm>
            <a:off x="3977148" y="904468"/>
            <a:ext cx="45267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</a:t>
            </a:r>
            <a:r>
              <a:rPr lang="en-US" sz="2800" i="1" dirty="0"/>
              <a:t>data</a:t>
            </a:r>
            <a:r>
              <a:rPr lang="en-US" sz="2800" dirty="0"/>
              <a:t> means?</a:t>
            </a:r>
          </a:p>
          <a:p>
            <a:endParaRPr lang="en-US" sz="2800" dirty="0"/>
          </a:p>
          <a:p>
            <a:r>
              <a:rPr lang="en-US" sz="2800" dirty="0"/>
              <a:t>History of data</a:t>
            </a:r>
          </a:p>
          <a:p>
            <a:endParaRPr lang="en-US" sz="2800" dirty="0"/>
          </a:p>
          <a:p>
            <a:r>
              <a:rPr lang="en-US" sz="2800" dirty="0"/>
              <a:t>Basic properties of data</a:t>
            </a:r>
          </a:p>
          <a:p>
            <a:endParaRPr lang="en-US" sz="2800" dirty="0"/>
          </a:p>
          <a:p>
            <a:r>
              <a:rPr lang="en-US" sz="2800" dirty="0"/>
              <a:t>Big Data</a:t>
            </a:r>
          </a:p>
          <a:p>
            <a:endParaRPr lang="en-US" sz="2800" dirty="0"/>
          </a:p>
          <a:p>
            <a:r>
              <a:rPr lang="en-US" sz="2800" dirty="0"/>
              <a:t>Cloud and its impact on data</a:t>
            </a:r>
          </a:p>
          <a:p>
            <a:endParaRPr lang="en-US" sz="2800" dirty="0"/>
          </a:p>
          <a:p>
            <a:r>
              <a:rPr lang="en-US" sz="2800" dirty="0"/>
              <a:t>Open discussion</a:t>
            </a:r>
          </a:p>
        </p:txBody>
      </p:sp>
      <p:pic>
        <p:nvPicPr>
          <p:cNvPr id="5" name="Picture 4" descr="A close up of a pencil&#10;&#10;Description automatically generated">
            <a:extLst>
              <a:ext uri="{FF2B5EF4-FFF2-40B4-BE49-F238E27FC236}">
                <a16:creationId xmlns:a16="http://schemas.microsoft.com/office/drawing/2014/main" id="{3BAFA1CE-99EE-FF3F-C823-0A84281C2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3476" y="5004814"/>
            <a:ext cx="711918" cy="71191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321183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72CBBAB-770E-1EDD-05C2-659FA329AB6B}"/>
              </a:ext>
            </a:extLst>
          </p:cNvPr>
          <p:cNvSpPr txBox="1">
            <a:spLocks/>
          </p:cNvSpPr>
          <p:nvPr/>
        </p:nvSpPr>
        <p:spPr>
          <a:xfrm>
            <a:off x="2553436" y="-20143100"/>
            <a:ext cx="9144000" cy="23796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Pictures</a:t>
            </a:r>
            <a:endParaRPr lang="en-US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Black Pencil</a:t>
            </a:r>
            <a:r>
              <a:rPr lang="en-US" sz="2400" dirty="0"/>
              <a:t> by </a:t>
            </a:r>
            <a:r>
              <a:rPr lang="en-US" sz="2400" i="1" dirty="0"/>
              <a:t>William </a:t>
            </a:r>
            <a:r>
              <a:rPr lang="en-US" sz="2400" i="1" dirty="0" err="1"/>
              <a:t>Warby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4"/>
            </a:endParaRPr>
          </a:p>
          <a:p>
            <a:pPr marL="0" indent="0">
              <a:buNone/>
            </a:pPr>
            <a:r>
              <a:rPr lang="en-US" sz="2400" dirty="0">
                <a:hlinkClick r:id="rId5"/>
              </a:rPr>
              <a:t>the impostor</a:t>
            </a:r>
            <a:r>
              <a:rPr lang="en-US" sz="2400" dirty="0"/>
              <a:t> by </a:t>
            </a:r>
            <a:r>
              <a:rPr lang="en-US" sz="2400" i="1" dirty="0" err="1"/>
              <a:t>uncoolbob</a:t>
            </a:r>
            <a:r>
              <a:rPr lang="en-US" sz="2400" dirty="0"/>
              <a:t> </a:t>
            </a:r>
            <a:r>
              <a:rPr lang="en-US" sz="1600" dirty="0"/>
              <a:t>(CC BY 2.0, background removed)</a:t>
            </a:r>
            <a:endParaRPr lang="en-US" sz="1600" dirty="0">
              <a:hlinkClick r:id="rId4"/>
            </a:endParaRPr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Pencil</a:t>
            </a:r>
            <a:r>
              <a:rPr lang="en-US" sz="2400" dirty="0"/>
              <a:t> by </a:t>
            </a:r>
            <a:r>
              <a:rPr lang="en-US" sz="2400" i="1" dirty="0"/>
              <a:t>Andrew Taylor</a:t>
            </a:r>
            <a:r>
              <a:rPr lang="en-US" sz="2400" dirty="0"/>
              <a:t> </a:t>
            </a:r>
            <a:r>
              <a:rPr lang="en-US" sz="1600" dirty="0"/>
              <a:t>(CC BY 2.0, background removed, cropped)</a:t>
            </a:r>
          </a:p>
          <a:p>
            <a:pPr marL="0" indent="0">
              <a:buNone/>
            </a:pPr>
            <a:r>
              <a:rPr lang="en-US" sz="2400" dirty="0">
                <a:hlinkClick r:id="rId6"/>
              </a:rPr>
              <a:t>M206 Computer Lab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	by </a:t>
            </a:r>
            <a:r>
              <a:rPr lang="en-US" sz="2400" i="1" dirty="0"/>
              <a:t>EdTech Stanford University </a:t>
            </a:r>
            <a:r>
              <a:rPr lang="en-US" sz="1600" dirty="0"/>
              <a:t>(CC BY-NC-ND 2.0)</a:t>
            </a:r>
            <a:endParaRPr lang="en-US" sz="1600" dirty="0">
              <a:hlinkClick r:id="rId2"/>
            </a:endParaRPr>
          </a:p>
          <a:p>
            <a:pPr marL="0" indent="0">
              <a:buNone/>
            </a:pPr>
            <a:r>
              <a:rPr lang="en-US" sz="2400" dirty="0">
                <a:hlinkClick r:id="rId7"/>
              </a:rPr>
              <a:t>Lecture </a:t>
            </a:r>
            <a:r>
              <a:rPr lang="en-US" sz="2400" dirty="0" err="1">
                <a:hlinkClick r:id="rId7"/>
              </a:rPr>
              <a:t>Lecture</a:t>
            </a:r>
            <a:r>
              <a:rPr lang="en-US" sz="2400" dirty="0"/>
              <a:t> by </a:t>
            </a:r>
            <a:r>
              <a:rPr lang="en-US" sz="2400" i="1" dirty="0"/>
              <a:t>Alan Levine</a:t>
            </a:r>
            <a:r>
              <a:rPr lang="en-US" sz="2400" dirty="0"/>
              <a:t> </a:t>
            </a:r>
            <a:r>
              <a:rPr lang="en-US" sz="1600" dirty="0"/>
              <a:t>(Public Domain)</a:t>
            </a:r>
            <a:endParaRPr lang="en-US" sz="1600" dirty="0">
              <a:hlinkClick r:id="rId2"/>
            </a:endParaRPr>
          </a:p>
          <a:p>
            <a:pPr marL="0" indent="0">
              <a:buNone/>
            </a:pPr>
            <a:r>
              <a:rPr lang="en-US" sz="2400" dirty="0">
                <a:hlinkClick r:id="rId8"/>
              </a:rPr>
              <a:t>Magnifies</a:t>
            </a:r>
            <a:r>
              <a:rPr lang="en-US" sz="2400" dirty="0"/>
              <a:t> by </a:t>
            </a:r>
            <a:r>
              <a:rPr lang="en-US" sz="2400" i="1" dirty="0" err="1"/>
              <a:t>auntjojo</a:t>
            </a:r>
            <a:r>
              <a:rPr lang="en-US" sz="2400" dirty="0"/>
              <a:t> </a:t>
            </a:r>
            <a:r>
              <a:rPr lang="en-US" sz="1600" dirty="0"/>
              <a:t>(CC BY-NC 2.0)</a:t>
            </a:r>
            <a:endParaRPr lang="en-US" sz="1600" dirty="0">
              <a:hlinkClick r:id="rId9"/>
            </a:endParaRPr>
          </a:p>
          <a:p>
            <a:pPr marL="0" indent="0">
              <a:buNone/>
            </a:pPr>
            <a:r>
              <a:rPr lang="en-US" sz="2400" dirty="0">
                <a:hlinkClick r:id="rId10"/>
              </a:rPr>
              <a:t>Crossroads</a:t>
            </a:r>
            <a:r>
              <a:rPr lang="en-US" sz="2400" dirty="0"/>
              <a:t> by </a:t>
            </a:r>
            <a:r>
              <a:rPr lang="en-US" sz="2400" i="1" dirty="0"/>
              <a:t>Richard </a:t>
            </a:r>
            <a:r>
              <a:rPr lang="en-US" sz="2400" i="1" dirty="0" err="1"/>
              <a:t>Elzey</a:t>
            </a:r>
            <a:r>
              <a:rPr lang="en-US" sz="2400" dirty="0"/>
              <a:t> </a:t>
            </a:r>
            <a:r>
              <a:rPr lang="en-US" sz="1600" dirty="0"/>
              <a:t>(CC BY-NC 2.0)</a:t>
            </a:r>
            <a:endParaRPr lang="en-US" sz="1600" dirty="0">
              <a:hlinkClick r:id="rId9"/>
            </a:endParaRPr>
          </a:p>
          <a:p>
            <a:pPr marL="0" indent="0">
              <a:buNone/>
            </a:pPr>
            <a:r>
              <a:rPr lang="en-US" sz="2400" dirty="0">
                <a:hlinkClick r:id="rId11"/>
              </a:rPr>
              <a:t>data-analysis-icon</a:t>
            </a:r>
            <a:r>
              <a:rPr lang="en-US" sz="2400" dirty="0"/>
              <a:t> by </a:t>
            </a:r>
            <a:r>
              <a:rPr lang="en-US" sz="2400" i="1" dirty="0"/>
              <a:t>Oscar de Lama</a:t>
            </a:r>
            <a:r>
              <a:rPr lang="en-US" sz="2400" dirty="0"/>
              <a:t> </a:t>
            </a:r>
            <a:r>
              <a:rPr lang="en-US" sz="1600" dirty="0"/>
              <a:t>(CC BY-NC 2.0)</a:t>
            </a:r>
            <a:endParaRPr lang="en-US" sz="1600" dirty="0">
              <a:hlinkClick r:id="rId12"/>
            </a:endParaRPr>
          </a:p>
          <a:p>
            <a:pPr marL="0" indent="0">
              <a:buNone/>
            </a:pPr>
            <a:r>
              <a:rPr lang="en-US" sz="2400" dirty="0">
                <a:hlinkClick r:id="rId12"/>
              </a:rPr>
              <a:t>Coloured Pencil III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by </a:t>
            </a:r>
            <a:r>
              <a:rPr lang="en-US" sz="2400" i="1" dirty="0"/>
              <a:t>Peter </a:t>
            </a:r>
            <a:r>
              <a:rPr lang="en-US" sz="2400" i="1" dirty="0" err="1"/>
              <a:t>Toporowski</a:t>
            </a:r>
            <a:r>
              <a:rPr lang="en-US" sz="2400" dirty="0"/>
              <a:t> </a:t>
            </a:r>
            <a:r>
              <a:rPr lang="en-US" sz="1600" dirty="0"/>
              <a:t>(CC BY 2.0, background removed)</a:t>
            </a:r>
            <a:endParaRPr lang="en-US" sz="1600" dirty="0">
              <a:hlinkClick r:id="rId9"/>
            </a:endParaRPr>
          </a:p>
          <a:p>
            <a:pPr marL="0" indent="0">
              <a:buNone/>
            </a:pPr>
            <a:r>
              <a:rPr lang="en-US" sz="2400" dirty="0">
                <a:hlinkClick r:id="rId13"/>
              </a:rPr>
              <a:t>Edicts of Ashoka</a:t>
            </a:r>
            <a:r>
              <a:rPr lang="en-US" sz="2400" dirty="0"/>
              <a:t> from </a:t>
            </a:r>
            <a:r>
              <a:rPr lang="en-US" sz="2400" i="1" dirty="0"/>
              <a:t>Wikipedia</a:t>
            </a:r>
            <a:endParaRPr lang="en-US" sz="2400" i="1" dirty="0">
              <a:hlinkClick r:id="rId14"/>
            </a:endParaRPr>
          </a:p>
          <a:p>
            <a:pPr marL="0" indent="0">
              <a:buNone/>
            </a:pPr>
            <a:r>
              <a:rPr lang="en-US" sz="2400" dirty="0">
                <a:hlinkClick r:id="rId15"/>
              </a:rPr>
              <a:t>Dead sea scrolls</a:t>
            </a:r>
            <a:r>
              <a:rPr lang="en-US" sz="2400" dirty="0"/>
              <a:t> from </a:t>
            </a:r>
            <a:r>
              <a:rPr lang="en-US" sz="2400" i="1" dirty="0"/>
              <a:t>Wikipedia</a:t>
            </a:r>
          </a:p>
          <a:p>
            <a:pPr marL="0" indent="0">
              <a:buNone/>
            </a:pPr>
            <a:r>
              <a:rPr lang="en-US" sz="2400" dirty="0">
                <a:hlinkClick r:id="rId16"/>
              </a:rPr>
              <a:t>Res Gestae Divi </a:t>
            </a:r>
            <a:r>
              <a:rPr lang="en-US" sz="2400" dirty="0" err="1">
                <a:hlinkClick r:id="rId16"/>
              </a:rPr>
              <a:t>Augusti</a:t>
            </a:r>
            <a:r>
              <a:rPr lang="en-US" sz="2400" dirty="0"/>
              <a:t> by </a:t>
            </a:r>
            <a:r>
              <a:rPr lang="en-US" sz="2400" i="1" dirty="0"/>
              <a:t>Brunt P. A. and Moore J. M.</a:t>
            </a:r>
            <a:endParaRPr lang="en-US" sz="2400" i="1" dirty="0">
              <a:hlinkClick r:id="rId14"/>
            </a:endParaRPr>
          </a:p>
          <a:p>
            <a:pPr marL="0" indent="0">
              <a:buNone/>
            </a:pPr>
            <a:r>
              <a:rPr lang="en-US" sz="2400" dirty="0">
                <a:hlinkClick r:id="rId14"/>
              </a:rPr>
              <a:t>pencil and eraser on paper</a:t>
            </a:r>
            <a:r>
              <a:rPr lang="en-US" sz="2400" dirty="0"/>
              <a:t> by </a:t>
            </a:r>
            <a:r>
              <a:rPr lang="en-US" sz="2400" i="1" dirty="0"/>
              <a:t>Shawn Campbell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17"/>
            </a:endParaRPr>
          </a:p>
          <a:p>
            <a:pPr marL="0" indent="0">
              <a:buNone/>
            </a:pPr>
            <a:r>
              <a:rPr lang="en-US" sz="2400" dirty="0">
                <a:hlinkClick r:id="rId18"/>
              </a:rPr>
              <a:t>Giraffen_divansofa_2</a:t>
            </a:r>
            <a:r>
              <a:rPr lang="en-US" sz="2400" dirty="0"/>
              <a:t> by </a:t>
            </a:r>
            <a:r>
              <a:rPr lang="en-US" sz="2400" i="1" dirty="0" err="1"/>
              <a:t>Sweef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17"/>
            </a:endParaRPr>
          </a:p>
          <a:p>
            <a:pPr marL="0" indent="0">
              <a:buNone/>
            </a:pPr>
            <a:r>
              <a:rPr lang="en-US" sz="2400" dirty="0">
                <a:hlinkClick r:id="rId19"/>
              </a:rPr>
              <a:t>Lufthansa D-AIDM @TXL</a:t>
            </a:r>
            <a:r>
              <a:rPr lang="en-US" sz="2400" dirty="0"/>
              <a:t> by </a:t>
            </a:r>
            <a:r>
              <a:rPr lang="en-US" sz="2400" i="1" dirty="0" err="1"/>
              <a:t>sebaso</a:t>
            </a:r>
            <a:endParaRPr lang="en-US" sz="2400" i="1" dirty="0">
              <a:hlinkClick r:id="rId17"/>
            </a:endParaRPr>
          </a:p>
          <a:p>
            <a:pPr marL="0" indent="0">
              <a:buNone/>
            </a:pPr>
            <a:r>
              <a:rPr lang="en-US" sz="2400" dirty="0">
                <a:hlinkClick r:id="rId20"/>
              </a:rPr>
              <a:t>golden gears</a:t>
            </a:r>
            <a:r>
              <a:rPr lang="en-US" sz="2400" dirty="0"/>
              <a:t> by </a:t>
            </a:r>
            <a:r>
              <a:rPr lang="en-US" sz="2400" i="1" dirty="0"/>
              <a:t>mh.xbhd.org</a:t>
            </a:r>
            <a:r>
              <a:rPr lang="en-US" sz="2400" dirty="0"/>
              <a:t> </a:t>
            </a:r>
            <a:r>
              <a:rPr lang="en-US" sz="1600" dirty="0"/>
              <a:t>(CC BY 2.0, background removed)</a:t>
            </a:r>
            <a:endParaRPr lang="en-US" sz="1600" dirty="0">
              <a:hlinkClick r:id="rId17"/>
            </a:endParaRPr>
          </a:p>
          <a:p>
            <a:pPr marL="0" indent="0">
              <a:buNone/>
            </a:pPr>
            <a:r>
              <a:rPr lang="en-US" sz="2400" dirty="0">
                <a:hlinkClick r:id="rId21"/>
              </a:rPr>
              <a:t>Stream</a:t>
            </a:r>
            <a:r>
              <a:rPr lang="en-US" sz="2400" dirty="0"/>
              <a:t> by </a:t>
            </a:r>
            <a:r>
              <a:rPr lang="en-US" sz="2400" i="1" dirty="0" err="1"/>
              <a:t>hanzabean</a:t>
            </a:r>
            <a:r>
              <a:rPr lang="en-US" sz="2400" dirty="0"/>
              <a:t> </a:t>
            </a:r>
            <a:r>
              <a:rPr lang="en-US" sz="1600" dirty="0"/>
              <a:t>(CC BY-NC-ND 2.0)</a:t>
            </a:r>
            <a:endParaRPr lang="en-US" sz="1600" dirty="0">
              <a:hlinkClick r:id="rId17"/>
            </a:endParaRPr>
          </a:p>
          <a:p>
            <a:pPr marL="0" indent="0">
              <a:buNone/>
            </a:pPr>
            <a:r>
              <a:rPr lang="en-US" sz="2400" dirty="0">
                <a:hlinkClick r:id="rId22"/>
              </a:rPr>
              <a:t>Honeywell Thermostat</a:t>
            </a:r>
            <a:r>
              <a:rPr lang="en-US" sz="2400" dirty="0"/>
              <a:t> by </a:t>
            </a:r>
            <a:r>
              <a:rPr lang="en-US" sz="2400" i="1" dirty="0"/>
              <a:t>CORGI </a:t>
            </a:r>
            <a:r>
              <a:rPr lang="en-US" sz="2400" i="1" dirty="0" err="1"/>
              <a:t>HomePlan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23"/>
            </a:endParaRPr>
          </a:p>
          <a:p>
            <a:pPr marL="0" indent="0">
              <a:buNone/>
            </a:pPr>
            <a:r>
              <a:rPr lang="en-US" sz="2400" dirty="0">
                <a:hlinkClick r:id="rId24"/>
              </a:rPr>
              <a:t>60103 Ground Crew Front</a:t>
            </a:r>
            <a:r>
              <a:rPr lang="en-US" sz="2400" dirty="0"/>
              <a:t> by </a:t>
            </a:r>
            <a:r>
              <a:rPr lang="en-US" sz="2400" i="1" dirty="0" err="1"/>
              <a:t>Brickset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23"/>
            </a:endParaRPr>
          </a:p>
          <a:p>
            <a:pPr marL="0" indent="0">
              <a:buNone/>
            </a:pPr>
            <a:r>
              <a:rPr lang="en-US" sz="2400" dirty="0">
                <a:hlinkClick r:id="rId25"/>
              </a:rPr>
              <a:t>066/366 Playing Games</a:t>
            </a:r>
            <a:r>
              <a:rPr lang="en-US" sz="2400" dirty="0"/>
              <a:t> by </a:t>
            </a:r>
            <a:r>
              <a:rPr lang="en-US" sz="2400" i="1" dirty="0"/>
              <a:t>Mark Seton</a:t>
            </a:r>
            <a:r>
              <a:rPr lang="en-US" sz="2400" dirty="0"/>
              <a:t> </a:t>
            </a:r>
            <a:r>
              <a:rPr lang="en-US" sz="1600" dirty="0"/>
              <a:t>(CC BY-NC 2.0)</a:t>
            </a:r>
            <a:endParaRPr lang="en-US" sz="1600" dirty="0">
              <a:hlinkClick r:id="rId23"/>
            </a:endParaRPr>
          </a:p>
          <a:p>
            <a:pPr marL="0" indent="0">
              <a:buNone/>
            </a:pPr>
            <a:r>
              <a:rPr lang="en-US" sz="2400" dirty="0">
                <a:hlinkClick r:id="rId23"/>
              </a:rPr>
              <a:t>Brick wall </a:t>
            </a:r>
            <a:r>
              <a:rPr lang="en-US" sz="2400" dirty="0"/>
              <a:t>by </a:t>
            </a:r>
            <a:r>
              <a:rPr lang="en-US" sz="2400" i="1" dirty="0"/>
              <a:t>Open Grid Scheduler</a:t>
            </a:r>
          </a:p>
          <a:p>
            <a:pPr marL="0" indent="0">
              <a:buNone/>
            </a:pPr>
            <a:r>
              <a:rPr lang="en-US" sz="2400" dirty="0">
                <a:hlinkClick r:id="rId26"/>
              </a:rPr>
              <a:t>Bradgate Park Walk 1/08</a:t>
            </a:r>
            <a:r>
              <a:rPr lang="en-US" sz="2400" dirty="0"/>
              <a:t> by </a:t>
            </a:r>
            <a:r>
              <a:rPr lang="en-US" sz="2400" i="1" dirty="0"/>
              <a:t>Ted and Jen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27"/>
            </a:endParaRPr>
          </a:p>
          <a:p>
            <a:pPr marL="0" indent="0">
              <a:buNone/>
            </a:pPr>
            <a:r>
              <a:rPr lang="en-US" sz="2400" dirty="0">
                <a:hlinkClick r:id="rId28"/>
              </a:rPr>
              <a:t>Agfa </a:t>
            </a:r>
            <a:r>
              <a:rPr lang="en-US" sz="2400" dirty="0" err="1">
                <a:hlinkClick r:id="rId28"/>
              </a:rPr>
              <a:t>Isolette</a:t>
            </a:r>
            <a:r>
              <a:rPr lang="en-US" sz="2400" dirty="0"/>
              <a:t> by </a:t>
            </a:r>
            <a:r>
              <a:rPr lang="en-US" sz="2400" i="1" dirty="0"/>
              <a:t>Sigmund</a:t>
            </a:r>
            <a:r>
              <a:rPr lang="en-US" sz="2400" dirty="0"/>
              <a:t> </a:t>
            </a:r>
            <a:r>
              <a:rPr lang="en-US" sz="1600" dirty="0"/>
              <a:t>(CC BY-NC 2.0)</a:t>
            </a:r>
            <a:endParaRPr lang="en-US" sz="1600" dirty="0">
              <a:hlinkClick r:id="rId27"/>
            </a:endParaRPr>
          </a:p>
          <a:p>
            <a:pPr marL="0" indent="0">
              <a:buNone/>
            </a:pPr>
            <a:r>
              <a:rPr lang="en-US" sz="2400" dirty="0">
                <a:hlinkClick r:id="rId27"/>
              </a:rPr>
              <a:t>Open door to the mountains</a:t>
            </a:r>
            <a:r>
              <a:rPr lang="en-US" sz="2400" dirty="0"/>
              <a:t> by </a:t>
            </a:r>
            <a:r>
              <a:rPr lang="en-US" sz="2400" i="1" dirty="0"/>
              <a:t>Reiner Ehlers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29"/>
            </a:endParaRPr>
          </a:p>
          <a:p>
            <a:pPr marL="0" indent="0">
              <a:buNone/>
            </a:pPr>
            <a:r>
              <a:rPr lang="en-US" sz="2400" dirty="0">
                <a:hlinkClick r:id="rId30"/>
              </a:rPr>
              <a:t>Door</a:t>
            </a:r>
            <a:r>
              <a:rPr lang="en-US" sz="2400" dirty="0"/>
              <a:t> by </a:t>
            </a:r>
            <a:r>
              <a:rPr lang="en-US" sz="2400" i="1" dirty="0" err="1"/>
              <a:t>givingnot</a:t>
            </a:r>
            <a:r>
              <a:rPr lang="en-US" sz="2400" dirty="0"/>
              <a:t> </a:t>
            </a:r>
            <a:r>
              <a:rPr lang="en-US" sz="1600" dirty="0"/>
              <a:t>(CC BY-NC 2.0)</a:t>
            </a:r>
            <a:endParaRPr lang="en-US" sz="1600" dirty="0">
              <a:hlinkClick r:id="rId29"/>
            </a:endParaRPr>
          </a:p>
          <a:p>
            <a:pPr marL="0" indent="0">
              <a:buNone/>
            </a:pPr>
            <a:r>
              <a:rPr lang="en-US" sz="2400" dirty="0">
                <a:hlinkClick r:id="rId31"/>
              </a:rPr>
              <a:t>Lock</a:t>
            </a:r>
            <a:r>
              <a:rPr lang="en-US" sz="2400" dirty="0"/>
              <a:t> by </a:t>
            </a:r>
            <a:r>
              <a:rPr lang="en-US" sz="2400" i="1" dirty="0"/>
              <a:t>oatsy40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29"/>
            </a:endParaRPr>
          </a:p>
          <a:p>
            <a:pPr marL="0" indent="0">
              <a:buNone/>
            </a:pPr>
            <a:r>
              <a:rPr lang="en-US" sz="2400" dirty="0">
                <a:hlinkClick r:id="rId32"/>
              </a:rPr>
              <a:t>Safe</a:t>
            </a:r>
            <a:r>
              <a:rPr lang="en-US" sz="2400" dirty="0"/>
              <a:t> by </a:t>
            </a:r>
            <a:r>
              <a:rPr lang="en-US" sz="2400" i="1" dirty="0"/>
              <a:t>Jan Tik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29"/>
            </a:endParaRPr>
          </a:p>
          <a:p>
            <a:pPr marL="0" indent="0">
              <a:buNone/>
            </a:pPr>
            <a:r>
              <a:rPr lang="en-US" sz="2400" dirty="0">
                <a:hlinkClick r:id="rId29"/>
              </a:rPr>
              <a:t>Pencil</a:t>
            </a:r>
            <a:r>
              <a:rPr lang="en-US" sz="2400" dirty="0"/>
              <a:t> by </a:t>
            </a:r>
            <a:r>
              <a:rPr lang="en-US" sz="2400" i="1" dirty="0"/>
              <a:t>0Four</a:t>
            </a:r>
            <a:r>
              <a:rPr lang="en-US" sz="2400" dirty="0"/>
              <a:t> </a:t>
            </a:r>
            <a:r>
              <a:rPr lang="en-US" sz="1600" dirty="0"/>
              <a:t>(CC BY-NC 2.0, background removed)</a:t>
            </a:r>
            <a:endParaRPr lang="en-US" sz="1600" dirty="0">
              <a:hlinkClick r:id="rId17"/>
            </a:endParaRPr>
          </a:p>
          <a:p>
            <a:pPr marL="0" indent="0">
              <a:buNone/>
            </a:pPr>
            <a:r>
              <a:rPr lang="en-US" sz="2400" dirty="0">
                <a:hlinkClick r:id="rId17"/>
              </a:rPr>
              <a:t>Pencils</a:t>
            </a:r>
            <a:r>
              <a:rPr lang="en-US" sz="2400" dirty="0"/>
              <a:t> by </a:t>
            </a:r>
            <a:r>
              <a:rPr lang="en-US" sz="2400" i="1" dirty="0"/>
              <a:t>Elle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33"/>
            </a:endParaRPr>
          </a:p>
          <a:p>
            <a:pPr marL="0" indent="0">
              <a:buNone/>
            </a:pPr>
            <a:r>
              <a:rPr lang="en-US" sz="2400" dirty="0">
                <a:hlinkClick r:id="rId34"/>
              </a:rPr>
              <a:t>5 pencils</a:t>
            </a:r>
            <a:r>
              <a:rPr lang="en-US" sz="2400" dirty="0"/>
              <a:t> by </a:t>
            </a:r>
            <a:r>
              <a:rPr lang="en-US" sz="2400" i="1" dirty="0" err="1"/>
              <a:t>Rosmarie</a:t>
            </a:r>
            <a:r>
              <a:rPr lang="en-US" sz="2400" i="1" dirty="0"/>
              <a:t> </a:t>
            </a:r>
            <a:r>
              <a:rPr lang="en-US" sz="2400" i="1" dirty="0" err="1"/>
              <a:t>Voegtli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33"/>
            </a:endParaRPr>
          </a:p>
          <a:p>
            <a:pPr marL="0" indent="0">
              <a:buNone/>
            </a:pPr>
            <a:r>
              <a:rPr lang="en-US" sz="2400" dirty="0">
                <a:hlinkClick r:id="rId33"/>
              </a:rPr>
              <a:t>Clouds</a:t>
            </a:r>
            <a:r>
              <a:rPr lang="en-US" sz="2400" dirty="0"/>
              <a:t> by </a:t>
            </a:r>
            <a:r>
              <a:rPr lang="en-US" sz="2400" i="1" dirty="0"/>
              <a:t>Thomas Crenshaw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9"/>
            </a:endParaRPr>
          </a:p>
          <a:p>
            <a:pPr marL="0" indent="0">
              <a:buNone/>
            </a:pPr>
            <a:r>
              <a:rPr lang="en-US" sz="2400" dirty="0">
                <a:hlinkClick r:id="rId35"/>
              </a:rPr>
              <a:t>Cloud</a:t>
            </a:r>
            <a:r>
              <a:rPr lang="en-US" sz="2400" dirty="0"/>
              <a:t> by </a:t>
            </a:r>
            <a:r>
              <a:rPr lang="en-US" sz="2400" i="1" dirty="0"/>
              <a:t>Jason Pratt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</a:p>
          <a:p>
            <a:pPr marL="0" indent="0">
              <a:buNone/>
            </a:pPr>
            <a:r>
              <a:rPr lang="en-US" sz="2400" dirty="0">
                <a:hlinkClick r:id="rId36"/>
              </a:rPr>
              <a:t>Ghost</a:t>
            </a:r>
            <a:r>
              <a:rPr lang="en-US" sz="2400" dirty="0"/>
              <a:t> by </a:t>
            </a:r>
            <a:r>
              <a:rPr lang="en-US" sz="2400" i="1" dirty="0"/>
              <a:t>Good Ware</a:t>
            </a:r>
            <a:r>
              <a:rPr lang="en-US" sz="2400" dirty="0"/>
              <a:t> </a:t>
            </a:r>
            <a:r>
              <a:rPr lang="en-US" sz="1600" dirty="0"/>
              <a:t>on flaticon.com</a:t>
            </a:r>
          </a:p>
          <a:p>
            <a:pPr marL="0" indent="0">
              <a:buNone/>
            </a:pPr>
            <a:r>
              <a:rPr lang="en-US" sz="2400" dirty="0">
                <a:hlinkClick r:id="rId37"/>
              </a:rPr>
              <a:t>wiki servers </a:t>
            </a:r>
            <a:r>
              <a:rPr lang="en-US" sz="2400" dirty="0"/>
              <a:t>by </a:t>
            </a:r>
            <a:r>
              <a:rPr lang="en-US" sz="2400" i="1" dirty="0" err="1"/>
              <a:t>Domas</a:t>
            </a:r>
            <a:r>
              <a:rPr lang="en-US" sz="2400" i="1" dirty="0"/>
              <a:t> </a:t>
            </a:r>
            <a:r>
              <a:rPr lang="en-US" sz="2400" i="1" dirty="0" err="1"/>
              <a:t>Mituzas</a:t>
            </a:r>
            <a:r>
              <a:rPr lang="en-US" sz="2400" i="1" dirty="0"/>
              <a:t> </a:t>
            </a:r>
            <a:r>
              <a:rPr lang="en-US" sz="1600" dirty="0"/>
              <a:t>(CC BY 2.0)</a:t>
            </a:r>
          </a:p>
          <a:p>
            <a:pPr marL="0" indent="0">
              <a:buNone/>
            </a:pPr>
            <a:r>
              <a:rPr lang="en-US" sz="2400" dirty="0">
                <a:hlinkClick r:id="rId38"/>
              </a:rPr>
              <a:t>IMG_0076 </a:t>
            </a:r>
            <a:r>
              <a:rPr lang="en-US" sz="2400" dirty="0"/>
              <a:t>by </a:t>
            </a:r>
            <a:r>
              <a:rPr lang="en-US" sz="2400" i="1" dirty="0" err="1"/>
              <a:t>aaltonen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9"/>
            </a:endParaRPr>
          </a:p>
          <a:p>
            <a:pPr marL="0" indent="0">
              <a:buNone/>
            </a:pPr>
            <a:r>
              <a:rPr lang="en-US" sz="2400" dirty="0">
                <a:hlinkClick r:id="rId39"/>
              </a:rPr>
              <a:t>Stout Lake</a:t>
            </a:r>
            <a:r>
              <a:rPr lang="en-US" sz="2400" dirty="0"/>
              <a:t> by </a:t>
            </a:r>
            <a:r>
              <a:rPr lang="en-US" sz="2400" i="1" dirty="0" err="1"/>
              <a:t>Scrubhiker</a:t>
            </a:r>
            <a:r>
              <a:rPr lang="en-US" sz="2400" i="1" dirty="0"/>
              <a:t> (</a:t>
            </a:r>
            <a:r>
              <a:rPr lang="en-US" sz="2400" i="1" dirty="0" err="1"/>
              <a:t>USCdyer</a:t>
            </a:r>
            <a:r>
              <a:rPr lang="en-US" sz="2400" i="1" dirty="0"/>
              <a:t>)</a:t>
            </a:r>
            <a:r>
              <a:rPr lang="en-US" sz="2400" dirty="0"/>
              <a:t> </a:t>
            </a:r>
            <a:r>
              <a:rPr lang="en-US" sz="1600" dirty="0"/>
              <a:t>(CC BY-NC 2.0)</a:t>
            </a:r>
            <a:endParaRPr lang="en-US" sz="1600" dirty="0">
              <a:hlinkClick r:id="rId9"/>
            </a:endParaRPr>
          </a:p>
          <a:p>
            <a:pPr marL="0" indent="0">
              <a:buNone/>
            </a:pPr>
            <a:r>
              <a:rPr lang="en-US" sz="2400" dirty="0">
                <a:hlinkClick r:id="rId40"/>
              </a:rPr>
              <a:t>Colored pencils </a:t>
            </a:r>
            <a:r>
              <a:rPr lang="en-US" sz="2400" dirty="0"/>
              <a:t>by </a:t>
            </a:r>
            <a:r>
              <a:rPr lang="en-US" sz="2400" i="1" dirty="0"/>
              <a:t>Kain Kalju </a:t>
            </a:r>
            <a:r>
              <a:rPr lang="en-US" sz="1600" dirty="0"/>
              <a:t>(CC-BY 2.0)</a:t>
            </a:r>
            <a:endParaRPr lang="en-US" sz="1600" dirty="0">
              <a:hlinkClick r:id="rId9"/>
            </a:endParaRPr>
          </a:p>
          <a:p>
            <a:pPr marL="0" indent="0">
              <a:buNone/>
            </a:pPr>
            <a:r>
              <a:rPr lang="en-US" sz="2400" dirty="0">
                <a:hlinkClick r:id="rId9"/>
              </a:rPr>
              <a:t>Conference room</a:t>
            </a:r>
            <a:r>
              <a:rPr lang="en-US" sz="2400" dirty="0"/>
              <a:t> by </a:t>
            </a:r>
            <a:r>
              <a:rPr lang="en-US" sz="2400" i="1" dirty="0"/>
              <a:t>Bonnie Bogle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  <a:endParaRPr lang="en-US" sz="1600" dirty="0">
              <a:hlinkClick r:id="rId2"/>
            </a:endParaRPr>
          </a:p>
          <a:p>
            <a:pPr marL="0" indent="0">
              <a:buNone/>
            </a:pPr>
            <a:r>
              <a:rPr lang="en-US" sz="2400" dirty="0" err="1">
                <a:hlinkClick r:id="rId2"/>
              </a:rPr>
              <a:t>Colouring</a:t>
            </a:r>
            <a:r>
              <a:rPr lang="en-US" sz="2400" dirty="0">
                <a:hlinkClick r:id="rId2"/>
              </a:rPr>
              <a:t> Pencils</a:t>
            </a:r>
            <a:r>
              <a:rPr lang="en-US" sz="2400" dirty="0"/>
              <a:t> by </a:t>
            </a:r>
            <a:r>
              <a:rPr lang="en-US" sz="2400" i="1" dirty="0"/>
              <a:t>William </a:t>
            </a:r>
            <a:r>
              <a:rPr lang="en-US" sz="2400" i="1" dirty="0" err="1"/>
              <a:t>Warby</a:t>
            </a:r>
            <a:r>
              <a:rPr lang="en-US" sz="2400" dirty="0"/>
              <a:t> </a:t>
            </a:r>
            <a:r>
              <a:rPr lang="en-US" sz="1600" dirty="0"/>
              <a:t>(CC BY 2.0)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Literature</a:t>
            </a:r>
          </a:p>
          <a:p>
            <a:pPr marL="0" indent="0">
              <a:buNone/>
            </a:pPr>
            <a:r>
              <a:rPr lang="en-US" sz="2400" dirty="0">
                <a:hlinkClick r:id="rId41"/>
              </a:rPr>
              <a:t>International Data Corporation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42"/>
              </a:rPr>
              <a:t>Merriam-Webster Dictionary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43"/>
              </a:rPr>
              <a:t>Global - 2021 Forecast Highlights </a:t>
            </a:r>
            <a:r>
              <a:rPr lang="en-US" sz="2400" dirty="0"/>
              <a:t>by </a:t>
            </a:r>
            <a:r>
              <a:rPr lang="en-US" sz="2400" i="1" dirty="0"/>
              <a:t>CISCO</a:t>
            </a:r>
          </a:p>
          <a:p>
            <a:pPr marL="0" indent="0">
              <a:buNone/>
            </a:pPr>
            <a:r>
              <a:rPr lang="en-US" sz="2400" dirty="0">
                <a:hlinkClick r:id="rId44"/>
              </a:rPr>
              <a:t>What is a data lake?</a:t>
            </a:r>
            <a:r>
              <a:rPr lang="en-US" sz="2400" dirty="0"/>
              <a:t> by </a:t>
            </a:r>
            <a:r>
              <a:rPr lang="en-US" sz="2400" i="1" dirty="0"/>
              <a:t>AWS</a:t>
            </a:r>
          </a:p>
          <a:p>
            <a:pPr marL="0" indent="0">
              <a:buNone/>
            </a:pPr>
            <a:r>
              <a:rPr lang="en-US" sz="2400" dirty="0">
                <a:hlinkClick r:id="rId45"/>
              </a:rPr>
              <a:t>What is Data Lake?</a:t>
            </a:r>
            <a:r>
              <a:rPr lang="en-US" sz="2400" dirty="0"/>
              <a:t> by </a:t>
            </a:r>
            <a:r>
              <a:rPr lang="en-US" sz="2400" i="1" dirty="0"/>
              <a:t>google</a:t>
            </a:r>
          </a:p>
          <a:p>
            <a:pPr marL="0" indent="0">
              <a:buNone/>
            </a:pPr>
            <a:r>
              <a:rPr lang="en-US" sz="2400" dirty="0"/>
              <a:t>The Data Warehouse Toolkit – The Definitive Guide </a:t>
            </a:r>
          </a:p>
          <a:p>
            <a:pPr marL="0" indent="0">
              <a:buNone/>
            </a:pPr>
            <a:r>
              <a:rPr lang="en-US" sz="2400" dirty="0"/>
              <a:t>	to Dimensional Modeling (Third Edition) by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i="1" dirty="0"/>
              <a:t>Ralph Kimball and Margy Ross</a:t>
            </a:r>
          </a:p>
          <a:p>
            <a:pPr marL="0" indent="0">
              <a:buNone/>
            </a:pPr>
            <a:r>
              <a:rPr lang="en-US" sz="2400" dirty="0">
                <a:hlinkClick r:id="rId46"/>
              </a:rPr>
              <a:t>A Very Short History of Big Data</a:t>
            </a:r>
            <a:r>
              <a:rPr lang="en-US" sz="2400" dirty="0"/>
              <a:t>, Forbes by </a:t>
            </a:r>
            <a:r>
              <a:rPr lang="en-US" sz="2400" i="1" dirty="0"/>
              <a:t>Gil Press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1F0FB6-64A7-A5FE-84E0-BEE62707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743199" cy="81607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References</a:t>
            </a:r>
          </a:p>
        </p:txBody>
      </p:sp>
      <p:pic>
        <p:nvPicPr>
          <p:cNvPr id="6" name="Picture 5" descr="A group of colored pencils&#10;&#10;Description automatically generated">
            <a:extLst>
              <a:ext uri="{FF2B5EF4-FFF2-40B4-BE49-F238E27FC236}">
                <a16:creationId xmlns:a16="http://schemas.microsoft.com/office/drawing/2014/main" id="{5043BC92-6583-6657-C29E-37DF8881B68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50" y="5526156"/>
            <a:ext cx="1885050" cy="14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able in a room with chairs&#10;&#10;Description automatically generated">
            <a:extLst>
              <a:ext uri="{FF2B5EF4-FFF2-40B4-BE49-F238E27FC236}">
                <a16:creationId xmlns:a16="http://schemas.microsoft.com/office/drawing/2014/main" id="{1BB6377E-6141-6299-4CD9-3812D6769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763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F270AA-16DA-8D3B-EBD8-0E0856BA6923}"/>
              </a:ext>
            </a:extLst>
          </p:cNvPr>
          <p:cNvSpPr/>
          <p:nvPr/>
        </p:nvSpPr>
        <p:spPr>
          <a:xfrm>
            <a:off x="0" y="0"/>
            <a:ext cx="2654710" cy="7010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90903B-1D0B-EEB3-7BF8-AC69AEDE8A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2324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0287-D6A5-33E3-507E-5151D2E3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311" y="2766218"/>
            <a:ext cx="3597377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69917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92E39F4-970D-D2FD-C056-F95AFA2FD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67" y="1452715"/>
            <a:ext cx="4896465" cy="4896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4023C9-960C-3693-7DAF-90F4D36622E0}"/>
              </a:ext>
            </a:extLst>
          </p:cNvPr>
          <p:cNvSpPr txBox="1"/>
          <p:nvPr/>
        </p:nvSpPr>
        <p:spPr>
          <a:xfrm>
            <a:off x="1828800" y="771078"/>
            <a:ext cx="880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http://www.st.fmph.uniba.sk/~varga52/analyza_dat/</a:t>
            </a:r>
          </a:p>
        </p:txBody>
      </p:sp>
    </p:spTree>
    <p:extLst>
      <p:ext uri="{BB962C8B-B14F-4D97-AF65-F5344CB8AC3E}">
        <p14:creationId xmlns:p14="http://schemas.microsoft.com/office/powerpoint/2010/main" val="128603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ell phone&#10;&#10;Description automatically generated">
            <a:extLst>
              <a:ext uri="{FF2B5EF4-FFF2-40B4-BE49-F238E27FC236}">
                <a16:creationId xmlns:a16="http://schemas.microsoft.com/office/drawing/2014/main" id="{A151D2C3-F8FC-7E13-7862-F5625382C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95" y="0"/>
            <a:ext cx="5240610" cy="6858000"/>
          </a:xfrm>
          <a:prstGeom prst="rect">
            <a:avLst/>
          </a:prstGeom>
        </p:spPr>
      </p:pic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C9A1D379-4ECE-2FC0-D32E-E28EA44C8318}"/>
              </a:ext>
            </a:extLst>
          </p:cNvPr>
          <p:cNvSpPr/>
          <p:nvPr/>
        </p:nvSpPr>
        <p:spPr>
          <a:xfrm>
            <a:off x="2703871" y="245806"/>
            <a:ext cx="6656439" cy="6233652"/>
          </a:xfrm>
          <a:prstGeom prst="noSmoking">
            <a:avLst>
              <a:gd name="adj" fmla="val 4990"/>
            </a:avLst>
          </a:prstGeom>
          <a:gradFill>
            <a:gsLst>
              <a:gs pos="0">
                <a:srgbClr val="C00000"/>
              </a:gs>
              <a:gs pos="34000">
                <a:srgbClr val="FF0000"/>
              </a:gs>
              <a:gs pos="69000">
                <a:srgbClr val="FF0000"/>
              </a:gs>
              <a:gs pos="100000">
                <a:srgbClr val="C00000"/>
              </a:gs>
            </a:gsLst>
            <a:lin ang="5400000" scaled="1"/>
          </a:gradFill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0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1914-6C38-1586-6369-FB734DBF36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A7A90-0C04-477F-6167-2A365EF20FF7}"/>
              </a:ext>
            </a:extLst>
          </p:cNvPr>
          <p:cNvSpPr txBox="1"/>
          <p:nvPr/>
        </p:nvSpPr>
        <p:spPr>
          <a:xfrm>
            <a:off x="3977148" y="904468"/>
            <a:ext cx="46182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</a:t>
            </a:r>
            <a:r>
              <a:rPr lang="en-US" sz="2800" i="1" dirty="0"/>
              <a:t>data</a:t>
            </a:r>
            <a:r>
              <a:rPr lang="en-US" sz="2800" dirty="0"/>
              <a:t> means?</a:t>
            </a:r>
          </a:p>
          <a:p>
            <a:endParaRPr lang="en-US" sz="2800" dirty="0"/>
          </a:p>
          <a:p>
            <a:r>
              <a:rPr lang="en-US" sz="2800" dirty="0"/>
              <a:t>History of data</a:t>
            </a:r>
          </a:p>
          <a:p>
            <a:endParaRPr lang="en-US" sz="2800" dirty="0"/>
          </a:p>
          <a:p>
            <a:r>
              <a:rPr lang="en-US" sz="2800" dirty="0"/>
              <a:t>Basic properties of data</a:t>
            </a:r>
          </a:p>
          <a:p>
            <a:endParaRPr lang="en-US" sz="2800" dirty="0"/>
          </a:p>
          <a:p>
            <a:r>
              <a:rPr lang="en-US" sz="2800" dirty="0"/>
              <a:t>Big Data</a:t>
            </a:r>
          </a:p>
          <a:p>
            <a:endParaRPr lang="en-US" sz="2800" dirty="0"/>
          </a:p>
          <a:p>
            <a:r>
              <a:rPr lang="en-US" sz="2800" dirty="0"/>
              <a:t>Cloud and its impact on data</a:t>
            </a:r>
          </a:p>
          <a:p>
            <a:endParaRPr lang="en-US" sz="2800" dirty="0"/>
          </a:p>
          <a:p>
            <a:r>
              <a:rPr lang="en-US" sz="2800" dirty="0"/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1455465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1914-6C38-1586-6369-FB734DBF36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816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A7A90-0C04-477F-6167-2A365EF20FF7}"/>
              </a:ext>
            </a:extLst>
          </p:cNvPr>
          <p:cNvSpPr txBox="1"/>
          <p:nvPr/>
        </p:nvSpPr>
        <p:spPr>
          <a:xfrm>
            <a:off x="3977148" y="904468"/>
            <a:ext cx="45267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</a:t>
            </a:r>
            <a:r>
              <a:rPr lang="en-US" sz="2800" i="1" dirty="0"/>
              <a:t>data</a:t>
            </a:r>
            <a:r>
              <a:rPr lang="en-US" sz="2800" dirty="0"/>
              <a:t> means?</a:t>
            </a:r>
          </a:p>
          <a:p>
            <a:endParaRPr lang="en-US" sz="2800" dirty="0"/>
          </a:p>
          <a:p>
            <a:r>
              <a:rPr lang="en-US" sz="2800" dirty="0"/>
              <a:t>History of data</a:t>
            </a:r>
          </a:p>
          <a:p>
            <a:endParaRPr lang="en-US" sz="2800" dirty="0"/>
          </a:p>
          <a:p>
            <a:r>
              <a:rPr lang="en-US" sz="2800" dirty="0"/>
              <a:t>Basic properties of data</a:t>
            </a:r>
          </a:p>
          <a:p>
            <a:endParaRPr lang="en-US" sz="2800" dirty="0"/>
          </a:p>
          <a:p>
            <a:r>
              <a:rPr lang="en-US" sz="2800" dirty="0"/>
              <a:t>Big Data</a:t>
            </a:r>
          </a:p>
          <a:p>
            <a:endParaRPr lang="en-US" sz="2800" dirty="0"/>
          </a:p>
          <a:p>
            <a:r>
              <a:rPr lang="en-US" sz="2800" dirty="0"/>
              <a:t>Cloud and its impact on data</a:t>
            </a:r>
          </a:p>
          <a:p>
            <a:endParaRPr lang="en-US" sz="2800" dirty="0"/>
          </a:p>
          <a:p>
            <a:r>
              <a:rPr lang="en-US" sz="2800" dirty="0"/>
              <a:t>Open discussion</a:t>
            </a:r>
          </a:p>
        </p:txBody>
      </p:sp>
      <p:pic>
        <p:nvPicPr>
          <p:cNvPr id="5" name="Picture 4" descr="A close up of a pencil&#10;&#10;Description automatically generated">
            <a:extLst>
              <a:ext uri="{FF2B5EF4-FFF2-40B4-BE49-F238E27FC236}">
                <a16:creationId xmlns:a16="http://schemas.microsoft.com/office/drawing/2014/main" id="{3BAFA1CE-99EE-FF3F-C823-0A84281C2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3476" y="696974"/>
            <a:ext cx="711918" cy="71191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646315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E850-D153-4916-4196-B4F4D3D11B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54710" cy="13411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What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means?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E1DBD-EBC1-197E-9E3D-7F6380596117}"/>
              </a:ext>
            </a:extLst>
          </p:cNvPr>
          <p:cNvSpPr txBox="1"/>
          <p:nvPr/>
        </p:nvSpPr>
        <p:spPr>
          <a:xfrm>
            <a:off x="5022070" y="2108265"/>
            <a:ext cx="214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57B42-4FEF-59F5-1159-4ADF2C5385AF}"/>
              </a:ext>
            </a:extLst>
          </p:cNvPr>
          <p:cNvSpPr txBox="1"/>
          <p:nvPr/>
        </p:nvSpPr>
        <p:spPr>
          <a:xfrm>
            <a:off x="5656958" y="4047078"/>
            <a:ext cx="877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data</a:t>
            </a:r>
          </a:p>
        </p:txBody>
      </p:sp>
      <p:pic>
        <p:nvPicPr>
          <p:cNvPr id="6" name="Picture 5" descr="A person holding a small glass object&#10;&#10;Description automatically generated with medium confidence">
            <a:extLst>
              <a:ext uri="{FF2B5EF4-FFF2-40B4-BE49-F238E27FC236}">
                <a16:creationId xmlns:a16="http://schemas.microsoft.com/office/drawing/2014/main" id="{3F0D945A-F148-5624-79A3-68146FF53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528" y="294891"/>
            <a:ext cx="4263869" cy="3429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dirt path through a forest&#10;&#10;Description automatically generated">
            <a:extLst>
              <a:ext uri="{FF2B5EF4-FFF2-40B4-BE49-F238E27FC236}">
                <a16:creationId xmlns:a16="http://schemas.microsoft.com/office/drawing/2014/main" id="{6B91C1F2-E880-8C15-7F11-A4EFC25A9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3" y="3235350"/>
            <a:ext cx="5140378" cy="342608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5557A6-C154-EB97-DE4A-0F62994DB63C}"/>
              </a:ext>
            </a:extLst>
          </p:cNvPr>
          <p:cNvSpPr txBox="1"/>
          <p:nvPr/>
        </p:nvSpPr>
        <p:spPr>
          <a:xfrm>
            <a:off x="5667118" y="2915345"/>
            <a:ext cx="91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01143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0078 -0.166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  <p:bldP spid="4" grpId="2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1216</Words>
  <Application>Microsoft Office PowerPoint</Application>
  <PresentationFormat>Widescreen</PresentationFormat>
  <Paragraphs>383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Aptos</vt:lpstr>
      <vt:lpstr>Arial</vt:lpstr>
      <vt:lpstr>Calibri</vt:lpstr>
      <vt:lpstr>Times New Roman</vt:lpstr>
      <vt:lpstr>Office Theme</vt:lpstr>
      <vt:lpstr>Introduction to Data Analytics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Thank You</vt:lpstr>
    </vt:vector>
  </TitlesOfParts>
  <Company>IBM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Andras Varga</dc:creator>
  <cp:lastModifiedBy>Andras Varga</cp:lastModifiedBy>
  <cp:revision>616</cp:revision>
  <dcterms:created xsi:type="dcterms:W3CDTF">2024-06-04T11:47:12Z</dcterms:created>
  <dcterms:modified xsi:type="dcterms:W3CDTF">2024-09-26T10:24:29Z</dcterms:modified>
</cp:coreProperties>
</file>