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7" r:id="rId2"/>
    <p:sldId id="261" r:id="rId3"/>
    <p:sldId id="263" r:id="rId4"/>
    <p:sldId id="265" r:id="rId5"/>
    <p:sldId id="273" r:id="rId6"/>
    <p:sldId id="274" r:id="rId7"/>
    <p:sldId id="275" r:id="rId8"/>
    <p:sldId id="266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67" r:id="rId20"/>
    <p:sldId id="286" r:id="rId21"/>
    <p:sldId id="287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68" r:id="rId31"/>
    <p:sldId id="297" r:id="rId32"/>
    <p:sldId id="298" r:id="rId33"/>
    <p:sldId id="299" r:id="rId34"/>
    <p:sldId id="269" r:id="rId35"/>
    <p:sldId id="300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02" r:id="rId44"/>
    <p:sldId id="301" r:id="rId45"/>
    <p:sldId id="304" r:id="rId46"/>
    <p:sldId id="305" r:id="rId47"/>
    <p:sldId id="306" r:id="rId48"/>
    <p:sldId id="307" r:id="rId49"/>
    <p:sldId id="315" r:id="rId50"/>
    <p:sldId id="303" r:id="rId51"/>
    <p:sldId id="316" r:id="rId52"/>
    <p:sldId id="270" r:id="rId53"/>
    <p:sldId id="317" r:id="rId54"/>
    <p:sldId id="318" r:id="rId55"/>
    <p:sldId id="319" r:id="rId56"/>
    <p:sldId id="271" r:id="rId57"/>
    <p:sldId id="320" r:id="rId58"/>
    <p:sldId id="272" r:id="rId59"/>
    <p:sldId id="321" r:id="rId60"/>
    <p:sldId id="322" r:id="rId61"/>
    <p:sldId id="260" r:id="rId62"/>
    <p:sldId id="259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5F67995-0631-4480-AA94-21800B974907}">
          <p14:sldIdLst>
            <p14:sldId id="257"/>
            <p14:sldId id="261"/>
            <p14:sldId id="263"/>
          </p14:sldIdLst>
        </p14:section>
        <p14:section name="Messaging Systems" id="{51FC531A-E42E-407C-BAE8-50F26495A132}">
          <p14:sldIdLst>
            <p14:sldId id="265"/>
            <p14:sldId id="273"/>
            <p14:sldId id="274"/>
            <p14:sldId id="275"/>
          </p14:sldIdLst>
        </p14:section>
        <p14:section name="KafkaTopics" id="{6DC6F294-082E-4CD0-93D8-A8D46EA8F948}">
          <p14:sldIdLst>
            <p14:sldId id="266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</p14:sldIdLst>
        </p14:section>
        <p14:section name="KafkaCluster" id="{E1A53BF1-8403-4ADF-BF72-A89DE152F2BD}">
          <p14:sldIdLst>
            <p14:sldId id="267"/>
            <p14:sldId id="286"/>
            <p14:sldId id="287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</p14:sldIdLst>
        </p14:section>
        <p14:section name="Messages" id="{F3A8B976-CDC7-423C-8E00-6DF04244A496}">
          <p14:sldIdLst>
            <p14:sldId id="268"/>
            <p14:sldId id="297"/>
            <p14:sldId id="298"/>
            <p14:sldId id="299"/>
          </p14:sldIdLst>
        </p14:section>
        <p14:section name="Actors" id="{D1B02509-142E-4778-B598-764C5F648C37}">
          <p14:sldIdLst>
            <p14:sldId id="269"/>
            <p14:sldId id="300"/>
            <p14:sldId id="308"/>
            <p14:sldId id="309"/>
            <p14:sldId id="310"/>
            <p14:sldId id="311"/>
            <p14:sldId id="312"/>
            <p14:sldId id="313"/>
            <p14:sldId id="314"/>
            <p14:sldId id="302"/>
            <p14:sldId id="301"/>
            <p14:sldId id="304"/>
            <p14:sldId id="305"/>
            <p14:sldId id="306"/>
            <p14:sldId id="307"/>
            <p14:sldId id="315"/>
            <p14:sldId id="303"/>
            <p14:sldId id="316"/>
          </p14:sldIdLst>
        </p14:section>
        <p14:section name="Usage" id="{B09BC077-B1CE-43DA-BBA3-F82EA91BDB49}">
          <p14:sldIdLst>
            <p14:sldId id="270"/>
            <p14:sldId id="317"/>
            <p14:sldId id="318"/>
            <p14:sldId id="319"/>
          </p14:sldIdLst>
        </p14:section>
        <p14:section name="Kafka Connect" id="{3BA3C75F-89A2-47AE-9972-D3147911F2F2}">
          <p14:sldIdLst>
            <p14:sldId id="271"/>
            <p14:sldId id="320"/>
          </p14:sldIdLst>
        </p14:section>
        <p14:section name="Streaming" id="{38F99A38-66E6-45F1-A6F3-DE461F58C590}">
          <p14:sldIdLst>
            <p14:sldId id="272"/>
            <p14:sldId id="321"/>
            <p14:sldId id="322"/>
          </p14:sldIdLst>
        </p14:section>
        <p14:section name="Closing" id="{47CD8C8E-99D2-4028-8E0C-7CAEDAEC88F3}">
          <p14:sldIdLst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6699"/>
    <a:srgbClr val="CC0066"/>
    <a:srgbClr val="FF0066"/>
    <a:srgbClr val="FFCCFF"/>
    <a:srgbClr val="990033"/>
    <a:srgbClr val="333333"/>
    <a:srgbClr val="FFCCCC"/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5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5CB5A-8F66-4E81-89BE-649226AB3FFB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73F2C-60F7-43F5-A8BC-A6F2AEB53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9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73F2C-60F7-43F5-A8BC-A6F2AEB5358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06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73F2C-60F7-43F5-A8BC-A6F2AEB5358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0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9E50-AB0E-1085-9261-672B3086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298BB-CEAF-817A-D00D-1EB22FA1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2DF5-954A-5D1A-7085-9610DDC7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70D1-7F2A-0E2E-0449-0E06FF6F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36D1B-593B-641E-7F65-39E5CF4E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5516-EDD1-4B51-C1B7-DBC07E18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A4305-4CF4-3CAE-B825-8FDED6F8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F1F4-A84B-FE51-D287-74DDD8C5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3931-6D67-D56A-165E-A6555C7C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F5F3-0D59-D282-446F-2F90458D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D7B9D-48E9-1FD7-9C86-82B25AFB0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66BAF-0586-782B-63D8-6262AD5F2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BE87-F733-190E-29D3-15546E9D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C88E9-09A9-7995-A28F-ED16DB07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6FEA-C9AE-13ED-802F-30D08255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F743-EBCD-7E9E-13A4-FE8E3E19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F3B8-6D4C-2025-D3EF-0484275E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D7FB3-D9DE-A616-9629-F32C07CA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F565-5047-2A32-6848-CB58A8DE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FBEB-E16E-A5E1-60AE-4489B545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7DAD-517C-B0DA-4081-E544B3A4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6E9-3536-6AAD-736A-1BB337B1C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6F380-D672-ED64-F4AE-D22C712C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D4CA-B1EB-FBF9-6E51-213EBA11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802B4-383C-3181-0C0D-609EA131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AD8F-BFCD-CA8D-244D-7CA37C7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986A-D22C-42A5-F3B8-ED42317D7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E5E40-8E4F-25DD-6F92-C859E42DC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87FDE-2F6C-BDD9-68BF-E81867AE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A90A3-8730-F623-136F-0BA4FD5B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4D79-C6CC-0DE8-50D9-0B6F4885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7CD9-DCB2-2278-902E-A448EAE8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57C1-E580-5845-69B7-77A3FB48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36CD6-F542-E3B1-D897-D6455631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05F7B-D24C-D759-DC2A-553D232AC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A3771-64CB-47E9-91B0-2B61269F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C83AE-9C34-1AB3-957D-43992D48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3BECF-BA34-D080-817D-B190AA2F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DE4C6-A8EB-61FB-B9D7-77BE1B61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7411-3F0A-EC83-438F-526D72BD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8AB6D-0667-5333-129D-9F6A160B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9E082-AE1F-D028-A23D-F5364F7C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4F532-C911-DEF3-413A-DDB72558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A847C-04F7-3976-C8AB-7244BB5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C3C83-D217-1F80-B71E-D463F02D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A3230-2414-DB38-5F62-D33D80E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49B0-1275-3345-8DE4-F66695F0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5C6C-2353-2808-4BA5-DEC1D2B1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1A4A0-CD9F-5AF8-6C9F-927043FC0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20EA5-5157-3D34-B5F6-542D7C7F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2351-A2B4-D90C-1B92-CC53F599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8F0D9-72F5-B32D-D8BD-508E43A0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84C0-F912-33E0-6087-91B02ADA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85A0F-8BE1-997E-6973-99222450D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1278C-BF8B-8C0C-2A39-0ED19F59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80B5D-E39C-B926-18F3-2E7DBA88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5973D-5B30-A6D9-3FD9-A5D525B4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632EF-7AF3-6191-330A-2A7B3782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73851-D27E-FAAF-18F5-219BB89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B048A-05BE-C343-49E1-3CFB9FF5B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2B3-940A-5E50-A074-0FF0ECD0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8DEEE8-F3EF-42B7-B323-F39A9C40E29E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226E-B95F-0839-D4F9-5A063076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78456-B453-DF74-C157-3406B0989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laticon.com/free-icon/email_8878856?term=mail&amp;page=1&amp;position=24&amp;origin=search&amp;related_id=8878856" TargetMode="External"/><Relationship Id="rId18" Type="http://schemas.openxmlformats.org/officeDocument/2006/relationships/hyperlink" Target="https://www.flickr.com/photos/theposs/406003704/in/photostream/" TargetMode="External"/><Relationship Id="rId26" Type="http://schemas.openxmlformats.org/officeDocument/2006/relationships/hyperlink" Target="https://www.flaticon.com/free-icon/blockchain_6404973" TargetMode="External"/><Relationship Id="rId21" Type="http://schemas.openxmlformats.org/officeDocument/2006/relationships/hyperlink" Target="https://www.flaticon.com/free-icon/crown_2339893?term=crown&amp;page=2&amp;position=89&amp;origin=search&amp;related_id=2339893" TargetMode="External"/><Relationship Id="rId34" Type="http://schemas.openxmlformats.org/officeDocument/2006/relationships/hyperlink" Target="https://kafka.apache.org/" TargetMode="External"/><Relationship Id="rId7" Type="http://schemas.openxmlformats.org/officeDocument/2006/relationships/hyperlink" Target="https://www.flaticon.com/free-icon/registry_10583177" TargetMode="External"/><Relationship Id="rId12" Type="http://schemas.openxmlformats.org/officeDocument/2006/relationships/hyperlink" Target="https://www.flaticon.com/free-icon/email_1161735?term=mail&amp;page=1&amp;position=37&amp;origin=search&amp;related_id=1161735" TargetMode="External"/><Relationship Id="rId17" Type="http://schemas.openxmlformats.org/officeDocument/2006/relationships/hyperlink" Target="https://www.flickr.com/photos/127737164@N08/23658285692/" TargetMode="External"/><Relationship Id="rId25" Type="http://schemas.openxmlformats.org/officeDocument/2006/relationships/hyperlink" Target="https://www.flaticon.com/free-icon/header_11817755" TargetMode="External"/><Relationship Id="rId33" Type="http://schemas.openxmlformats.org/officeDocument/2006/relationships/hyperlink" Target="https://www.flickr.com/photos/zappowbang/2048577203/" TargetMode="External"/><Relationship Id="rId2" Type="http://schemas.openxmlformats.org/officeDocument/2006/relationships/image" Target="../media/image33.jpg"/><Relationship Id="rId16" Type="http://schemas.openxmlformats.org/officeDocument/2006/relationships/hyperlink" Target="https://www.flickr.com/photos/kitschweb/8077198459/" TargetMode="External"/><Relationship Id="rId20" Type="http://schemas.openxmlformats.org/officeDocument/2006/relationships/hyperlink" Target="https://www.flickr.com/photos/bazzadarambler/25443540714/in/photolist-ELmNds-CC3fwi-CN7QRp-UppLJw-27d9pHA-214nJie-FEEdC9-HfFC5M-C1bokT-tH3cvx-HtRLiM-xwnndQ-MZMPk7-ZYfDQd-CD2qWr-28S6ei7-Mn2Na7-vR4S7b-BiXSsS-Y3hnda-CKkv66-QNR73f-TBuefN-21usEiS-vQCjWS-wj9y8Q-F8Mach-FgW1tW-BppdXw-2172RLf-23YCcf1-BsbDod-wwasqZ-HVjRVo-B9F39N-C3qpaC-UGKgPZ-BWLPLp-FajHiy-Cz3WSt-FWE5qd-QiXmaD-XWwzXE-241bT58-Z6ssJp-GNAAMn-JGtA4g-Q4E76p-rQUtBw-LQQb9t" TargetMode="External"/><Relationship Id="rId29" Type="http://schemas.openxmlformats.org/officeDocument/2006/relationships/hyperlink" Target="https://www.flickr.com/photos/134465805@N06/21623729612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ickr.com/photos/opengridscheduler/24507506712/in/photolist-DkDnVb-K8Fs1a-GbxdSU-LSyS55-Pro8CL-AyCNfc-PSbeM4-PPpJy5-NNSYKc-PPpJqj-PPXzne-UjLPrT-NNSYFp-re3kVo-AZzbcn-tbaTZH-PSbexX-244zLK2-tDcvFz-2btFPKB-Brdcyc-PMdkgh-Mpxkzg-NNSZ1n-tqynEs-BrMcfF-NL5iTu-EgMyy4-Rc2Mc7-PSberz" TargetMode="External"/><Relationship Id="rId11" Type="http://schemas.openxmlformats.org/officeDocument/2006/relationships/hyperlink" Target="https://www.flaticon.com/free-icon/sender_14699361" TargetMode="External"/><Relationship Id="rId24" Type="http://schemas.openxmlformats.org/officeDocument/2006/relationships/hyperlink" Target="https://www.flickr.com/photos/mushab00m/5194309781/in/photolist-8V1ckc-bWCB7e-q9RJr-8ZuDvv-22Uzctn-2n93AgU-WMTTFY-8V1b6P-2k2pyYy-2nL6QQZ-8V1cBB-2nL6QWv-9qQr6K-8ZxHGN-8V1cKD-8V4gxw-2h828iN-8ZuDGH-wyZWK-Nxy9hC-2miXhbY-2h7ZgGY-2ncHd2w-9qQrde-8ZxJEG-2niARVi-8ZuCfx-8ZxHPb-2hmFNCw-8ZxHgm-QUbLiR-2nvAF2V-aH2Qt6-2mMiwE8-Rix292-zodfX-2fzp2v-5j2PUi-8ZxHiW-6bKprE-4VAmCe-8Fta6a-2pChy54-5RHo6M-8pJViK-zR1qCZ-7wJMNp-mtR9-9xHFXD-2h828RB" TargetMode="External"/><Relationship Id="rId32" Type="http://schemas.openxmlformats.org/officeDocument/2006/relationships/hyperlink" Target="https://www.flaticon.com/free-icon/play-button_11457515?term=play&amp;page=1&amp;position=93&amp;origin=search&amp;related_id=11457515" TargetMode="External"/><Relationship Id="rId37" Type="http://schemas.openxmlformats.org/officeDocument/2006/relationships/hyperlink" Target="https://docs.confluent.io/kafka/design/delivery-semantics.html" TargetMode="External"/><Relationship Id="rId5" Type="http://schemas.openxmlformats.org/officeDocument/2006/relationships/hyperlink" Target="https://www.flickr.com/photos/samplesizeofone/5178440448/" TargetMode="External"/><Relationship Id="rId15" Type="http://schemas.openxmlformats.org/officeDocument/2006/relationships/hyperlink" Target="https://www.flickr.com/photos/jeff_dray/5266328653" TargetMode="External"/><Relationship Id="rId23" Type="http://schemas.openxmlformats.org/officeDocument/2006/relationships/hyperlink" Target="https://www.flickr.com/photos/doyland/5038490574/" TargetMode="External"/><Relationship Id="rId28" Type="http://schemas.openxmlformats.org/officeDocument/2006/relationships/hyperlink" Target="https://www.flaticon.com/free-icon/configuration_4370815?related_id=4370853&amp;origin=search" TargetMode="External"/><Relationship Id="rId36" Type="http://schemas.openxmlformats.org/officeDocument/2006/relationships/hyperlink" Target="https://activemq.apache.org/components/artemis/documentation/1.0.0/messaging-concepts.html" TargetMode="External"/><Relationship Id="rId10" Type="http://schemas.openxmlformats.org/officeDocument/2006/relationships/hyperlink" Target="https://www.flaticon.com/free-icon/postman_8734704?related_id=8734684&amp;origin=search" TargetMode="External"/><Relationship Id="rId19" Type="http://schemas.openxmlformats.org/officeDocument/2006/relationships/hyperlink" Target="https://www.flaticon.com/free-icon/culture_10012529" TargetMode="External"/><Relationship Id="rId31" Type="http://schemas.openxmlformats.org/officeDocument/2006/relationships/hyperlink" Target="https://www.flaticon.com/free-icon/horse-car_4850619?term=carriage&amp;page=1&amp;position=4&amp;origin=search&amp;related_id=4850619" TargetMode="External"/><Relationship Id="rId4" Type="http://schemas.openxmlformats.org/officeDocument/2006/relationships/hyperlink" Target="https://www.flickr.com/photos/vector_tf/4626649212/in/photolist-83QMC1-bVBrzY-4CEMbg-HXKod-5ugFzq-3KBTfe-3bgUE6-2tuSdX-xoxdRs-8LJrmQ-3bmpu7-2jzzoLA-2nB43xz-4s3qik-aDRYje-4q1QWj-4q1QXJ-9piBwa-bZ2UJd-cknHd1-Rb5GqQ-y3bb-iqCSqH-Drx2A-5H3kjK-8ZxGQb-3bmpPy-8ZxGSE-5sKV11-49uAsr-82rzTE-6182QX-aybzHW-Q3raN-5sKUXy-4krFeZ-5fivnA-6YkLA6-4uKABc-5EfQHv-6yeBk2-2iYgBt2-5EfSFx-8UagJW-8j5U9Y-CBfA2V-Q3raL-six7VB-8ksxcn-a1bURo" TargetMode="External"/><Relationship Id="rId9" Type="http://schemas.openxmlformats.org/officeDocument/2006/relationships/hyperlink" Target="https://www.flickr.com/photos/dahlstroms/15857143875/" TargetMode="External"/><Relationship Id="rId14" Type="http://schemas.openxmlformats.org/officeDocument/2006/relationships/hyperlink" Target="https://www.flaticon.com/free-icon/list_4394562?term=list&amp;page=1&amp;position=1&amp;origin=search&amp;related_id=4394562" TargetMode="External"/><Relationship Id="rId22" Type="http://schemas.openxmlformats.org/officeDocument/2006/relationships/hyperlink" Target="https://www.flickr.com/photos/eladrahmin/4179295800/" TargetMode="External"/><Relationship Id="rId27" Type="http://schemas.openxmlformats.org/officeDocument/2006/relationships/hyperlink" Target="https://www.flickr.com/photos/njtechteacher/3233294150/" TargetMode="External"/><Relationship Id="rId30" Type="http://schemas.openxmlformats.org/officeDocument/2006/relationships/hyperlink" Target="https://www.flaticon.com/free-icon/unboxing_8159779?related_id=8159779&amp;origin=search" TargetMode="External"/><Relationship Id="rId35" Type="http://schemas.openxmlformats.org/officeDocument/2006/relationships/hyperlink" Target="https://cognitiveclass.ai/" TargetMode="External"/><Relationship Id="rId8" Type="http://schemas.openxmlformats.org/officeDocument/2006/relationships/hyperlink" Target="https://www.flaticon.com/free-icon/recipient_9101870?related_id=9101838&amp;origin=search" TargetMode="External"/><Relationship Id="rId3" Type="http://schemas.openxmlformats.org/officeDocument/2006/relationships/hyperlink" Target="https://www.flickr.com/photos/wwarby/16413984940" TargetMode="Externa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016528-CFAF-4813-6FF8-A8542E650796}"/>
              </a:ext>
            </a:extLst>
          </p:cNvPr>
          <p:cNvSpPr/>
          <p:nvPr/>
        </p:nvSpPr>
        <p:spPr>
          <a:xfrm>
            <a:off x="1071716" y="1661652"/>
            <a:ext cx="10038736" cy="1940386"/>
          </a:xfrm>
          <a:prstGeom prst="roundRect">
            <a:avLst/>
          </a:prstGeom>
          <a:gradFill flip="none" rotWithShape="1">
            <a:gsLst>
              <a:gs pos="0">
                <a:srgbClr val="FFCCFF"/>
              </a:gs>
              <a:gs pos="36000">
                <a:srgbClr val="FF6699"/>
              </a:gs>
              <a:gs pos="65000">
                <a:srgbClr val="FF0066"/>
              </a:gs>
              <a:gs pos="90000">
                <a:srgbClr val="CC0066"/>
              </a:gs>
              <a:gs pos="100000">
                <a:srgbClr val="660033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E32EC-309B-DF12-6CC6-A91054B24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4" y="748738"/>
            <a:ext cx="9144000" cy="2387600"/>
          </a:xfrm>
        </p:spPr>
        <p:txBody>
          <a:bodyPr/>
          <a:lstStyle/>
          <a:p>
            <a:r>
              <a:rPr lang="en-US"/>
              <a:t>Kafka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9D36-34F0-576F-0580-6437A920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5664"/>
            <a:ext cx="9144000" cy="1655762"/>
          </a:xfrm>
        </p:spPr>
        <p:txBody>
          <a:bodyPr/>
          <a:lstStyle/>
          <a:p>
            <a:r>
              <a:rPr lang="en-US" sz="2800" dirty="0"/>
              <a:t>Andr</a:t>
            </a:r>
            <a:r>
              <a:rPr lang="sk-SK" sz="2800" dirty="0"/>
              <a:t>ás Varga</a:t>
            </a:r>
            <a:endParaRPr lang="en-US" sz="2800" dirty="0"/>
          </a:p>
          <a:p>
            <a:r>
              <a:rPr lang="en-US" i="1" dirty="0"/>
              <a:t>IBM Consulting</a:t>
            </a:r>
          </a:p>
        </p:txBody>
      </p:sp>
    </p:spTree>
    <p:extLst>
      <p:ext uri="{BB962C8B-B14F-4D97-AF65-F5344CB8AC3E}">
        <p14:creationId xmlns:p14="http://schemas.microsoft.com/office/powerpoint/2010/main" val="130914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3C037D6-E9C4-69D5-B678-D40A86DDB2CB}"/>
              </a:ext>
            </a:extLst>
          </p:cNvPr>
          <p:cNvSpPr/>
          <p:nvPr/>
        </p:nvSpPr>
        <p:spPr>
          <a:xfrm>
            <a:off x="4277032" y="1278194"/>
            <a:ext cx="3704684" cy="4847303"/>
          </a:xfrm>
          <a:prstGeom prst="rect">
            <a:avLst/>
          </a:prstGeom>
          <a:pattFill prst="smConfetti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B31A12-B63D-E383-4139-B69E2FC0F6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Kafka</a:t>
            </a:r>
          </a:p>
        </p:txBody>
      </p:sp>
      <p:pic>
        <p:nvPicPr>
          <p:cNvPr id="2" name="Picture 1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4723FA72-88AC-323C-E659-A1313D1CB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7970" y="2612920"/>
            <a:ext cx="1976624" cy="1976624"/>
          </a:xfrm>
          <a:prstGeom prst="rect">
            <a:avLst/>
          </a:prstGeom>
        </p:spPr>
      </p:pic>
      <p:pic>
        <p:nvPicPr>
          <p:cNvPr id="3" name="Picture 2" descr="A person holding a envelope&#10;&#10;Description automatically generated">
            <a:extLst>
              <a:ext uri="{FF2B5EF4-FFF2-40B4-BE49-F238E27FC236}">
                <a16:creationId xmlns:a16="http://schemas.microsoft.com/office/drawing/2014/main" id="{BDE2EA83-A732-6F6F-8C24-0E4886B73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2" y="2612920"/>
            <a:ext cx="1976624" cy="1976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14CF5-CFFC-A2B5-B10D-F3F8820C4CD2}"/>
              </a:ext>
            </a:extLst>
          </p:cNvPr>
          <p:cNvSpPr txBox="1"/>
          <p:nvPr/>
        </p:nvSpPr>
        <p:spPr>
          <a:xfrm>
            <a:off x="894052" y="4665743"/>
            <a:ext cx="15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Producer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93D47-B3A1-742D-4455-D86E0257EF52}"/>
              </a:ext>
            </a:extLst>
          </p:cNvPr>
          <p:cNvSpPr txBox="1"/>
          <p:nvPr/>
        </p:nvSpPr>
        <p:spPr>
          <a:xfrm>
            <a:off x="10039080" y="4665743"/>
            <a:ext cx="179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Consumer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21642B-C179-9E44-B639-888E2308AEE8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70676" y="3601232"/>
            <a:ext cx="1406356" cy="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20DFD2-929D-498F-C238-7CC13BC31C6B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7981716" y="3601232"/>
            <a:ext cx="1536254" cy="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D53740-CD6E-3EAC-405E-51205930D81A}"/>
              </a:ext>
            </a:extLst>
          </p:cNvPr>
          <p:cNvSpPr txBox="1"/>
          <p:nvPr/>
        </p:nvSpPr>
        <p:spPr>
          <a:xfrm>
            <a:off x="8445405" y="129043"/>
            <a:ext cx="3776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Deployed over a Cluster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6BFAD87E-2BE2-0324-5A94-DE1C3B015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59055" y="1349101"/>
            <a:ext cx="577175" cy="936973"/>
          </a:xfrm>
          <a:prstGeom prst="rect">
            <a:avLst/>
          </a:prstGeom>
        </p:spPr>
      </p:pic>
      <p:pic>
        <p:nvPicPr>
          <p:cNvPr id="13" name="Picture 12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C671B730-2566-1C4F-2F6F-CA1C5775F4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79" y="1575786"/>
            <a:ext cx="1675357" cy="1256518"/>
          </a:xfrm>
          <a:prstGeom prst="rect">
            <a:avLst/>
          </a:prstGeom>
        </p:spPr>
      </p:pic>
      <p:pic>
        <p:nvPicPr>
          <p:cNvPr id="16" name="Picture 15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794F71E6-85D8-FEDA-6CEC-236320F9B2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76" y="3129896"/>
            <a:ext cx="1552169" cy="1256518"/>
          </a:xfrm>
          <a:prstGeom prst="rect">
            <a:avLst/>
          </a:prstGeom>
        </p:spPr>
      </p:pic>
      <p:pic>
        <p:nvPicPr>
          <p:cNvPr id="18" name="Picture 17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AF7BC26F-F537-50ED-18CA-EE7D23D1E3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25" y="4688309"/>
            <a:ext cx="1552169" cy="125651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05B5BC4-970D-9DF7-3960-4DA3F8780A74}"/>
              </a:ext>
            </a:extLst>
          </p:cNvPr>
          <p:cNvSpPr txBox="1"/>
          <p:nvPr/>
        </p:nvSpPr>
        <p:spPr>
          <a:xfrm>
            <a:off x="9305902" y="5888804"/>
            <a:ext cx="146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Brokers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22DBC4F-EBF7-F819-A152-EEAA3819D0EC}"/>
              </a:ext>
            </a:extLst>
          </p:cNvPr>
          <p:cNvCxnSpPr>
            <a:stCxn id="19" idx="1"/>
            <a:endCxn id="18" idx="3"/>
          </p:cNvCxnSpPr>
          <p:nvPr/>
        </p:nvCxnSpPr>
        <p:spPr>
          <a:xfrm flipH="1" flipV="1">
            <a:off x="7723294" y="5316568"/>
            <a:ext cx="1582608" cy="833846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5CD8F35-25FF-477C-3F70-E016BC15282B}"/>
              </a:ext>
            </a:extLst>
          </p:cNvPr>
          <p:cNvCxnSpPr>
            <a:cxnSpLocks/>
            <a:stCxn id="19" idx="1"/>
            <a:endCxn id="16" idx="3"/>
          </p:cNvCxnSpPr>
          <p:nvPr/>
        </p:nvCxnSpPr>
        <p:spPr>
          <a:xfrm flipH="1" flipV="1">
            <a:off x="6312145" y="3758155"/>
            <a:ext cx="2993757" cy="2392259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DEA6775-7DA5-C523-0D9F-DF197C2A09B4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6809957" y="2832304"/>
            <a:ext cx="2495945" cy="3318110"/>
          </a:xfrm>
          <a:prstGeom prst="straightConnector1">
            <a:avLst/>
          </a:prstGeom>
          <a:ln>
            <a:solidFill>
              <a:srgbClr val="660033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0117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B9E794-FF07-7844-D760-92480E88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Kafka Message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B48ED7-B56F-1F75-A8DD-4DA84FC433C1}"/>
              </a:ext>
            </a:extLst>
          </p:cNvPr>
          <p:cNvSpPr txBox="1"/>
          <p:nvPr/>
        </p:nvSpPr>
        <p:spPr>
          <a:xfrm>
            <a:off x="1061380" y="1131933"/>
            <a:ext cx="2291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Record, Event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436DE-AD5A-72D9-832D-378B4306C4BB}"/>
              </a:ext>
            </a:extLst>
          </p:cNvPr>
          <p:cNvSpPr/>
          <p:nvPr/>
        </p:nvSpPr>
        <p:spPr>
          <a:xfrm>
            <a:off x="6577780" y="1131933"/>
            <a:ext cx="3704684" cy="4847303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-up of an envelope&#10;&#10;Description automatically generated">
            <a:extLst>
              <a:ext uri="{FF2B5EF4-FFF2-40B4-BE49-F238E27FC236}">
                <a16:creationId xmlns:a16="http://schemas.microsoft.com/office/drawing/2014/main" id="{A41805A3-5788-626B-6300-D4CB31F6E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7957">
            <a:off x="1085708" y="3162589"/>
            <a:ext cx="3007933" cy="2384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3E8F7C-6663-A745-59CB-C4C0BE8A4FC8}"/>
              </a:ext>
            </a:extLst>
          </p:cNvPr>
          <p:cNvSpPr txBox="1"/>
          <p:nvPr/>
        </p:nvSpPr>
        <p:spPr>
          <a:xfrm>
            <a:off x="6754257" y="1393543"/>
            <a:ext cx="143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1BCE6-F8A7-C3FC-331C-5AC59D1ADCE8}"/>
              </a:ext>
            </a:extLst>
          </p:cNvPr>
          <p:cNvSpPr txBox="1"/>
          <p:nvPr/>
        </p:nvSpPr>
        <p:spPr>
          <a:xfrm>
            <a:off x="6754257" y="2555962"/>
            <a:ext cx="143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C520D-AA9B-858E-4106-6C3E79A6751A}"/>
              </a:ext>
            </a:extLst>
          </p:cNvPr>
          <p:cNvSpPr txBox="1"/>
          <p:nvPr/>
        </p:nvSpPr>
        <p:spPr>
          <a:xfrm>
            <a:off x="6754257" y="3718381"/>
            <a:ext cx="143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AB110-9EB9-735D-D022-214B1422B572}"/>
              </a:ext>
            </a:extLst>
          </p:cNvPr>
          <p:cNvSpPr txBox="1"/>
          <p:nvPr/>
        </p:nvSpPr>
        <p:spPr>
          <a:xfrm>
            <a:off x="8006829" y="1677096"/>
            <a:ext cx="186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Timestamp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2B6B81-3913-744B-AA76-0FCB10D01E0B}"/>
              </a:ext>
            </a:extLst>
          </p:cNvPr>
          <p:cNvCxnSpPr/>
          <p:nvPr/>
        </p:nvCxnSpPr>
        <p:spPr>
          <a:xfrm>
            <a:off x="6577780" y="2300748"/>
            <a:ext cx="3704684" cy="0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562C1B-C7A8-11EB-7E42-6E0DD5B0ABAF}"/>
              </a:ext>
            </a:extLst>
          </p:cNvPr>
          <p:cNvCxnSpPr/>
          <p:nvPr/>
        </p:nvCxnSpPr>
        <p:spPr>
          <a:xfrm>
            <a:off x="6577780" y="3555584"/>
            <a:ext cx="3704684" cy="0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7603D5-B2E7-5729-34B6-3D3783F82D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Kafka Topics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14117-F093-B2C8-85F2-09CA593AC4DD}"/>
              </a:ext>
            </a:extLst>
          </p:cNvPr>
          <p:cNvSpPr/>
          <p:nvPr/>
        </p:nvSpPr>
        <p:spPr>
          <a:xfrm>
            <a:off x="1800223" y="875071"/>
            <a:ext cx="8504903" cy="4925961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52643B7C-66CB-887D-0B9C-E5AA7453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25" y="1215509"/>
            <a:ext cx="967252" cy="967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6EEC7B-4055-1286-8B82-968DDE47D4CA}"/>
              </a:ext>
            </a:extLst>
          </p:cNvPr>
          <p:cNvSpPr/>
          <p:nvPr/>
        </p:nvSpPr>
        <p:spPr>
          <a:xfrm>
            <a:off x="3250479" y="1541817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3CC83F-FA76-8A4A-AD15-BEB43AD963D1}"/>
              </a:ext>
            </a:extLst>
          </p:cNvPr>
          <p:cNvSpPr/>
          <p:nvPr/>
        </p:nvSpPr>
        <p:spPr>
          <a:xfrm>
            <a:off x="3250479" y="2859339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EE460-35EC-92FE-36EB-7DC7E21BCCD1}"/>
              </a:ext>
            </a:extLst>
          </p:cNvPr>
          <p:cNvSpPr/>
          <p:nvPr/>
        </p:nvSpPr>
        <p:spPr>
          <a:xfrm>
            <a:off x="3250479" y="4156273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A82ECA-F957-C7A6-2AF5-99370B370221}"/>
              </a:ext>
            </a:extLst>
          </p:cNvPr>
          <p:cNvSpPr txBox="1"/>
          <p:nvPr/>
        </p:nvSpPr>
        <p:spPr>
          <a:xfrm rot="16200000">
            <a:off x="1337624" y="3421187"/>
            <a:ext cx="3000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Buckets / Partitions</a:t>
            </a:r>
          </a:p>
        </p:txBody>
      </p:sp>
      <p:pic>
        <p:nvPicPr>
          <p:cNvPr id="11" name="Picture 1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803DC186-DAE7-46C0-A71E-3CB6C2210D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72" y="1541817"/>
            <a:ext cx="967251" cy="967251"/>
          </a:xfrm>
          <a:prstGeom prst="rect">
            <a:avLst/>
          </a:prstGeom>
        </p:spPr>
      </p:pic>
      <p:pic>
        <p:nvPicPr>
          <p:cNvPr id="12" name="Picture 1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DA4B701-8B1A-9A71-ED47-C83A6BC74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16" y="1541816"/>
            <a:ext cx="967251" cy="967251"/>
          </a:xfrm>
          <a:prstGeom prst="rect">
            <a:avLst/>
          </a:prstGeom>
        </p:spPr>
      </p:pic>
      <p:pic>
        <p:nvPicPr>
          <p:cNvPr id="13" name="Picture 1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92249E5-2CFB-E595-5651-BC52A5EA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60" y="1541816"/>
            <a:ext cx="967251" cy="967251"/>
          </a:xfrm>
          <a:prstGeom prst="rect">
            <a:avLst/>
          </a:prstGeom>
        </p:spPr>
      </p:pic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EA20500-F9C5-C897-A209-3D29B97C9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04" y="1541815"/>
            <a:ext cx="967251" cy="967251"/>
          </a:xfrm>
          <a:prstGeom prst="rect">
            <a:avLst/>
          </a:prstGeom>
        </p:spPr>
      </p:pic>
      <p:pic>
        <p:nvPicPr>
          <p:cNvPr id="15" name="Picture 14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A054A7FC-9065-C184-26BA-35833C4C4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48" y="1541814"/>
            <a:ext cx="967251" cy="967251"/>
          </a:xfrm>
          <a:prstGeom prst="rect">
            <a:avLst/>
          </a:prstGeom>
        </p:spPr>
      </p:pic>
      <p:pic>
        <p:nvPicPr>
          <p:cNvPr id="16" name="Picture 1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07BB144-01EE-E0D7-DFCC-74F0CF486D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72" y="2859341"/>
            <a:ext cx="967251" cy="967251"/>
          </a:xfrm>
          <a:prstGeom prst="rect">
            <a:avLst/>
          </a:prstGeom>
        </p:spPr>
      </p:pic>
      <p:pic>
        <p:nvPicPr>
          <p:cNvPr id="17" name="Picture 16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02C46E7-36E3-49A9-B11E-F528CA5F8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16" y="2859340"/>
            <a:ext cx="967251" cy="967251"/>
          </a:xfrm>
          <a:prstGeom prst="rect">
            <a:avLst/>
          </a:prstGeom>
        </p:spPr>
      </p:pic>
      <p:pic>
        <p:nvPicPr>
          <p:cNvPr id="18" name="Picture 1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E886A2D-D70B-DD3F-1D77-265387286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60" y="2859340"/>
            <a:ext cx="967251" cy="967251"/>
          </a:xfrm>
          <a:prstGeom prst="rect">
            <a:avLst/>
          </a:prstGeom>
        </p:spPr>
      </p:pic>
      <p:pic>
        <p:nvPicPr>
          <p:cNvPr id="21" name="Picture 2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D8ED3B5-9EF9-16F8-4CF4-5E1333954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92" y="4176860"/>
            <a:ext cx="967251" cy="967251"/>
          </a:xfrm>
          <a:prstGeom prst="rect">
            <a:avLst/>
          </a:prstGeom>
        </p:spPr>
      </p:pic>
      <p:pic>
        <p:nvPicPr>
          <p:cNvPr id="22" name="Picture 2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E05692C-A1AB-6515-1A8E-6BA2C0D1D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36" y="4176859"/>
            <a:ext cx="967251" cy="967251"/>
          </a:xfrm>
          <a:prstGeom prst="rect">
            <a:avLst/>
          </a:prstGeom>
        </p:spPr>
      </p:pic>
      <p:pic>
        <p:nvPicPr>
          <p:cNvPr id="23" name="Picture 2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248FE211-53D0-0643-DD87-5007B75F1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80" y="4176859"/>
            <a:ext cx="967251" cy="967251"/>
          </a:xfrm>
          <a:prstGeom prst="rect">
            <a:avLst/>
          </a:prstGeom>
        </p:spPr>
      </p:pic>
      <p:pic>
        <p:nvPicPr>
          <p:cNvPr id="24" name="Picture 2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9937203-CA0D-BD33-5EAC-54759509E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24" y="4176858"/>
            <a:ext cx="967251" cy="9672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594EB70-7EBD-B63B-807A-CC3DD419DD32}"/>
              </a:ext>
            </a:extLst>
          </p:cNvPr>
          <p:cNvSpPr txBox="1"/>
          <p:nvPr/>
        </p:nvSpPr>
        <p:spPr>
          <a:xfrm>
            <a:off x="10304158" y="5530560"/>
            <a:ext cx="1847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Ordered</a:t>
            </a:r>
          </a:p>
          <a:p>
            <a:r>
              <a:rPr lang="en-US" sz="2800" dirty="0"/>
              <a:t>Immutable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6B109DE-D527-56F7-234D-E1F40EDFA304}"/>
              </a:ext>
            </a:extLst>
          </p:cNvPr>
          <p:cNvCxnSpPr>
            <a:cxnSpLocks/>
          </p:cNvCxnSpPr>
          <p:nvPr/>
        </p:nvCxnSpPr>
        <p:spPr>
          <a:xfrm flipH="1" flipV="1">
            <a:off x="9476359" y="2592475"/>
            <a:ext cx="828767" cy="3285811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02B39CD-2B2B-093E-FEB1-21C9829CED4E}"/>
              </a:ext>
            </a:extLst>
          </p:cNvPr>
          <p:cNvCxnSpPr>
            <a:cxnSpLocks/>
          </p:cNvCxnSpPr>
          <p:nvPr/>
        </p:nvCxnSpPr>
        <p:spPr>
          <a:xfrm flipH="1" flipV="1">
            <a:off x="9477798" y="3908809"/>
            <a:ext cx="826360" cy="1969477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0EBFB5B-F617-AE80-DF6F-481049BE1B80}"/>
              </a:ext>
            </a:extLst>
          </p:cNvPr>
          <p:cNvCxnSpPr>
            <a:cxnSpLocks/>
          </p:cNvCxnSpPr>
          <p:nvPr/>
        </p:nvCxnSpPr>
        <p:spPr>
          <a:xfrm flipH="1" flipV="1">
            <a:off x="9477798" y="5182834"/>
            <a:ext cx="826360" cy="695452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4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7603D5-B2E7-5729-34B6-3D3783F82D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Kafka Topics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14117-F093-B2C8-85F2-09CA593AC4DD}"/>
              </a:ext>
            </a:extLst>
          </p:cNvPr>
          <p:cNvSpPr/>
          <p:nvPr/>
        </p:nvSpPr>
        <p:spPr>
          <a:xfrm>
            <a:off x="1800223" y="875071"/>
            <a:ext cx="8504903" cy="4925961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52643B7C-66CB-887D-0B9C-E5AA7453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25" y="1215509"/>
            <a:ext cx="967252" cy="967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6EEC7B-4055-1286-8B82-968DDE47D4CA}"/>
              </a:ext>
            </a:extLst>
          </p:cNvPr>
          <p:cNvSpPr/>
          <p:nvPr/>
        </p:nvSpPr>
        <p:spPr>
          <a:xfrm>
            <a:off x="3250479" y="1541817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3CC83F-FA76-8A4A-AD15-BEB43AD963D1}"/>
              </a:ext>
            </a:extLst>
          </p:cNvPr>
          <p:cNvSpPr/>
          <p:nvPr/>
        </p:nvSpPr>
        <p:spPr>
          <a:xfrm>
            <a:off x="3250479" y="2859339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EE460-35EC-92FE-36EB-7DC7E21BCCD1}"/>
              </a:ext>
            </a:extLst>
          </p:cNvPr>
          <p:cNvSpPr/>
          <p:nvPr/>
        </p:nvSpPr>
        <p:spPr>
          <a:xfrm>
            <a:off x="3250479" y="4156273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803DC186-DAE7-46C0-A71E-3CB6C2210D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72" y="1541817"/>
            <a:ext cx="967251" cy="967251"/>
          </a:xfrm>
          <a:prstGeom prst="rect">
            <a:avLst/>
          </a:prstGeom>
        </p:spPr>
      </p:pic>
      <p:pic>
        <p:nvPicPr>
          <p:cNvPr id="12" name="Picture 1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DA4B701-8B1A-9A71-ED47-C83A6BC745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16" y="1541816"/>
            <a:ext cx="967251" cy="967251"/>
          </a:xfrm>
          <a:prstGeom prst="rect">
            <a:avLst/>
          </a:prstGeom>
        </p:spPr>
      </p:pic>
      <p:pic>
        <p:nvPicPr>
          <p:cNvPr id="13" name="Picture 1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92249E5-2CFB-E595-5651-BC52A5EA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60" y="1541816"/>
            <a:ext cx="967251" cy="967251"/>
          </a:xfrm>
          <a:prstGeom prst="rect">
            <a:avLst/>
          </a:prstGeom>
        </p:spPr>
      </p:pic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EA20500-F9C5-C897-A209-3D29B97C9C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04" y="1541815"/>
            <a:ext cx="967251" cy="967251"/>
          </a:xfrm>
          <a:prstGeom prst="rect">
            <a:avLst/>
          </a:prstGeom>
        </p:spPr>
      </p:pic>
      <p:pic>
        <p:nvPicPr>
          <p:cNvPr id="15" name="Picture 14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A054A7FC-9065-C184-26BA-35833C4C44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48" y="1541814"/>
            <a:ext cx="967251" cy="967251"/>
          </a:xfrm>
          <a:prstGeom prst="rect">
            <a:avLst/>
          </a:prstGeom>
        </p:spPr>
      </p:pic>
      <p:pic>
        <p:nvPicPr>
          <p:cNvPr id="16" name="Picture 1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07BB144-01EE-E0D7-DFCC-74F0CF486D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72" y="2859341"/>
            <a:ext cx="967251" cy="967251"/>
          </a:xfrm>
          <a:prstGeom prst="rect">
            <a:avLst/>
          </a:prstGeom>
        </p:spPr>
      </p:pic>
      <p:pic>
        <p:nvPicPr>
          <p:cNvPr id="17" name="Picture 16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02C46E7-36E3-49A9-B11E-F528CA5F81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16" y="2859340"/>
            <a:ext cx="967251" cy="967251"/>
          </a:xfrm>
          <a:prstGeom prst="rect">
            <a:avLst/>
          </a:prstGeom>
        </p:spPr>
      </p:pic>
      <p:pic>
        <p:nvPicPr>
          <p:cNvPr id="18" name="Picture 1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E886A2D-D70B-DD3F-1D77-2653872867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60" y="2859340"/>
            <a:ext cx="967251" cy="967251"/>
          </a:xfrm>
          <a:prstGeom prst="rect">
            <a:avLst/>
          </a:prstGeom>
        </p:spPr>
      </p:pic>
      <p:pic>
        <p:nvPicPr>
          <p:cNvPr id="21" name="Picture 2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D8ED3B5-9EF9-16F8-4CF4-5E13339548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92" y="4176860"/>
            <a:ext cx="967251" cy="967251"/>
          </a:xfrm>
          <a:prstGeom prst="rect">
            <a:avLst/>
          </a:prstGeom>
        </p:spPr>
      </p:pic>
      <p:pic>
        <p:nvPicPr>
          <p:cNvPr id="22" name="Picture 2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E05692C-A1AB-6515-1A8E-6BA2C0D1D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36" y="4176859"/>
            <a:ext cx="967251" cy="967251"/>
          </a:xfrm>
          <a:prstGeom prst="rect">
            <a:avLst/>
          </a:prstGeom>
        </p:spPr>
      </p:pic>
      <p:pic>
        <p:nvPicPr>
          <p:cNvPr id="23" name="Picture 2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248FE211-53D0-0643-DD87-5007B75F18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80" y="4176859"/>
            <a:ext cx="967251" cy="967251"/>
          </a:xfrm>
          <a:prstGeom prst="rect">
            <a:avLst/>
          </a:prstGeom>
        </p:spPr>
      </p:pic>
      <p:pic>
        <p:nvPicPr>
          <p:cNvPr id="24" name="Picture 2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9937203-CA0D-BD33-5EAC-54759509ED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24" y="4176858"/>
            <a:ext cx="967251" cy="967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C8A586-7CA4-C635-B959-CBBFF1EE3C9A}"/>
              </a:ext>
            </a:extLst>
          </p:cNvPr>
          <p:cNvSpPr txBox="1"/>
          <p:nvPr/>
        </p:nvSpPr>
        <p:spPr>
          <a:xfrm>
            <a:off x="5461087" y="197564"/>
            <a:ext cx="6516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Offset</a:t>
            </a:r>
            <a:r>
              <a:rPr lang="en-US" sz="2800" dirty="0"/>
              <a:t>: Unique ID of records in a partition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1D6B26-EF3A-CC5C-E7CF-7181DD9EC4F3}"/>
              </a:ext>
            </a:extLst>
          </p:cNvPr>
          <p:cNvSpPr/>
          <p:nvPr/>
        </p:nvSpPr>
        <p:spPr>
          <a:xfrm>
            <a:off x="3614767" y="177963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4668C2-C80C-48D6-8A78-AD1935C69857}"/>
              </a:ext>
            </a:extLst>
          </p:cNvPr>
          <p:cNvSpPr/>
          <p:nvPr/>
        </p:nvSpPr>
        <p:spPr>
          <a:xfrm>
            <a:off x="4737535" y="178946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D92CB0-9BDF-5E78-0F6C-5AF4C40B9F76}"/>
              </a:ext>
            </a:extLst>
          </p:cNvPr>
          <p:cNvSpPr/>
          <p:nvPr/>
        </p:nvSpPr>
        <p:spPr>
          <a:xfrm>
            <a:off x="5845779" y="178946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D62332-09D5-11B7-A4ED-E7CD7D6EAD2F}"/>
              </a:ext>
            </a:extLst>
          </p:cNvPr>
          <p:cNvSpPr/>
          <p:nvPr/>
        </p:nvSpPr>
        <p:spPr>
          <a:xfrm>
            <a:off x="6953124" y="178946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AED353-F687-C991-E60F-56C6BADBDB6C}"/>
              </a:ext>
            </a:extLst>
          </p:cNvPr>
          <p:cNvSpPr/>
          <p:nvPr/>
        </p:nvSpPr>
        <p:spPr>
          <a:xfrm>
            <a:off x="8062266" y="177963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400ECE6-4437-58AC-F6C4-83DFF575AA38}"/>
              </a:ext>
            </a:extLst>
          </p:cNvPr>
          <p:cNvSpPr/>
          <p:nvPr/>
        </p:nvSpPr>
        <p:spPr>
          <a:xfrm>
            <a:off x="3614767" y="310391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21249C-8888-6954-1169-AADC6DF6599B}"/>
              </a:ext>
            </a:extLst>
          </p:cNvPr>
          <p:cNvSpPr/>
          <p:nvPr/>
        </p:nvSpPr>
        <p:spPr>
          <a:xfrm>
            <a:off x="4737535" y="311375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448056-2F91-5FA4-7221-8454C0EA4014}"/>
              </a:ext>
            </a:extLst>
          </p:cNvPr>
          <p:cNvSpPr/>
          <p:nvPr/>
        </p:nvSpPr>
        <p:spPr>
          <a:xfrm>
            <a:off x="5845779" y="311375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BD4BB6-FECF-C3C4-2616-F6584A7D6313}"/>
              </a:ext>
            </a:extLst>
          </p:cNvPr>
          <p:cNvSpPr/>
          <p:nvPr/>
        </p:nvSpPr>
        <p:spPr>
          <a:xfrm>
            <a:off x="3614767" y="441114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865724-FE66-0DE9-692B-C6464E65BD46}"/>
              </a:ext>
            </a:extLst>
          </p:cNvPr>
          <p:cNvSpPr/>
          <p:nvPr/>
        </p:nvSpPr>
        <p:spPr>
          <a:xfrm>
            <a:off x="4737535" y="442097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2BF38F-85F2-3964-2B61-CB8A114D5E14}"/>
              </a:ext>
            </a:extLst>
          </p:cNvPr>
          <p:cNvSpPr/>
          <p:nvPr/>
        </p:nvSpPr>
        <p:spPr>
          <a:xfrm>
            <a:off x="5845779" y="442097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C271AB-0993-AD29-8069-54B223FEA582}"/>
              </a:ext>
            </a:extLst>
          </p:cNvPr>
          <p:cNvSpPr/>
          <p:nvPr/>
        </p:nvSpPr>
        <p:spPr>
          <a:xfrm>
            <a:off x="6953124" y="442097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55DAF4FE-F212-AE46-A3FE-60A71C9CC588}"/>
              </a:ext>
            </a:extLst>
          </p:cNvPr>
          <p:cNvCxnSpPr/>
          <p:nvPr/>
        </p:nvCxnSpPr>
        <p:spPr>
          <a:xfrm>
            <a:off x="3250479" y="5337740"/>
            <a:ext cx="6227817" cy="0"/>
          </a:xfrm>
          <a:prstGeom prst="straightConnector1">
            <a:avLst/>
          </a:prstGeom>
          <a:ln w="31750">
            <a:solidFill>
              <a:srgbClr val="660033"/>
            </a:solidFill>
            <a:headEnd type="oval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9C846218-E9EA-3263-369B-D37F77859D19}"/>
              </a:ext>
            </a:extLst>
          </p:cNvPr>
          <p:cNvSpPr txBox="1"/>
          <p:nvPr/>
        </p:nvSpPr>
        <p:spPr>
          <a:xfrm>
            <a:off x="2848153" y="5276427"/>
            <a:ext cx="804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Old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6C80142-61F7-8B88-CA4F-D3335041C919}"/>
              </a:ext>
            </a:extLst>
          </p:cNvPr>
          <p:cNvSpPr txBox="1"/>
          <p:nvPr/>
        </p:nvSpPr>
        <p:spPr>
          <a:xfrm>
            <a:off x="9004852" y="5276427"/>
            <a:ext cx="8757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4CCE084-72F0-FFE5-C31C-32DBF5A1A6D4}"/>
              </a:ext>
            </a:extLst>
          </p:cNvPr>
          <p:cNvCxnSpPr/>
          <p:nvPr/>
        </p:nvCxnSpPr>
        <p:spPr>
          <a:xfrm flipH="1">
            <a:off x="9753504" y="2063491"/>
            <a:ext cx="1103244" cy="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EB5515D-6F09-9151-CDB8-63AC36588081}"/>
              </a:ext>
            </a:extLst>
          </p:cNvPr>
          <p:cNvCxnSpPr/>
          <p:nvPr/>
        </p:nvCxnSpPr>
        <p:spPr>
          <a:xfrm flipH="1">
            <a:off x="9753504" y="3358891"/>
            <a:ext cx="1103244" cy="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A2751E5-081C-B814-BE5B-48EE20D3A9ED}"/>
              </a:ext>
            </a:extLst>
          </p:cNvPr>
          <p:cNvCxnSpPr/>
          <p:nvPr/>
        </p:nvCxnSpPr>
        <p:spPr>
          <a:xfrm flipH="1">
            <a:off x="9753504" y="4614535"/>
            <a:ext cx="1103244" cy="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2490C4E-64D8-E145-DF5B-610C3A98E09E}"/>
              </a:ext>
            </a:extLst>
          </p:cNvPr>
          <p:cNvSpPr txBox="1"/>
          <p:nvPr/>
        </p:nvSpPr>
        <p:spPr>
          <a:xfrm rot="5400000">
            <a:off x="9809722" y="3190236"/>
            <a:ext cx="2847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Incoming Writes</a:t>
            </a:r>
          </a:p>
        </p:txBody>
      </p:sp>
    </p:spTree>
    <p:extLst>
      <p:ext uri="{BB962C8B-B14F-4D97-AF65-F5344CB8AC3E}">
        <p14:creationId xmlns:p14="http://schemas.microsoft.com/office/powerpoint/2010/main" val="246782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7603D5-B2E7-5729-34B6-3D3783F82D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Kafka Topics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14117-F093-B2C8-85F2-09CA593AC4DD}"/>
              </a:ext>
            </a:extLst>
          </p:cNvPr>
          <p:cNvSpPr/>
          <p:nvPr/>
        </p:nvSpPr>
        <p:spPr>
          <a:xfrm>
            <a:off x="1800223" y="875071"/>
            <a:ext cx="8504903" cy="4925961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52643B7C-66CB-887D-0B9C-E5AA7453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25" y="1215509"/>
            <a:ext cx="967252" cy="967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6EEC7B-4055-1286-8B82-968DDE47D4CA}"/>
              </a:ext>
            </a:extLst>
          </p:cNvPr>
          <p:cNvSpPr/>
          <p:nvPr/>
        </p:nvSpPr>
        <p:spPr>
          <a:xfrm>
            <a:off x="3250479" y="1541817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3CC83F-FA76-8A4A-AD15-BEB43AD963D1}"/>
              </a:ext>
            </a:extLst>
          </p:cNvPr>
          <p:cNvSpPr/>
          <p:nvPr/>
        </p:nvSpPr>
        <p:spPr>
          <a:xfrm>
            <a:off x="3250479" y="2859339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EE460-35EC-92FE-36EB-7DC7E21BCCD1}"/>
              </a:ext>
            </a:extLst>
          </p:cNvPr>
          <p:cNvSpPr/>
          <p:nvPr/>
        </p:nvSpPr>
        <p:spPr>
          <a:xfrm>
            <a:off x="3250479" y="4156273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803DC186-DAE7-46C0-A71E-3CB6C2210D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72" y="1541817"/>
            <a:ext cx="967251" cy="967251"/>
          </a:xfrm>
          <a:prstGeom prst="rect">
            <a:avLst/>
          </a:prstGeom>
        </p:spPr>
      </p:pic>
      <p:pic>
        <p:nvPicPr>
          <p:cNvPr id="12" name="Picture 1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DA4B701-8B1A-9A71-ED47-C83A6BC745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16" y="1541816"/>
            <a:ext cx="967251" cy="967251"/>
          </a:xfrm>
          <a:prstGeom prst="rect">
            <a:avLst/>
          </a:prstGeom>
        </p:spPr>
      </p:pic>
      <p:pic>
        <p:nvPicPr>
          <p:cNvPr id="13" name="Picture 1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92249E5-2CFB-E595-5651-BC52A5EA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60" y="1541816"/>
            <a:ext cx="967251" cy="967251"/>
          </a:xfrm>
          <a:prstGeom prst="rect">
            <a:avLst/>
          </a:prstGeom>
        </p:spPr>
      </p:pic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EA20500-F9C5-C897-A209-3D29B97C9C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04" y="1541815"/>
            <a:ext cx="967251" cy="967251"/>
          </a:xfrm>
          <a:prstGeom prst="rect">
            <a:avLst/>
          </a:prstGeom>
        </p:spPr>
      </p:pic>
      <p:pic>
        <p:nvPicPr>
          <p:cNvPr id="15" name="Picture 14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A054A7FC-9065-C184-26BA-35833C4C44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48" y="1541814"/>
            <a:ext cx="967251" cy="967251"/>
          </a:xfrm>
          <a:prstGeom prst="rect">
            <a:avLst/>
          </a:prstGeom>
        </p:spPr>
      </p:pic>
      <p:pic>
        <p:nvPicPr>
          <p:cNvPr id="16" name="Picture 1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07BB144-01EE-E0D7-DFCC-74F0CF486D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72" y="2859341"/>
            <a:ext cx="967251" cy="967251"/>
          </a:xfrm>
          <a:prstGeom prst="rect">
            <a:avLst/>
          </a:prstGeom>
        </p:spPr>
      </p:pic>
      <p:pic>
        <p:nvPicPr>
          <p:cNvPr id="17" name="Picture 16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02C46E7-36E3-49A9-B11E-F528CA5F81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16" y="2859340"/>
            <a:ext cx="967251" cy="967251"/>
          </a:xfrm>
          <a:prstGeom prst="rect">
            <a:avLst/>
          </a:prstGeom>
        </p:spPr>
      </p:pic>
      <p:pic>
        <p:nvPicPr>
          <p:cNvPr id="18" name="Picture 1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E886A2D-D70B-DD3F-1D77-2653872867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60" y="2859340"/>
            <a:ext cx="967251" cy="967251"/>
          </a:xfrm>
          <a:prstGeom prst="rect">
            <a:avLst/>
          </a:prstGeom>
        </p:spPr>
      </p:pic>
      <p:pic>
        <p:nvPicPr>
          <p:cNvPr id="21" name="Picture 2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D8ED3B5-9EF9-16F8-4CF4-5E13339548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92" y="4176860"/>
            <a:ext cx="967251" cy="967251"/>
          </a:xfrm>
          <a:prstGeom prst="rect">
            <a:avLst/>
          </a:prstGeom>
        </p:spPr>
      </p:pic>
      <p:pic>
        <p:nvPicPr>
          <p:cNvPr id="22" name="Picture 2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E05692C-A1AB-6515-1A8E-6BA2C0D1D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36" y="4176859"/>
            <a:ext cx="967251" cy="967251"/>
          </a:xfrm>
          <a:prstGeom prst="rect">
            <a:avLst/>
          </a:prstGeom>
        </p:spPr>
      </p:pic>
      <p:pic>
        <p:nvPicPr>
          <p:cNvPr id="23" name="Picture 2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248FE211-53D0-0643-DD87-5007B75F18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80" y="4176859"/>
            <a:ext cx="967251" cy="967251"/>
          </a:xfrm>
          <a:prstGeom prst="rect">
            <a:avLst/>
          </a:prstGeom>
        </p:spPr>
      </p:pic>
      <p:pic>
        <p:nvPicPr>
          <p:cNvPr id="24" name="Picture 2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9937203-CA0D-BD33-5EAC-54759509ED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24" y="4176858"/>
            <a:ext cx="967251" cy="967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C8A586-7CA4-C635-B959-CBBFF1EE3C9A}"/>
              </a:ext>
            </a:extLst>
          </p:cNvPr>
          <p:cNvSpPr txBox="1"/>
          <p:nvPr/>
        </p:nvSpPr>
        <p:spPr>
          <a:xfrm>
            <a:off x="1524216" y="5889692"/>
            <a:ext cx="10090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Retention Period:</a:t>
            </a:r>
            <a:r>
              <a:rPr lang="en-US" sz="2800" dirty="0"/>
              <a:t> Time records are stored regardless of consumption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1D6B26-EF3A-CC5C-E7CF-7181DD9EC4F3}"/>
              </a:ext>
            </a:extLst>
          </p:cNvPr>
          <p:cNvSpPr/>
          <p:nvPr/>
        </p:nvSpPr>
        <p:spPr>
          <a:xfrm>
            <a:off x="3614767" y="177963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4668C2-C80C-48D6-8A78-AD1935C69857}"/>
              </a:ext>
            </a:extLst>
          </p:cNvPr>
          <p:cNvSpPr/>
          <p:nvPr/>
        </p:nvSpPr>
        <p:spPr>
          <a:xfrm>
            <a:off x="4737535" y="178946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D92CB0-9BDF-5E78-0F6C-5AF4C40B9F76}"/>
              </a:ext>
            </a:extLst>
          </p:cNvPr>
          <p:cNvSpPr/>
          <p:nvPr/>
        </p:nvSpPr>
        <p:spPr>
          <a:xfrm>
            <a:off x="5845779" y="178946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D62332-09D5-11B7-A4ED-E7CD7D6EAD2F}"/>
              </a:ext>
            </a:extLst>
          </p:cNvPr>
          <p:cNvSpPr/>
          <p:nvPr/>
        </p:nvSpPr>
        <p:spPr>
          <a:xfrm>
            <a:off x="6953124" y="178946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AED353-F687-C991-E60F-56C6BADBDB6C}"/>
              </a:ext>
            </a:extLst>
          </p:cNvPr>
          <p:cNvSpPr/>
          <p:nvPr/>
        </p:nvSpPr>
        <p:spPr>
          <a:xfrm>
            <a:off x="8062266" y="177963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400ECE6-4437-58AC-F6C4-83DFF575AA38}"/>
              </a:ext>
            </a:extLst>
          </p:cNvPr>
          <p:cNvSpPr/>
          <p:nvPr/>
        </p:nvSpPr>
        <p:spPr>
          <a:xfrm>
            <a:off x="3614767" y="310391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21249C-8888-6954-1169-AADC6DF6599B}"/>
              </a:ext>
            </a:extLst>
          </p:cNvPr>
          <p:cNvSpPr/>
          <p:nvPr/>
        </p:nvSpPr>
        <p:spPr>
          <a:xfrm>
            <a:off x="4737535" y="311375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448056-2F91-5FA4-7221-8454C0EA4014}"/>
              </a:ext>
            </a:extLst>
          </p:cNvPr>
          <p:cNvSpPr/>
          <p:nvPr/>
        </p:nvSpPr>
        <p:spPr>
          <a:xfrm>
            <a:off x="5845779" y="311375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BD4BB6-FECF-C3C4-2616-F6584A7D6313}"/>
              </a:ext>
            </a:extLst>
          </p:cNvPr>
          <p:cNvSpPr/>
          <p:nvPr/>
        </p:nvSpPr>
        <p:spPr>
          <a:xfrm>
            <a:off x="3614767" y="441114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865724-FE66-0DE9-692B-C6464E65BD46}"/>
              </a:ext>
            </a:extLst>
          </p:cNvPr>
          <p:cNvSpPr/>
          <p:nvPr/>
        </p:nvSpPr>
        <p:spPr>
          <a:xfrm>
            <a:off x="4737535" y="442097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2BF38F-85F2-3964-2B61-CB8A114D5E14}"/>
              </a:ext>
            </a:extLst>
          </p:cNvPr>
          <p:cNvSpPr/>
          <p:nvPr/>
        </p:nvSpPr>
        <p:spPr>
          <a:xfrm>
            <a:off x="5845779" y="442097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C271AB-0993-AD29-8069-54B223FEA582}"/>
              </a:ext>
            </a:extLst>
          </p:cNvPr>
          <p:cNvSpPr/>
          <p:nvPr/>
        </p:nvSpPr>
        <p:spPr>
          <a:xfrm>
            <a:off x="6953124" y="442097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434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7603D5-B2E7-5729-34B6-3D3783F82D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Kafka Topics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14117-F093-B2C8-85F2-09CA593AC4DD}"/>
              </a:ext>
            </a:extLst>
          </p:cNvPr>
          <p:cNvSpPr/>
          <p:nvPr/>
        </p:nvSpPr>
        <p:spPr>
          <a:xfrm>
            <a:off x="1800223" y="875071"/>
            <a:ext cx="8504903" cy="4925961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52643B7C-66CB-887D-0B9C-E5AA7453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25" y="1215509"/>
            <a:ext cx="967252" cy="967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6EEC7B-4055-1286-8B82-968DDE47D4CA}"/>
              </a:ext>
            </a:extLst>
          </p:cNvPr>
          <p:cNvSpPr/>
          <p:nvPr/>
        </p:nvSpPr>
        <p:spPr>
          <a:xfrm>
            <a:off x="3250479" y="1541817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3CC83F-FA76-8A4A-AD15-BEB43AD963D1}"/>
              </a:ext>
            </a:extLst>
          </p:cNvPr>
          <p:cNvSpPr/>
          <p:nvPr/>
        </p:nvSpPr>
        <p:spPr>
          <a:xfrm>
            <a:off x="3250479" y="2859339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7EE460-35EC-92FE-36EB-7DC7E21BCCD1}"/>
              </a:ext>
            </a:extLst>
          </p:cNvPr>
          <p:cNvSpPr/>
          <p:nvPr/>
        </p:nvSpPr>
        <p:spPr>
          <a:xfrm>
            <a:off x="3250479" y="4156273"/>
            <a:ext cx="6227817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803DC186-DAE7-46C0-A71E-3CB6C2210D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72" y="1541817"/>
            <a:ext cx="967251" cy="967251"/>
          </a:xfrm>
          <a:prstGeom prst="rect">
            <a:avLst/>
          </a:prstGeom>
        </p:spPr>
      </p:pic>
      <p:pic>
        <p:nvPicPr>
          <p:cNvPr id="12" name="Picture 1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DA4B701-8B1A-9A71-ED47-C83A6BC745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16" y="1541816"/>
            <a:ext cx="967251" cy="967251"/>
          </a:xfrm>
          <a:prstGeom prst="rect">
            <a:avLst/>
          </a:prstGeom>
        </p:spPr>
      </p:pic>
      <p:pic>
        <p:nvPicPr>
          <p:cNvPr id="13" name="Picture 1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92249E5-2CFB-E595-5651-BC52A5EA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60" y="1541816"/>
            <a:ext cx="967251" cy="967251"/>
          </a:xfrm>
          <a:prstGeom prst="rect">
            <a:avLst/>
          </a:prstGeom>
        </p:spPr>
      </p:pic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EA20500-F9C5-C897-A209-3D29B97C9C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04" y="1541815"/>
            <a:ext cx="967251" cy="967251"/>
          </a:xfrm>
          <a:prstGeom prst="rect">
            <a:avLst/>
          </a:prstGeom>
        </p:spPr>
      </p:pic>
      <p:pic>
        <p:nvPicPr>
          <p:cNvPr id="15" name="Picture 14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A054A7FC-9065-C184-26BA-35833C4C44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448" y="1541814"/>
            <a:ext cx="967251" cy="967251"/>
          </a:xfrm>
          <a:prstGeom prst="rect">
            <a:avLst/>
          </a:prstGeom>
        </p:spPr>
      </p:pic>
      <p:pic>
        <p:nvPicPr>
          <p:cNvPr id="16" name="Picture 1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07BB144-01EE-E0D7-DFCC-74F0CF486D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72" y="2859341"/>
            <a:ext cx="967251" cy="967251"/>
          </a:xfrm>
          <a:prstGeom prst="rect">
            <a:avLst/>
          </a:prstGeom>
        </p:spPr>
      </p:pic>
      <p:pic>
        <p:nvPicPr>
          <p:cNvPr id="17" name="Picture 16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02C46E7-36E3-49A9-B11E-F528CA5F81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716" y="2859340"/>
            <a:ext cx="967251" cy="967251"/>
          </a:xfrm>
          <a:prstGeom prst="rect">
            <a:avLst/>
          </a:prstGeom>
        </p:spPr>
      </p:pic>
      <p:pic>
        <p:nvPicPr>
          <p:cNvPr id="18" name="Picture 1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E886A2D-D70B-DD3F-1D77-2653872867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960" y="2859340"/>
            <a:ext cx="967251" cy="967251"/>
          </a:xfrm>
          <a:prstGeom prst="rect">
            <a:avLst/>
          </a:prstGeom>
        </p:spPr>
      </p:pic>
      <p:pic>
        <p:nvPicPr>
          <p:cNvPr id="21" name="Picture 2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D8ED3B5-9EF9-16F8-4CF4-5E133395484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592" y="4176860"/>
            <a:ext cx="967251" cy="967251"/>
          </a:xfrm>
          <a:prstGeom prst="rect">
            <a:avLst/>
          </a:prstGeom>
        </p:spPr>
      </p:pic>
      <p:pic>
        <p:nvPicPr>
          <p:cNvPr id="22" name="Picture 2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E05692C-A1AB-6515-1A8E-6BA2C0D1D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36" y="4176859"/>
            <a:ext cx="967251" cy="967251"/>
          </a:xfrm>
          <a:prstGeom prst="rect">
            <a:avLst/>
          </a:prstGeom>
        </p:spPr>
      </p:pic>
      <p:pic>
        <p:nvPicPr>
          <p:cNvPr id="23" name="Picture 2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248FE211-53D0-0643-DD87-5007B75F18B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080" y="4176859"/>
            <a:ext cx="967251" cy="967251"/>
          </a:xfrm>
          <a:prstGeom prst="rect">
            <a:avLst/>
          </a:prstGeom>
        </p:spPr>
      </p:pic>
      <p:pic>
        <p:nvPicPr>
          <p:cNvPr id="24" name="Picture 2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9937203-CA0D-BD33-5EAC-54759509ED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324" y="4176858"/>
            <a:ext cx="967251" cy="967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C8A586-7CA4-C635-B959-CBBFF1EE3C9A}"/>
              </a:ext>
            </a:extLst>
          </p:cNvPr>
          <p:cNvSpPr txBox="1"/>
          <p:nvPr/>
        </p:nvSpPr>
        <p:spPr>
          <a:xfrm>
            <a:off x="2297548" y="5897565"/>
            <a:ext cx="9792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Consumer Offset:</a:t>
            </a:r>
            <a:r>
              <a:rPr lang="en-US" sz="2800" dirty="0"/>
              <a:t> Position of consumers; can “jump” on partitions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B1D6B26-EF3A-CC5C-E7CF-7181DD9EC4F3}"/>
              </a:ext>
            </a:extLst>
          </p:cNvPr>
          <p:cNvSpPr/>
          <p:nvPr/>
        </p:nvSpPr>
        <p:spPr>
          <a:xfrm>
            <a:off x="3614767" y="177963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4668C2-C80C-48D6-8A78-AD1935C69857}"/>
              </a:ext>
            </a:extLst>
          </p:cNvPr>
          <p:cNvSpPr/>
          <p:nvPr/>
        </p:nvSpPr>
        <p:spPr>
          <a:xfrm>
            <a:off x="4737535" y="178946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D92CB0-9BDF-5E78-0F6C-5AF4C40B9F76}"/>
              </a:ext>
            </a:extLst>
          </p:cNvPr>
          <p:cNvSpPr/>
          <p:nvPr/>
        </p:nvSpPr>
        <p:spPr>
          <a:xfrm>
            <a:off x="5845779" y="178946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D62332-09D5-11B7-A4ED-E7CD7D6EAD2F}"/>
              </a:ext>
            </a:extLst>
          </p:cNvPr>
          <p:cNvSpPr/>
          <p:nvPr/>
        </p:nvSpPr>
        <p:spPr>
          <a:xfrm>
            <a:off x="6953124" y="178946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AED353-F687-C991-E60F-56C6BADBDB6C}"/>
              </a:ext>
            </a:extLst>
          </p:cNvPr>
          <p:cNvSpPr/>
          <p:nvPr/>
        </p:nvSpPr>
        <p:spPr>
          <a:xfrm>
            <a:off x="8062266" y="177963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400ECE6-4437-58AC-F6C4-83DFF575AA38}"/>
              </a:ext>
            </a:extLst>
          </p:cNvPr>
          <p:cNvSpPr/>
          <p:nvPr/>
        </p:nvSpPr>
        <p:spPr>
          <a:xfrm>
            <a:off x="3614767" y="310391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721249C-8888-6954-1169-AADC6DF6599B}"/>
              </a:ext>
            </a:extLst>
          </p:cNvPr>
          <p:cNvSpPr/>
          <p:nvPr/>
        </p:nvSpPr>
        <p:spPr>
          <a:xfrm>
            <a:off x="4737535" y="311375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D448056-2F91-5FA4-7221-8454C0EA4014}"/>
              </a:ext>
            </a:extLst>
          </p:cNvPr>
          <p:cNvSpPr/>
          <p:nvPr/>
        </p:nvSpPr>
        <p:spPr>
          <a:xfrm>
            <a:off x="5845779" y="311375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BD4BB6-FECF-C3C4-2616-F6584A7D6313}"/>
              </a:ext>
            </a:extLst>
          </p:cNvPr>
          <p:cNvSpPr/>
          <p:nvPr/>
        </p:nvSpPr>
        <p:spPr>
          <a:xfrm>
            <a:off x="3614767" y="441114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1865724-FE66-0DE9-692B-C6464E65BD46}"/>
              </a:ext>
            </a:extLst>
          </p:cNvPr>
          <p:cNvSpPr/>
          <p:nvPr/>
        </p:nvSpPr>
        <p:spPr>
          <a:xfrm>
            <a:off x="4737535" y="442097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D2BF38F-85F2-3964-2B61-CB8A114D5E14}"/>
              </a:ext>
            </a:extLst>
          </p:cNvPr>
          <p:cNvSpPr/>
          <p:nvPr/>
        </p:nvSpPr>
        <p:spPr>
          <a:xfrm>
            <a:off x="5845779" y="442097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CC271AB-0993-AD29-8069-54B223FEA582}"/>
              </a:ext>
            </a:extLst>
          </p:cNvPr>
          <p:cNvSpPr/>
          <p:nvPr/>
        </p:nvSpPr>
        <p:spPr>
          <a:xfrm>
            <a:off x="6953124" y="442097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AADAD8-FFEC-58CD-BDCB-68AFDD642A3A}"/>
              </a:ext>
            </a:extLst>
          </p:cNvPr>
          <p:cNvSpPr txBox="1"/>
          <p:nvPr/>
        </p:nvSpPr>
        <p:spPr>
          <a:xfrm>
            <a:off x="209888" y="5277812"/>
            <a:ext cx="134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Stored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1929F39-B867-26D5-DE7C-0FFF5C61A3F8}"/>
              </a:ext>
            </a:extLst>
          </p:cNvPr>
          <p:cNvCxnSpPr>
            <a:cxnSpLocks/>
            <a:endCxn id="2" idx="1"/>
          </p:cNvCxnSpPr>
          <p:nvPr/>
        </p:nvCxnSpPr>
        <p:spPr>
          <a:xfrm>
            <a:off x="1327355" y="5565058"/>
            <a:ext cx="970193" cy="594117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920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A7603D5-B2E7-5729-34B6-3D3783F82D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Simple Example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14117-F093-B2C8-85F2-09CA593AC4DD}"/>
              </a:ext>
            </a:extLst>
          </p:cNvPr>
          <p:cNvSpPr/>
          <p:nvPr/>
        </p:nvSpPr>
        <p:spPr>
          <a:xfrm>
            <a:off x="725557" y="2375452"/>
            <a:ext cx="11052313" cy="1714010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52643B7C-66CB-887D-0B9C-E5AA7453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1" y="1816831"/>
            <a:ext cx="967252" cy="967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6EEC7B-4055-1286-8B82-968DDE47D4CA}"/>
              </a:ext>
            </a:extLst>
          </p:cNvPr>
          <p:cNvSpPr/>
          <p:nvPr/>
        </p:nvSpPr>
        <p:spPr>
          <a:xfrm>
            <a:off x="1183141" y="2784084"/>
            <a:ext cx="10167346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803DC186-DAE7-46C0-A71E-3CB6C2210D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4" y="2784084"/>
            <a:ext cx="967251" cy="967251"/>
          </a:xfrm>
          <a:prstGeom prst="rect">
            <a:avLst/>
          </a:prstGeom>
        </p:spPr>
      </p:pic>
      <p:pic>
        <p:nvPicPr>
          <p:cNvPr id="12" name="Picture 1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DA4B701-8B1A-9A71-ED47-C83A6BC745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78" y="2784083"/>
            <a:ext cx="967251" cy="967251"/>
          </a:xfrm>
          <a:prstGeom prst="rect">
            <a:avLst/>
          </a:prstGeom>
        </p:spPr>
      </p:pic>
      <p:pic>
        <p:nvPicPr>
          <p:cNvPr id="13" name="Picture 1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92249E5-2CFB-E595-5651-BC52A5EA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2" y="2784083"/>
            <a:ext cx="967251" cy="967251"/>
          </a:xfrm>
          <a:prstGeom prst="rect">
            <a:avLst/>
          </a:prstGeom>
        </p:spPr>
      </p:pic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EA20500-F9C5-C897-A209-3D29B97C9C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66" y="2784082"/>
            <a:ext cx="967251" cy="967251"/>
          </a:xfrm>
          <a:prstGeom prst="rect">
            <a:avLst/>
          </a:prstGeom>
        </p:spPr>
      </p:pic>
      <p:pic>
        <p:nvPicPr>
          <p:cNvPr id="15" name="Picture 14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A054A7FC-9065-C184-26BA-35833C4C44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10" y="2784081"/>
            <a:ext cx="967251" cy="96725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B1D6B26-EF3A-CC5C-E7CF-7181DD9EC4F3}"/>
              </a:ext>
            </a:extLst>
          </p:cNvPr>
          <p:cNvSpPr/>
          <p:nvPr/>
        </p:nvSpPr>
        <p:spPr>
          <a:xfrm>
            <a:off x="1547429" y="302189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4668C2-C80C-48D6-8A78-AD1935C69857}"/>
              </a:ext>
            </a:extLst>
          </p:cNvPr>
          <p:cNvSpPr/>
          <p:nvPr/>
        </p:nvSpPr>
        <p:spPr>
          <a:xfrm>
            <a:off x="2670197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D92CB0-9BDF-5E78-0F6C-5AF4C40B9F76}"/>
              </a:ext>
            </a:extLst>
          </p:cNvPr>
          <p:cNvSpPr/>
          <p:nvPr/>
        </p:nvSpPr>
        <p:spPr>
          <a:xfrm>
            <a:off x="3778441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D62332-09D5-11B7-A4ED-E7CD7D6EAD2F}"/>
              </a:ext>
            </a:extLst>
          </p:cNvPr>
          <p:cNvSpPr/>
          <p:nvPr/>
        </p:nvSpPr>
        <p:spPr>
          <a:xfrm>
            <a:off x="4885786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AED353-F687-C991-E60F-56C6BADBDB6C}"/>
              </a:ext>
            </a:extLst>
          </p:cNvPr>
          <p:cNvSpPr/>
          <p:nvPr/>
        </p:nvSpPr>
        <p:spPr>
          <a:xfrm>
            <a:off x="5994928" y="302189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10" name="Picture 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CC429F5-F578-7F73-47DB-9EAAB7C6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12" y="2782016"/>
            <a:ext cx="967251" cy="96725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C13A326-802E-B2E9-98ED-368D0883D35D}"/>
              </a:ext>
            </a:extLst>
          </p:cNvPr>
          <p:cNvSpPr/>
          <p:nvPr/>
        </p:nvSpPr>
        <p:spPr>
          <a:xfrm>
            <a:off x="7077130" y="30198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31" name="Picture 3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960AA3FE-5E47-BF05-EDCF-252ECB4AAD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14" y="2782016"/>
            <a:ext cx="967251" cy="967251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81B6985E-939E-7656-3540-F32C41B164F8}"/>
              </a:ext>
            </a:extLst>
          </p:cNvPr>
          <p:cNvSpPr/>
          <p:nvPr/>
        </p:nvSpPr>
        <p:spPr>
          <a:xfrm>
            <a:off x="8159332" y="30198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39" name="Picture 38" descr="A person holding a envelope&#10;&#10;Description automatically generated">
            <a:extLst>
              <a:ext uri="{FF2B5EF4-FFF2-40B4-BE49-F238E27FC236}">
                <a16:creationId xmlns:a16="http://schemas.microsoft.com/office/drawing/2014/main" id="{244C3428-0079-EEA5-765B-E87357D2D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13" y="467346"/>
            <a:ext cx="1085864" cy="1085864"/>
          </a:xfrm>
          <a:prstGeom prst="rect">
            <a:avLst/>
          </a:prstGeom>
        </p:spPr>
      </p:pic>
      <p:pic>
        <p:nvPicPr>
          <p:cNvPr id="40" name="Picture 39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CE9C8A3A-1DAE-92B4-7359-574EBF1F8B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0253" y="5245824"/>
            <a:ext cx="1085864" cy="1085864"/>
          </a:xfrm>
          <a:prstGeom prst="rect">
            <a:avLst/>
          </a:prstGeom>
        </p:spPr>
      </p:pic>
      <p:pic>
        <p:nvPicPr>
          <p:cNvPr id="41" name="Picture 40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848BDFEA-3A5F-9152-F9B8-92F0B6F0FB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06563" y="5245824"/>
            <a:ext cx="1085864" cy="1085864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7C18650-A5E6-8207-3D2C-362E91E2B0E3}"/>
              </a:ext>
            </a:extLst>
          </p:cNvPr>
          <p:cNvCxnSpPr>
            <a:cxnSpLocks/>
          </p:cNvCxnSpPr>
          <p:nvPr/>
        </p:nvCxnSpPr>
        <p:spPr>
          <a:xfrm flipV="1">
            <a:off x="8405140" y="3636196"/>
            <a:ext cx="0" cy="1496557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9C8F10A-B7E8-C3A2-E4F3-75508DB76ABF}"/>
              </a:ext>
            </a:extLst>
          </p:cNvPr>
          <p:cNvCxnSpPr>
            <a:cxnSpLocks/>
          </p:cNvCxnSpPr>
          <p:nvPr/>
        </p:nvCxnSpPr>
        <p:spPr>
          <a:xfrm flipV="1">
            <a:off x="5126082" y="3636196"/>
            <a:ext cx="0" cy="1496557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7DCF36F-9017-B281-6D9D-7626AFBB4390}"/>
              </a:ext>
            </a:extLst>
          </p:cNvPr>
          <p:cNvSpPr txBox="1"/>
          <p:nvPr/>
        </p:nvSpPr>
        <p:spPr>
          <a:xfrm>
            <a:off x="6166299" y="4386473"/>
            <a:ext cx="134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Reads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BDAC9B9-AC0E-5032-EFE2-2C1A46BA967F}"/>
              </a:ext>
            </a:extLst>
          </p:cNvPr>
          <p:cNvSpPr txBox="1"/>
          <p:nvPr/>
        </p:nvSpPr>
        <p:spPr>
          <a:xfrm>
            <a:off x="4454118" y="6331688"/>
            <a:ext cx="15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Offset: 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0A19342-2B80-8389-BE20-374F55E5A404}"/>
              </a:ext>
            </a:extLst>
          </p:cNvPr>
          <p:cNvSpPr txBox="1"/>
          <p:nvPr/>
        </p:nvSpPr>
        <p:spPr>
          <a:xfrm>
            <a:off x="7806563" y="6334780"/>
            <a:ext cx="1588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Offset: 7</a:t>
            </a:r>
          </a:p>
        </p:txBody>
      </p:sp>
      <p:pic>
        <p:nvPicPr>
          <p:cNvPr id="50" name="Picture 49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EC2B3108-F7D4-2DBF-A3CE-B7C1C1C8E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00" y="2782016"/>
            <a:ext cx="967252" cy="967252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A2BD86AA-B019-0081-10EB-2CDD42576443}"/>
              </a:ext>
            </a:extLst>
          </p:cNvPr>
          <p:cNvSpPr/>
          <p:nvPr/>
        </p:nvSpPr>
        <p:spPr>
          <a:xfrm>
            <a:off x="9237442" y="301655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8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53A125B-E5E6-3819-105A-5015CAF316F1}"/>
              </a:ext>
            </a:extLst>
          </p:cNvPr>
          <p:cNvCxnSpPr>
            <a:cxnSpLocks/>
          </p:cNvCxnSpPr>
          <p:nvPr/>
        </p:nvCxnSpPr>
        <p:spPr>
          <a:xfrm>
            <a:off x="9487229" y="1648368"/>
            <a:ext cx="0" cy="1199535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C149E07-1EA0-5F05-9B98-CF58097AFFF8}"/>
              </a:ext>
            </a:extLst>
          </p:cNvPr>
          <p:cNvSpPr txBox="1"/>
          <p:nvPr/>
        </p:nvSpPr>
        <p:spPr>
          <a:xfrm>
            <a:off x="9542785" y="1648368"/>
            <a:ext cx="134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Writes</a:t>
            </a:r>
          </a:p>
        </p:txBody>
      </p:sp>
    </p:spTree>
    <p:extLst>
      <p:ext uri="{BB962C8B-B14F-4D97-AF65-F5344CB8AC3E}">
        <p14:creationId xmlns:p14="http://schemas.microsoft.com/office/powerpoint/2010/main" val="83978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14117-F093-B2C8-85F2-09CA593AC4DD}"/>
              </a:ext>
            </a:extLst>
          </p:cNvPr>
          <p:cNvSpPr/>
          <p:nvPr/>
        </p:nvSpPr>
        <p:spPr>
          <a:xfrm>
            <a:off x="725557" y="2375452"/>
            <a:ext cx="11052313" cy="1714010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52643B7C-66CB-887D-0B9C-E5AA7453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1" y="1816831"/>
            <a:ext cx="967252" cy="967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6EEC7B-4055-1286-8B82-968DDE47D4CA}"/>
              </a:ext>
            </a:extLst>
          </p:cNvPr>
          <p:cNvSpPr/>
          <p:nvPr/>
        </p:nvSpPr>
        <p:spPr>
          <a:xfrm>
            <a:off x="1183141" y="2784084"/>
            <a:ext cx="10167346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803DC186-DAE7-46C0-A71E-3CB6C2210D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4" y="2784084"/>
            <a:ext cx="967251" cy="967251"/>
          </a:xfrm>
          <a:prstGeom prst="rect">
            <a:avLst/>
          </a:prstGeom>
        </p:spPr>
      </p:pic>
      <p:pic>
        <p:nvPicPr>
          <p:cNvPr id="12" name="Picture 1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DA4B701-8B1A-9A71-ED47-C83A6BC745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78" y="2784083"/>
            <a:ext cx="967251" cy="967251"/>
          </a:xfrm>
          <a:prstGeom prst="rect">
            <a:avLst/>
          </a:prstGeom>
        </p:spPr>
      </p:pic>
      <p:pic>
        <p:nvPicPr>
          <p:cNvPr id="13" name="Picture 1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92249E5-2CFB-E595-5651-BC52A5EA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2" y="2784083"/>
            <a:ext cx="967251" cy="967251"/>
          </a:xfrm>
          <a:prstGeom prst="rect">
            <a:avLst/>
          </a:prstGeom>
        </p:spPr>
      </p:pic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EA20500-F9C5-C897-A209-3D29B97C9C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66" y="2784082"/>
            <a:ext cx="967251" cy="967251"/>
          </a:xfrm>
          <a:prstGeom prst="rect">
            <a:avLst/>
          </a:prstGeom>
        </p:spPr>
      </p:pic>
      <p:pic>
        <p:nvPicPr>
          <p:cNvPr id="15" name="Picture 14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A054A7FC-9065-C184-26BA-35833C4C44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10" y="2784081"/>
            <a:ext cx="967251" cy="96725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B1D6B26-EF3A-CC5C-E7CF-7181DD9EC4F3}"/>
              </a:ext>
            </a:extLst>
          </p:cNvPr>
          <p:cNvSpPr/>
          <p:nvPr/>
        </p:nvSpPr>
        <p:spPr>
          <a:xfrm>
            <a:off x="1547429" y="302189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4668C2-C80C-48D6-8A78-AD1935C69857}"/>
              </a:ext>
            </a:extLst>
          </p:cNvPr>
          <p:cNvSpPr/>
          <p:nvPr/>
        </p:nvSpPr>
        <p:spPr>
          <a:xfrm>
            <a:off x="2670197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D92CB0-9BDF-5E78-0F6C-5AF4C40B9F76}"/>
              </a:ext>
            </a:extLst>
          </p:cNvPr>
          <p:cNvSpPr/>
          <p:nvPr/>
        </p:nvSpPr>
        <p:spPr>
          <a:xfrm>
            <a:off x="3778441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D62332-09D5-11B7-A4ED-E7CD7D6EAD2F}"/>
              </a:ext>
            </a:extLst>
          </p:cNvPr>
          <p:cNvSpPr/>
          <p:nvPr/>
        </p:nvSpPr>
        <p:spPr>
          <a:xfrm>
            <a:off x="4885786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AED353-F687-C991-E60F-56C6BADBDB6C}"/>
              </a:ext>
            </a:extLst>
          </p:cNvPr>
          <p:cNvSpPr/>
          <p:nvPr/>
        </p:nvSpPr>
        <p:spPr>
          <a:xfrm>
            <a:off x="5994928" y="302189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10" name="Picture 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CC429F5-F578-7F73-47DB-9EAAB7C6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12" y="2782016"/>
            <a:ext cx="967251" cy="96725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C13A326-802E-B2E9-98ED-368D0883D35D}"/>
              </a:ext>
            </a:extLst>
          </p:cNvPr>
          <p:cNvSpPr/>
          <p:nvPr/>
        </p:nvSpPr>
        <p:spPr>
          <a:xfrm>
            <a:off x="7077130" y="30198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31" name="Picture 3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960AA3FE-5E47-BF05-EDCF-252ECB4AADF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14" y="2782016"/>
            <a:ext cx="967251" cy="967251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81B6985E-939E-7656-3540-F32C41B164F8}"/>
              </a:ext>
            </a:extLst>
          </p:cNvPr>
          <p:cNvSpPr/>
          <p:nvPr/>
        </p:nvSpPr>
        <p:spPr>
          <a:xfrm>
            <a:off x="8159332" y="30198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39" name="Picture 38" descr="A person holding a envelope&#10;&#10;Description automatically generated">
            <a:extLst>
              <a:ext uri="{FF2B5EF4-FFF2-40B4-BE49-F238E27FC236}">
                <a16:creationId xmlns:a16="http://schemas.microsoft.com/office/drawing/2014/main" id="{244C3428-0079-EEA5-765B-E87357D2D3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013" y="467346"/>
            <a:ext cx="1085864" cy="1085864"/>
          </a:xfrm>
          <a:prstGeom prst="rect">
            <a:avLst/>
          </a:prstGeom>
        </p:spPr>
      </p:pic>
      <p:pic>
        <p:nvPicPr>
          <p:cNvPr id="50" name="Picture 49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EC2B3108-F7D4-2DBF-A3CE-B7C1C1C8E6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00" y="2782016"/>
            <a:ext cx="967252" cy="967252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A2BD86AA-B019-0081-10EB-2CDD42576443}"/>
              </a:ext>
            </a:extLst>
          </p:cNvPr>
          <p:cNvSpPr/>
          <p:nvPr/>
        </p:nvSpPr>
        <p:spPr>
          <a:xfrm>
            <a:off x="9237442" y="301655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8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53A125B-E5E6-3819-105A-5015CAF316F1}"/>
              </a:ext>
            </a:extLst>
          </p:cNvPr>
          <p:cNvCxnSpPr>
            <a:cxnSpLocks/>
          </p:cNvCxnSpPr>
          <p:nvPr/>
        </p:nvCxnSpPr>
        <p:spPr>
          <a:xfrm>
            <a:off x="9487229" y="1648368"/>
            <a:ext cx="0" cy="1199535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CC149E07-1EA0-5F05-9B98-CF58097AFFF8}"/>
              </a:ext>
            </a:extLst>
          </p:cNvPr>
          <p:cNvSpPr txBox="1"/>
          <p:nvPr/>
        </p:nvSpPr>
        <p:spPr>
          <a:xfrm>
            <a:off x="9542785" y="1648368"/>
            <a:ext cx="134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432F16-EFF8-858D-CACE-A7C3E35EB8F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Producer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3B3708-40F3-64FE-2710-B60025522681}"/>
              </a:ext>
            </a:extLst>
          </p:cNvPr>
          <p:cNvSpPr txBox="1"/>
          <p:nvPr/>
        </p:nvSpPr>
        <p:spPr>
          <a:xfrm>
            <a:off x="2792110" y="4732578"/>
            <a:ext cx="6916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Chooses topic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Chooses partition (</a:t>
            </a:r>
            <a:r>
              <a:rPr lang="en-US" sz="2800" i="1" dirty="0"/>
              <a:t>random</a:t>
            </a:r>
            <a:r>
              <a:rPr lang="en-US" sz="2800" dirty="0"/>
              <a:t> by default)</a:t>
            </a:r>
          </a:p>
        </p:txBody>
      </p:sp>
    </p:spTree>
    <p:extLst>
      <p:ext uri="{BB962C8B-B14F-4D97-AF65-F5344CB8AC3E}">
        <p14:creationId xmlns:p14="http://schemas.microsoft.com/office/powerpoint/2010/main" val="42308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9014117-F093-B2C8-85F2-09CA593AC4DD}"/>
              </a:ext>
            </a:extLst>
          </p:cNvPr>
          <p:cNvSpPr/>
          <p:nvPr/>
        </p:nvSpPr>
        <p:spPr>
          <a:xfrm>
            <a:off x="725558" y="1850253"/>
            <a:ext cx="8536430" cy="4922336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52643B7C-66CB-887D-0B9C-E5AA7453D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1" y="1291633"/>
            <a:ext cx="967252" cy="967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6EEC7B-4055-1286-8B82-968DDE47D4CA}"/>
              </a:ext>
            </a:extLst>
          </p:cNvPr>
          <p:cNvSpPr/>
          <p:nvPr/>
        </p:nvSpPr>
        <p:spPr>
          <a:xfrm>
            <a:off x="1183141" y="2258886"/>
            <a:ext cx="7609232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803DC186-DAE7-46C0-A71E-3CB6C2210D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4" y="2258886"/>
            <a:ext cx="967251" cy="967251"/>
          </a:xfrm>
          <a:prstGeom prst="rect">
            <a:avLst/>
          </a:prstGeom>
        </p:spPr>
      </p:pic>
      <p:pic>
        <p:nvPicPr>
          <p:cNvPr id="12" name="Picture 1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DA4B701-8B1A-9A71-ED47-C83A6BC745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78" y="2258885"/>
            <a:ext cx="967251" cy="967251"/>
          </a:xfrm>
          <a:prstGeom prst="rect">
            <a:avLst/>
          </a:prstGeom>
        </p:spPr>
      </p:pic>
      <p:pic>
        <p:nvPicPr>
          <p:cNvPr id="13" name="Picture 1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92249E5-2CFB-E595-5651-BC52A5EA52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2" y="2258885"/>
            <a:ext cx="967251" cy="967251"/>
          </a:xfrm>
          <a:prstGeom prst="rect">
            <a:avLst/>
          </a:prstGeom>
        </p:spPr>
      </p:pic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EA20500-F9C5-C897-A209-3D29B97C9C8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66" y="2258884"/>
            <a:ext cx="967251" cy="967251"/>
          </a:xfrm>
          <a:prstGeom prst="rect">
            <a:avLst/>
          </a:prstGeom>
        </p:spPr>
      </p:pic>
      <p:pic>
        <p:nvPicPr>
          <p:cNvPr id="15" name="Picture 14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A054A7FC-9065-C184-26BA-35833C4C44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10" y="2258883"/>
            <a:ext cx="967251" cy="96725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B1D6B26-EF3A-CC5C-E7CF-7181DD9EC4F3}"/>
              </a:ext>
            </a:extLst>
          </p:cNvPr>
          <p:cNvSpPr/>
          <p:nvPr/>
        </p:nvSpPr>
        <p:spPr>
          <a:xfrm>
            <a:off x="1547429" y="249669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94668C2-C80C-48D6-8A78-AD1935C69857}"/>
              </a:ext>
            </a:extLst>
          </p:cNvPr>
          <p:cNvSpPr/>
          <p:nvPr/>
        </p:nvSpPr>
        <p:spPr>
          <a:xfrm>
            <a:off x="2670197" y="2506534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D92CB0-9BDF-5E78-0F6C-5AF4C40B9F76}"/>
              </a:ext>
            </a:extLst>
          </p:cNvPr>
          <p:cNvSpPr/>
          <p:nvPr/>
        </p:nvSpPr>
        <p:spPr>
          <a:xfrm>
            <a:off x="3778441" y="2506534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0D62332-09D5-11B7-A4ED-E7CD7D6EAD2F}"/>
              </a:ext>
            </a:extLst>
          </p:cNvPr>
          <p:cNvSpPr/>
          <p:nvPr/>
        </p:nvSpPr>
        <p:spPr>
          <a:xfrm>
            <a:off x="4885786" y="2506534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CAED353-F687-C991-E60F-56C6BADBDB6C}"/>
              </a:ext>
            </a:extLst>
          </p:cNvPr>
          <p:cNvSpPr/>
          <p:nvPr/>
        </p:nvSpPr>
        <p:spPr>
          <a:xfrm>
            <a:off x="5994928" y="249669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10" name="Picture 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CC429F5-F578-7F73-47DB-9EAAB7C644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12" y="2256818"/>
            <a:ext cx="967251" cy="967251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EC13A326-802E-B2E9-98ED-368D0883D35D}"/>
              </a:ext>
            </a:extLst>
          </p:cNvPr>
          <p:cNvSpPr/>
          <p:nvPr/>
        </p:nvSpPr>
        <p:spPr>
          <a:xfrm>
            <a:off x="7077130" y="2494634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40" name="Picture 39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CE9C8A3A-1DAE-92B4-7359-574EBF1F8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1051" y="3146853"/>
            <a:ext cx="1085864" cy="108586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96AF2AC-3A12-90B4-8A6A-3BC6AE9E08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Consumer Groups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A60435-B02F-FB22-26C5-5B67FE8C9548}"/>
              </a:ext>
            </a:extLst>
          </p:cNvPr>
          <p:cNvSpPr/>
          <p:nvPr/>
        </p:nvSpPr>
        <p:spPr>
          <a:xfrm>
            <a:off x="1183141" y="3354625"/>
            <a:ext cx="7609232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AE6E6681-B389-03BD-0132-8B12970395C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4" y="3354625"/>
            <a:ext cx="967251" cy="967251"/>
          </a:xfrm>
          <a:prstGeom prst="rect">
            <a:avLst/>
          </a:prstGeom>
        </p:spPr>
      </p:pic>
      <p:pic>
        <p:nvPicPr>
          <p:cNvPr id="17" name="Picture 16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2239B72-C071-061B-7C63-F4C3394069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78" y="3354624"/>
            <a:ext cx="967251" cy="967251"/>
          </a:xfrm>
          <a:prstGeom prst="rect">
            <a:avLst/>
          </a:prstGeom>
        </p:spPr>
      </p:pic>
      <p:pic>
        <p:nvPicPr>
          <p:cNvPr id="18" name="Picture 1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5EBC0B3-3732-29B0-49FC-DF3E115756F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2" y="3354624"/>
            <a:ext cx="967251" cy="967251"/>
          </a:xfrm>
          <a:prstGeom prst="rect">
            <a:avLst/>
          </a:prstGeom>
        </p:spPr>
      </p:pic>
      <p:pic>
        <p:nvPicPr>
          <p:cNvPr id="21" name="Picture 2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AA4D98F-159B-614A-F08B-2C080CE7BB5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66" y="3354623"/>
            <a:ext cx="967251" cy="967251"/>
          </a:xfrm>
          <a:prstGeom prst="rect">
            <a:avLst/>
          </a:prstGeom>
        </p:spPr>
      </p:pic>
      <p:pic>
        <p:nvPicPr>
          <p:cNvPr id="22" name="Picture 2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A2187F98-2C51-CADB-45A9-AF670E3E6AE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10" y="3354622"/>
            <a:ext cx="967251" cy="967251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166B36F-CC93-7EB8-77FD-2717BAE6A536}"/>
              </a:ext>
            </a:extLst>
          </p:cNvPr>
          <p:cNvSpPr/>
          <p:nvPr/>
        </p:nvSpPr>
        <p:spPr>
          <a:xfrm>
            <a:off x="1547429" y="359243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1C67D3F9-176D-B7B3-8E26-D4FB85B3AE99}"/>
              </a:ext>
            </a:extLst>
          </p:cNvPr>
          <p:cNvSpPr/>
          <p:nvPr/>
        </p:nvSpPr>
        <p:spPr>
          <a:xfrm>
            <a:off x="2670197" y="360227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80D7951-E298-1EB8-CEB5-4C9811066F36}"/>
              </a:ext>
            </a:extLst>
          </p:cNvPr>
          <p:cNvSpPr/>
          <p:nvPr/>
        </p:nvSpPr>
        <p:spPr>
          <a:xfrm>
            <a:off x="3778441" y="360227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EDDE65F-8293-625E-167D-9ED73F103B4F}"/>
              </a:ext>
            </a:extLst>
          </p:cNvPr>
          <p:cNvSpPr/>
          <p:nvPr/>
        </p:nvSpPr>
        <p:spPr>
          <a:xfrm>
            <a:off x="4885786" y="360227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3C3A9E-88DD-214B-DB2A-ECBE5190E194}"/>
              </a:ext>
            </a:extLst>
          </p:cNvPr>
          <p:cNvSpPr/>
          <p:nvPr/>
        </p:nvSpPr>
        <p:spPr>
          <a:xfrm>
            <a:off x="5994928" y="359243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38" name="Picture 37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0BB2B812-8A99-9FC4-09E2-DB052D6B7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61051" y="4521403"/>
            <a:ext cx="1085864" cy="1085864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100920B1-50B7-EC44-3452-E60E55228859}"/>
              </a:ext>
            </a:extLst>
          </p:cNvPr>
          <p:cNvSpPr/>
          <p:nvPr/>
        </p:nvSpPr>
        <p:spPr>
          <a:xfrm>
            <a:off x="9927236" y="2858901"/>
            <a:ext cx="2123410" cy="2992961"/>
          </a:xfrm>
          <a:prstGeom prst="roundRect">
            <a:avLst/>
          </a:prstGeom>
          <a:noFill/>
          <a:ln>
            <a:solidFill>
              <a:srgbClr val="660033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2272C4F-D81C-5A3C-D05B-E8D2681771C7}"/>
              </a:ext>
            </a:extLst>
          </p:cNvPr>
          <p:cNvCxnSpPr>
            <a:cxnSpLocks/>
          </p:cNvCxnSpPr>
          <p:nvPr/>
        </p:nvCxnSpPr>
        <p:spPr>
          <a:xfrm>
            <a:off x="8829636" y="2723031"/>
            <a:ext cx="1510118" cy="705969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3539358-FF73-9029-F94E-4A8E364F9437}"/>
              </a:ext>
            </a:extLst>
          </p:cNvPr>
          <p:cNvCxnSpPr>
            <a:cxnSpLocks/>
          </p:cNvCxnSpPr>
          <p:nvPr/>
        </p:nvCxnSpPr>
        <p:spPr>
          <a:xfrm>
            <a:off x="8829636" y="4923337"/>
            <a:ext cx="1510118" cy="0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8B4A48D-5047-571F-AE54-48D1F07A03FE}"/>
              </a:ext>
            </a:extLst>
          </p:cNvPr>
          <p:cNvSpPr txBox="1"/>
          <p:nvPr/>
        </p:nvSpPr>
        <p:spPr>
          <a:xfrm>
            <a:off x="7568743" y="193700"/>
            <a:ext cx="4506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Partitions are split between consumers of the same group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27623BB9-9353-BE58-9619-93A7B1213D58}"/>
              </a:ext>
            </a:extLst>
          </p:cNvPr>
          <p:cNvSpPr/>
          <p:nvPr/>
        </p:nvSpPr>
        <p:spPr>
          <a:xfrm>
            <a:off x="1164070" y="4450357"/>
            <a:ext cx="7609232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AC5CCF4-4786-EDDC-1025-8D83BAF4F1D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63" y="4450357"/>
            <a:ext cx="967251" cy="967251"/>
          </a:xfrm>
          <a:prstGeom prst="rect">
            <a:avLst/>
          </a:prstGeom>
        </p:spPr>
      </p:pic>
      <p:pic>
        <p:nvPicPr>
          <p:cNvPr id="82" name="Picture 8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F6A4018C-C62B-E2EF-6183-FACEF5EDA67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07" y="4450356"/>
            <a:ext cx="967251" cy="967251"/>
          </a:xfrm>
          <a:prstGeom prst="rect">
            <a:avLst/>
          </a:prstGeom>
        </p:spPr>
      </p:pic>
      <p:pic>
        <p:nvPicPr>
          <p:cNvPr id="83" name="Picture 8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3EABCB5-1D4A-7FE9-C72C-1736A13BD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51" y="4450356"/>
            <a:ext cx="967251" cy="967251"/>
          </a:xfrm>
          <a:prstGeom prst="rect">
            <a:avLst/>
          </a:prstGeom>
        </p:spPr>
      </p:pic>
      <p:pic>
        <p:nvPicPr>
          <p:cNvPr id="84" name="Picture 8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9D67047A-7086-17CA-E09D-53FD849338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95" y="4450355"/>
            <a:ext cx="967251" cy="967251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CB87370B-50EA-5727-3DF4-732836F3088D}"/>
              </a:ext>
            </a:extLst>
          </p:cNvPr>
          <p:cNvSpPr/>
          <p:nvPr/>
        </p:nvSpPr>
        <p:spPr>
          <a:xfrm>
            <a:off x="1528358" y="468817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B3E0BDB0-A56C-2460-44AD-8D56506CBBF7}"/>
              </a:ext>
            </a:extLst>
          </p:cNvPr>
          <p:cNvSpPr/>
          <p:nvPr/>
        </p:nvSpPr>
        <p:spPr>
          <a:xfrm>
            <a:off x="2651126" y="469800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353C02B8-3391-8CAA-3EDD-C79C36AE5C81}"/>
              </a:ext>
            </a:extLst>
          </p:cNvPr>
          <p:cNvSpPr/>
          <p:nvPr/>
        </p:nvSpPr>
        <p:spPr>
          <a:xfrm>
            <a:off x="3759370" y="469800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7AF2393-C0A2-3906-87FF-1F788517200E}"/>
              </a:ext>
            </a:extLst>
          </p:cNvPr>
          <p:cNvSpPr/>
          <p:nvPr/>
        </p:nvSpPr>
        <p:spPr>
          <a:xfrm>
            <a:off x="4866715" y="4698005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7EC4DA-09FD-B75D-0D3B-7D5F1B5D9B0F}"/>
              </a:ext>
            </a:extLst>
          </p:cNvPr>
          <p:cNvSpPr/>
          <p:nvPr/>
        </p:nvSpPr>
        <p:spPr>
          <a:xfrm>
            <a:off x="1164070" y="5546096"/>
            <a:ext cx="7609232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E44F4B5-A5FC-C40B-B831-EF2AA37ECC3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63" y="5546096"/>
            <a:ext cx="967251" cy="967251"/>
          </a:xfrm>
          <a:prstGeom prst="rect">
            <a:avLst/>
          </a:prstGeom>
        </p:spPr>
      </p:pic>
      <p:pic>
        <p:nvPicPr>
          <p:cNvPr id="95" name="Picture 94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F4CB095-4270-9CAD-E548-018FA535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07" y="5546095"/>
            <a:ext cx="967251" cy="967251"/>
          </a:xfrm>
          <a:prstGeom prst="rect">
            <a:avLst/>
          </a:prstGeom>
        </p:spPr>
      </p:pic>
      <p:pic>
        <p:nvPicPr>
          <p:cNvPr id="96" name="Picture 9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8BD9967-7D0C-41EE-D2AF-8BF4C54CCCC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551" y="5546095"/>
            <a:ext cx="967251" cy="967251"/>
          </a:xfrm>
          <a:prstGeom prst="rect">
            <a:avLst/>
          </a:prstGeom>
        </p:spPr>
      </p:pic>
      <p:pic>
        <p:nvPicPr>
          <p:cNvPr id="97" name="Picture 96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93811278-C98C-3284-96CE-58E34F827D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95" y="5546094"/>
            <a:ext cx="967251" cy="967251"/>
          </a:xfrm>
          <a:prstGeom prst="rect">
            <a:avLst/>
          </a:prstGeom>
        </p:spPr>
      </p:pic>
      <p:pic>
        <p:nvPicPr>
          <p:cNvPr id="98" name="Picture 9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2991EFBF-D1A7-84B5-29B0-B59A9EF0AFC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039" y="5546093"/>
            <a:ext cx="967251" cy="967251"/>
          </a:xfrm>
          <a:prstGeom prst="rect">
            <a:avLst/>
          </a:prstGeom>
        </p:spPr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E1330037-A7C6-E1D8-3163-E7D4DB825106}"/>
              </a:ext>
            </a:extLst>
          </p:cNvPr>
          <p:cNvSpPr/>
          <p:nvPr/>
        </p:nvSpPr>
        <p:spPr>
          <a:xfrm>
            <a:off x="1528358" y="578390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4D535E96-244D-2704-6CEF-446D33B4EAD3}"/>
              </a:ext>
            </a:extLst>
          </p:cNvPr>
          <p:cNvSpPr/>
          <p:nvPr/>
        </p:nvSpPr>
        <p:spPr>
          <a:xfrm>
            <a:off x="2651126" y="5793744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68640C49-2C6B-34BA-F3A0-8EE87C9F131A}"/>
              </a:ext>
            </a:extLst>
          </p:cNvPr>
          <p:cNvSpPr/>
          <p:nvPr/>
        </p:nvSpPr>
        <p:spPr>
          <a:xfrm>
            <a:off x="3759370" y="5793744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656B858-0ADA-10A4-C0F6-3491364D394B}"/>
              </a:ext>
            </a:extLst>
          </p:cNvPr>
          <p:cNvSpPr/>
          <p:nvPr/>
        </p:nvSpPr>
        <p:spPr>
          <a:xfrm>
            <a:off x="4866715" y="5793744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441A6A6-2243-6AB8-C23C-88770D78870D}"/>
              </a:ext>
            </a:extLst>
          </p:cNvPr>
          <p:cNvSpPr/>
          <p:nvPr/>
        </p:nvSpPr>
        <p:spPr>
          <a:xfrm>
            <a:off x="5975857" y="578390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DA3A7991-44F4-611A-3D84-82F4A30CFD6D}"/>
              </a:ext>
            </a:extLst>
          </p:cNvPr>
          <p:cNvCxnSpPr>
            <a:cxnSpLocks/>
          </p:cNvCxnSpPr>
          <p:nvPr/>
        </p:nvCxnSpPr>
        <p:spPr>
          <a:xfrm>
            <a:off x="8829636" y="3830024"/>
            <a:ext cx="1510118" cy="0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E28CED6-39E7-76B6-6EAB-DAEFD7FA3630}"/>
              </a:ext>
            </a:extLst>
          </p:cNvPr>
          <p:cNvCxnSpPr>
            <a:cxnSpLocks/>
          </p:cNvCxnSpPr>
          <p:nvPr/>
        </p:nvCxnSpPr>
        <p:spPr>
          <a:xfrm flipV="1">
            <a:off x="8829636" y="5285433"/>
            <a:ext cx="1510118" cy="766952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id="{624633A8-FEA7-D912-DB65-4A694B1AB8B9}"/>
              </a:ext>
            </a:extLst>
          </p:cNvPr>
          <p:cNvSpPr txBox="1"/>
          <p:nvPr/>
        </p:nvSpPr>
        <p:spPr>
          <a:xfrm>
            <a:off x="4488802" y="494949"/>
            <a:ext cx="51500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Expected behavior: Broadcasting</a:t>
            </a:r>
          </a:p>
          <a:p>
            <a:r>
              <a:rPr lang="en-US" sz="2800" dirty="0"/>
              <a:t>Instead: Splitting work</a:t>
            </a:r>
          </a:p>
        </p:txBody>
      </p:sp>
    </p:spTree>
    <p:extLst>
      <p:ext uri="{BB962C8B-B14F-4D97-AF65-F5344CB8AC3E}">
        <p14:creationId xmlns:p14="http://schemas.microsoft.com/office/powerpoint/2010/main" val="5569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4" grpId="1"/>
      <p:bldP spid="1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post-it note&#10;&#10;Description automatically generated">
            <a:extLst>
              <a:ext uri="{FF2B5EF4-FFF2-40B4-BE49-F238E27FC236}">
                <a16:creationId xmlns:a16="http://schemas.microsoft.com/office/drawing/2014/main" id="{6DE9BB1D-5A69-DF52-85E0-FB152A9B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797">
            <a:off x="1012724" y="462627"/>
            <a:ext cx="9453406" cy="62622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9F919-E513-36DE-439B-46B4ED24DD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E9B39-DDEB-CC9A-A86B-231BCE7D74EE}"/>
              </a:ext>
            </a:extLst>
          </p:cNvPr>
          <p:cNvSpPr txBox="1"/>
          <p:nvPr/>
        </p:nvSpPr>
        <p:spPr>
          <a:xfrm>
            <a:off x="8383908" y="1709305"/>
            <a:ext cx="38080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Messages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Producer – Consumer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Usage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Connect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Streaming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0C0A8-6A66-CD00-DFA8-53EB77C5AA39}"/>
              </a:ext>
            </a:extLst>
          </p:cNvPr>
          <p:cNvSpPr txBox="1"/>
          <p:nvPr/>
        </p:nvSpPr>
        <p:spPr>
          <a:xfrm>
            <a:off x="0" y="1709304"/>
            <a:ext cx="3808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Messaging systems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Kafka really is?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1B301-54BD-6F49-54B6-829CE4C14D17}"/>
              </a:ext>
            </a:extLst>
          </p:cNvPr>
          <p:cNvSpPr txBox="1"/>
          <p:nvPr/>
        </p:nvSpPr>
        <p:spPr>
          <a:xfrm rot="21415789">
            <a:off x="4727382" y="2968926"/>
            <a:ext cx="380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Kafka Cluster</a:t>
            </a:r>
          </a:p>
        </p:txBody>
      </p:sp>
    </p:spTree>
    <p:extLst>
      <p:ext uri="{BB962C8B-B14F-4D97-AF65-F5344CB8AC3E}">
        <p14:creationId xmlns:p14="http://schemas.microsoft.com/office/powerpoint/2010/main" val="161885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yellow envelope with red writing&#10;&#10;Description automatically generated">
            <a:extLst>
              <a:ext uri="{FF2B5EF4-FFF2-40B4-BE49-F238E27FC236}">
                <a16:creationId xmlns:a16="http://schemas.microsoft.com/office/drawing/2014/main" id="{86369D31-671F-2AC1-ED59-B947E1D9A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998">
            <a:off x="8863746" y="3141582"/>
            <a:ext cx="2962656" cy="395020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C3048D-BADF-D8E4-DC80-B2140AF1E8A6}"/>
              </a:ext>
            </a:extLst>
          </p:cNvPr>
          <p:cNvSpPr/>
          <p:nvPr/>
        </p:nvSpPr>
        <p:spPr>
          <a:xfrm>
            <a:off x="9367134" y="2488560"/>
            <a:ext cx="2028885" cy="40558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813A3D-C82D-9148-733A-D25751DF1440}"/>
              </a:ext>
            </a:extLst>
          </p:cNvPr>
          <p:cNvSpPr/>
          <p:nvPr/>
        </p:nvSpPr>
        <p:spPr>
          <a:xfrm>
            <a:off x="5449101" y="2087844"/>
            <a:ext cx="2769501" cy="373626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77B5BD-3A29-2C5A-A472-381BCD9FF287}"/>
              </a:ext>
            </a:extLst>
          </p:cNvPr>
          <p:cNvSpPr/>
          <p:nvPr/>
        </p:nvSpPr>
        <p:spPr>
          <a:xfrm>
            <a:off x="7533417" y="2927323"/>
            <a:ext cx="2338603" cy="405582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405B73-559A-EDB0-DA27-36E88C3215AD}"/>
              </a:ext>
            </a:extLst>
          </p:cNvPr>
          <p:cNvSpPr txBox="1"/>
          <p:nvPr/>
        </p:nvSpPr>
        <p:spPr>
          <a:xfrm>
            <a:off x="4529663" y="1551989"/>
            <a:ext cx="71514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Apache Kafka is an open-source distributed event streaming platform used by thousands of companies for high-performance data pipelines, streaming analytics, data integration, and mission-critical applications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3ED058A-5068-EE36-60DD-50665347D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Business Card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C62701C-3608-A162-95ED-800D3E3FCB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2826" y="2138515"/>
            <a:ext cx="1942792" cy="315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FEC448-5FAC-B3E2-3316-7B58902B923E}"/>
              </a:ext>
            </a:extLst>
          </p:cNvPr>
          <p:cNvSpPr/>
          <p:nvPr/>
        </p:nvSpPr>
        <p:spPr>
          <a:xfrm>
            <a:off x="4277032" y="1307690"/>
            <a:ext cx="6253316" cy="4847303"/>
          </a:xfrm>
          <a:prstGeom prst="rect">
            <a:avLst/>
          </a:prstGeom>
          <a:pattFill prst="smConfetti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8511D76-55B4-3E45-9939-59EF354112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59055" y="1378597"/>
            <a:ext cx="577175" cy="936973"/>
          </a:xfrm>
          <a:prstGeom prst="rect">
            <a:avLst/>
          </a:prstGeom>
        </p:spPr>
      </p:pic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DF8E9E0-9385-4188-F1B4-F2EF6BCA52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79" y="1605282"/>
            <a:ext cx="1675357" cy="1256518"/>
          </a:xfrm>
          <a:prstGeom prst="rect">
            <a:avLst/>
          </a:prstGeom>
        </p:spPr>
      </p:pic>
      <p:pic>
        <p:nvPicPr>
          <p:cNvPr id="7" name="Picture 6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28C000C2-50E6-4ACF-C58D-722028C88C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76" y="3159392"/>
            <a:ext cx="1552169" cy="1256518"/>
          </a:xfrm>
          <a:prstGeom prst="rect">
            <a:avLst/>
          </a:prstGeom>
        </p:spPr>
      </p:pic>
      <p:pic>
        <p:nvPicPr>
          <p:cNvPr id="8" name="Picture 7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4330F004-7FF8-A3F9-8C78-91D84E4854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25" y="4717805"/>
            <a:ext cx="1552169" cy="12565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96AF2AC-3A12-90B4-8A6A-3BC6AE9E08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05316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Replication over Brokers</a:t>
            </a:r>
          </a:p>
        </p:txBody>
      </p:sp>
      <p:pic>
        <p:nvPicPr>
          <p:cNvPr id="10" name="Picture 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09AFCA69-A1F5-9FD4-9EB9-CE0EA0A652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04" y="2315570"/>
            <a:ext cx="1675357" cy="1256518"/>
          </a:xfrm>
          <a:prstGeom prst="rect">
            <a:avLst/>
          </a:prstGeom>
        </p:spPr>
      </p:pic>
      <p:pic>
        <p:nvPicPr>
          <p:cNvPr id="11" name="Picture 10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E39090A0-3B60-0BFF-BEF9-D58E28AE5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04" y="4146861"/>
            <a:ext cx="1552169" cy="1256518"/>
          </a:xfrm>
          <a:prstGeom prst="rect">
            <a:avLst/>
          </a:prstGeom>
        </p:spPr>
      </p:pic>
      <p:pic>
        <p:nvPicPr>
          <p:cNvPr id="13" name="Picture 12" descr="A red post box with a white paper on it&#10;&#10;Description automatically generated">
            <a:extLst>
              <a:ext uri="{FF2B5EF4-FFF2-40B4-BE49-F238E27FC236}">
                <a16:creationId xmlns:a16="http://schemas.microsoft.com/office/drawing/2014/main" id="{E3640A99-8C63-B042-01DE-D85B66F485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551" y="1810506"/>
            <a:ext cx="1685776" cy="3954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63938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DF8E9E0-9385-4188-F1B4-F2EF6BCA5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79" y="1605282"/>
            <a:ext cx="1675357" cy="1256518"/>
          </a:xfrm>
          <a:prstGeom prst="rect">
            <a:avLst/>
          </a:prstGeom>
        </p:spPr>
      </p:pic>
      <p:pic>
        <p:nvPicPr>
          <p:cNvPr id="7" name="Picture 6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28C000C2-50E6-4ACF-C58D-722028C88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76" y="3159392"/>
            <a:ext cx="1552169" cy="1256518"/>
          </a:xfrm>
          <a:prstGeom prst="rect">
            <a:avLst/>
          </a:prstGeom>
        </p:spPr>
      </p:pic>
      <p:pic>
        <p:nvPicPr>
          <p:cNvPr id="8" name="Picture 7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4330F004-7FF8-A3F9-8C78-91D84E485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25" y="4717805"/>
            <a:ext cx="1552169" cy="125651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96AF2AC-3A12-90B4-8A6A-3BC6AE9E088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05316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Replication over Brokers</a:t>
            </a:r>
          </a:p>
        </p:txBody>
      </p:sp>
      <p:pic>
        <p:nvPicPr>
          <p:cNvPr id="10" name="Picture 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09AFCA69-A1F5-9FD4-9EB9-CE0EA0A65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04" y="2315570"/>
            <a:ext cx="1675357" cy="1256518"/>
          </a:xfrm>
          <a:prstGeom prst="rect">
            <a:avLst/>
          </a:prstGeom>
        </p:spPr>
      </p:pic>
      <p:pic>
        <p:nvPicPr>
          <p:cNvPr id="11" name="Picture 10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E39090A0-3B60-0BFF-BEF9-D58E28AE5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04" y="4146861"/>
            <a:ext cx="1552169" cy="1256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C8F837-DFE0-9E06-9FE1-4F70ACF71EFF}"/>
              </a:ext>
            </a:extLst>
          </p:cNvPr>
          <p:cNvSpPr txBox="1"/>
          <p:nvPr/>
        </p:nvSpPr>
        <p:spPr>
          <a:xfrm>
            <a:off x="294171" y="2664147"/>
            <a:ext cx="4150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Partitions are replicated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Leader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Any number of followers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5EC991-1158-E4D4-5D3F-E882F2D2ADF0}"/>
              </a:ext>
            </a:extLst>
          </p:cNvPr>
          <p:cNvSpPr txBox="1"/>
          <p:nvPr/>
        </p:nvSpPr>
        <p:spPr>
          <a:xfrm>
            <a:off x="7867787" y="786690"/>
            <a:ext cx="4150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Partition leaders are uniformly distributed</a:t>
            </a:r>
          </a:p>
        </p:txBody>
      </p:sp>
    </p:spTree>
    <p:extLst>
      <p:ext uri="{BB962C8B-B14F-4D97-AF65-F5344CB8AC3E}">
        <p14:creationId xmlns:p14="http://schemas.microsoft.com/office/powerpoint/2010/main" val="365184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DF8E9E0-9385-4188-F1B4-F2EF6BCA5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79" y="1605282"/>
            <a:ext cx="1675357" cy="1256518"/>
          </a:xfrm>
          <a:prstGeom prst="rect">
            <a:avLst/>
          </a:prstGeom>
        </p:spPr>
      </p:pic>
      <p:pic>
        <p:nvPicPr>
          <p:cNvPr id="7" name="Picture 6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28C000C2-50E6-4ACF-C58D-722028C88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76" y="3159392"/>
            <a:ext cx="1552169" cy="1256518"/>
          </a:xfrm>
          <a:prstGeom prst="rect">
            <a:avLst/>
          </a:prstGeom>
        </p:spPr>
      </p:pic>
      <p:pic>
        <p:nvPicPr>
          <p:cNvPr id="8" name="Picture 7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4330F004-7FF8-A3F9-8C78-91D84E485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25" y="4717805"/>
            <a:ext cx="1552169" cy="1256518"/>
          </a:xfrm>
          <a:prstGeom prst="rect">
            <a:avLst/>
          </a:prstGeom>
        </p:spPr>
      </p:pic>
      <p:pic>
        <p:nvPicPr>
          <p:cNvPr id="10" name="Picture 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09AFCA69-A1F5-9FD4-9EB9-CE0EA0A65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04" y="2315570"/>
            <a:ext cx="1675357" cy="1256518"/>
          </a:xfrm>
          <a:prstGeom prst="rect">
            <a:avLst/>
          </a:prstGeom>
        </p:spPr>
      </p:pic>
      <p:pic>
        <p:nvPicPr>
          <p:cNvPr id="11" name="Picture 10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E39090A0-3B60-0BFF-BEF9-D58E28AE5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04" y="4146861"/>
            <a:ext cx="1552169" cy="1256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C8F837-DFE0-9E06-9FE1-4F70ACF71EFF}"/>
              </a:ext>
            </a:extLst>
          </p:cNvPr>
          <p:cNvSpPr txBox="1"/>
          <p:nvPr/>
        </p:nvSpPr>
        <p:spPr>
          <a:xfrm>
            <a:off x="294171" y="2664147"/>
            <a:ext cx="4150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Partitions are replicated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Leader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Any number of followers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195D02-BE34-F0D1-5833-A4967771D6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05316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Replicated Commit Log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FDB322-BFAC-BEDF-F665-1FFC1343EBC1}"/>
              </a:ext>
            </a:extLst>
          </p:cNvPr>
          <p:cNvSpPr txBox="1"/>
          <p:nvPr/>
        </p:nvSpPr>
        <p:spPr>
          <a:xfrm>
            <a:off x="294171" y="2664147"/>
            <a:ext cx="41509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Producers and Consumers of a topic partition always communicate with the leader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AA1A01-1FD8-C4E6-ECE5-B4EFC5071D6B}"/>
              </a:ext>
            </a:extLst>
          </p:cNvPr>
          <p:cNvSpPr txBox="1"/>
          <p:nvPr/>
        </p:nvSpPr>
        <p:spPr>
          <a:xfrm>
            <a:off x="294171" y="2682338"/>
            <a:ext cx="4150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Followers replicate leader changes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4AB7A-FBA2-3F22-879D-DD0722962D45}"/>
              </a:ext>
            </a:extLst>
          </p:cNvPr>
          <p:cNvSpPr/>
          <p:nvPr/>
        </p:nvSpPr>
        <p:spPr>
          <a:xfrm>
            <a:off x="6037008" y="1196866"/>
            <a:ext cx="1675357" cy="1815882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9AAC2C-D61D-1FE3-1145-50A58AF4FAE7}"/>
              </a:ext>
            </a:extLst>
          </p:cNvPr>
          <p:cNvSpPr/>
          <p:nvPr/>
        </p:nvSpPr>
        <p:spPr>
          <a:xfrm>
            <a:off x="8325244" y="1880537"/>
            <a:ext cx="2035276" cy="1962526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1F62A2-7891-516E-A3C4-FF58E8EA1826}"/>
              </a:ext>
            </a:extLst>
          </p:cNvPr>
          <p:cNvSpPr/>
          <p:nvPr/>
        </p:nvSpPr>
        <p:spPr>
          <a:xfrm>
            <a:off x="5929571" y="4364801"/>
            <a:ext cx="2035276" cy="1962526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erson holding a envelope&#10;&#10;Description automatically generated">
            <a:extLst>
              <a:ext uri="{FF2B5EF4-FFF2-40B4-BE49-F238E27FC236}">
                <a16:creationId xmlns:a16="http://schemas.microsoft.com/office/drawing/2014/main" id="{99EAA20E-77E5-6FDA-EB02-E6BA361622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30" y="208603"/>
            <a:ext cx="1085864" cy="1085864"/>
          </a:xfrm>
          <a:prstGeom prst="rect">
            <a:avLst/>
          </a:prstGeom>
        </p:spPr>
      </p:pic>
      <p:pic>
        <p:nvPicPr>
          <p:cNvPr id="16" name="Picture 15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BC50E920-AA62-869E-9C96-B057FA3C3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6934" y="1062350"/>
            <a:ext cx="1085864" cy="1085864"/>
          </a:xfrm>
          <a:prstGeom prst="rect">
            <a:avLst/>
          </a:prstGeom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63185C1-F1C9-6FC9-E067-5C7E49292A56}"/>
              </a:ext>
            </a:extLst>
          </p:cNvPr>
          <p:cNvCxnSpPr/>
          <p:nvPr/>
        </p:nvCxnSpPr>
        <p:spPr>
          <a:xfrm>
            <a:off x="4633384" y="1436375"/>
            <a:ext cx="1403624" cy="384188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6E99553-B0E2-5227-2B17-7C3A845D47A8}"/>
              </a:ext>
            </a:extLst>
          </p:cNvPr>
          <p:cNvSpPr txBox="1"/>
          <p:nvPr/>
        </p:nvSpPr>
        <p:spPr>
          <a:xfrm>
            <a:off x="7867787" y="786690"/>
            <a:ext cx="4150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Partition leaders are uniformly distributed</a:t>
            </a:r>
          </a:p>
        </p:txBody>
      </p:sp>
    </p:spTree>
    <p:extLst>
      <p:ext uri="{BB962C8B-B14F-4D97-AF65-F5344CB8AC3E}">
        <p14:creationId xmlns:p14="http://schemas.microsoft.com/office/powerpoint/2010/main" val="2303741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12" grpId="0" animBg="1"/>
      <p:bldP spid="13" grpId="0" animBg="1"/>
      <p:bldP spid="14" grpId="0" animBg="1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DF8E9E0-9385-4188-F1B4-F2EF6BCA5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79" y="1605282"/>
            <a:ext cx="1675357" cy="1256518"/>
          </a:xfrm>
          <a:prstGeom prst="rect">
            <a:avLst/>
          </a:prstGeom>
        </p:spPr>
      </p:pic>
      <p:pic>
        <p:nvPicPr>
          <p:cNvPr id="7" name="Picture 6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28C000C2-50E6-4ACF-C58D-722028C88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76" y="3159392"/>
            <a:ext cx="1552169" cy="1256518"/>
          </a:xfrm>
          <a:prstGeom prst="rect">
            <a:avLst/>
          </a:prstGeom>
        </p:spPr>
      </p:pic>
      <p:pic>
        <p:nvPicPr>
          <p:cNvPr id="8" name="Picture 7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4330F004-7FF8-A3F9-8C78-91D84E485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25" y="4717805"/>
            <a:ext cx="1552169" cy="1256518"/>
          </a:xfrm>
          <a:prstGeom prst="rect">
            <a:avLst/>
          </a:prstGeom>
        </p:spPr>
      </p:pic>
      <p:pic>
        <p:nvPicPr>
          <p:cNvPr id="10" name="Picture 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09AFCA69-A1F5-9FD4-9EB9-CE0EA0A65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04" y="2315570"/>
            <a:ext cx="1675357" cy="1256518"/>
          </a:xfrm>
          <a:prstGeom prst="rect">
            <a:avLst/>
          </a:prstGeom>
        </p:spPr>
      </p:pic>
      <p:pic>
        <p:nvPicPr>
          <p:cNvPr id="11" name="Picture 10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E39090A0-3B60-0BFF-BEF9-D58E28AE5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04" y="4146861"/>
            <a:ext cx="1552169" cy="12565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C8F837-DFE0-9E06-9FE1-4F70ACF71EFF}"/>
              </a:ext>
            </a:extLst>
          </p:cNvPr>
          <p:cNvSpPr txBox="1"/>
          <p:nvPr/>
        </p:nvSpPr>
        <p:spPr>
          <a:xfrm>
            <a:off x="294171" y="2664147"/>
            <a:ext cx="41509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Brokers are “alive”: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Regular metadata updates (active session)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Followers are not “too far” behind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E195D02-BE34-F0D1-5833-A4967771D6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05316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Broker Failures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4AB7A-FBA2-3F22-879D-DD0722962D45}"/>
              </a:ext>
            </a:extLst>
          </p:cNvPr>
          <p:cNvSpPr/>
          <p:nvPr/>
        </p:nvSpPr>
        <p:spPr>
          <a:xfrm>
            <a:off x="6037008" y="1196866"/>
            <a:ext cx="1675357" cy="1815882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9AAC2C-D61D-1FE3-1145-50A58AF4FAE7}"/>
              </a:ext>
            </a:extLst>
          </p:cNvPr>
          <p:cNvSpPr/>
          <p:nvPr/>
        </p:nvSpPr>
        <p:spPr>
          <a:xfrm>
            <a:off x="8325244" y="1880537"/>
            <a:ext cx="2035276" cy="1962526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1F62A2-7891-516E-A3C4-FF58E8EA1826}"/>
              </a:ext>
            </a:extLst>
          </p:cNvPr>
          <p:cNvSpPr/>
          <p:nvPr/>
        </p:nvSpPr>
        <p:spPr>
          <a:xfrm>
            <a:off x="5929571" y="4364801"/>
            <a:ext cx="2035276" cy="1962526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6D91D2-13EC-CC21-CE9B-7630CF8745AC}"/>
              </a:ext>
            </a:extLst>
          </p:cNvPr>
          <p:cNvSpPr/>
          <p:nvPr/>
        </p:nvSpPr>
        <p:spPr>
          <a:xfrm>
            <a:off x="126030" y="3991897"/>
            <a:ext cx="4001729" cy="1101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erson holding a envelope&#10;&#10;Description automatically generated">
            <a:extLst>
              <a:ext uri="{FF2B5EF4-FFF2-40B4-BE49-F238E27FC236}">
                <a16:creationId xmlns:a16="http://schemas.microsoft.com/office/drawing/2014/main" id="{C6583DD1-22E8-4A5F-66E6-AEAC1CF59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30" y="208603"/>
            <a:ext cx="1085864" cy="1085864"/>
          </a:xfrm>
          <a:prstGeom prst="rect">
            <a:avLst/>
          </a:prstGeom>
        </p:spPr>
      </p:pic>
      <p:pic>
        <p:nvPicPr>
          <p:cNvPr id="16" name="Picture 15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53199F50-911B-6E34-CD07-7C5C76E8B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6934" y="1062350"/>
            <a:ext cx="1085864" cy="108586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55AEE6-EB66-B406-A293-316C086F08D8}"/>
              </a:ext>
            </a:extLst>
          </p:cNvPr>
          <p:cNvCxnSpPr/>
          <p:nvPr/>
        </p:nvCxnSpPr>
        <p:spPr>
          <a:xfrm>
            <a:off x="4633384" y="1436375"/>
            <a:ext cx="1403624" cy="384188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F599C35-866C-E690-3C89-F69BE939AA25}"/>
              </a:ext>
            </a:extLst>
          </p:cNvPr>
          <p:cNvSpPr/>
          <p:nvPr/>
        </p:nvSpPr>
        <p:spPr>
          <a:xfrm>
            <a:off x="216009" y="3159392"/>
            <a:ext cx="4001729" cy="1101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ADF8E9E0-9385-4188-F1B4-F2EF6BCA5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279" y="1605282"/>
            <a:ext cx="1675357" cy="1256518"/>
          </a:xfrm>
          <a:prstGeom prst="rect">
            <a:avLst/>
          </a:prstGeom>
        </p:spPr>
      </p:pic>
      <p:pic>
        <p:nvPicPr>
          <p:cNvPr id="7" name="Picture 6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28C000C2-50E6-4ACF-C58D-722028C88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76" y="3159392"/>
            <a:ext cx="1552169" cy="1256518"/>
          </a:xfrm>
          <a:prstGeom prst="rect">
            <a:avLst/>
          </a:prstGeom>
        </p:spPr>
      </p:pic>
      <p:pic>
        <p:nvPicPr>
          <p:cNvPr id="8" name="Picture 7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4330F004-7FF8-A3F9-8C78-91D84E485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25" y="4717805"/>
            <a:ext cx="1552169" cy="1256518"/>
          </a:xfrm>
          <a:prstGeom prst="rect">
            <a:avLst/>
          </a:prstGeom>
        </p:spPr>
      </p:pic>
      <p:pic>
        <p:nvPicPr>
          <p:cNvPr id="10" name="Picture 9" descr="A computer and keyboard with a monitor&#10;&#10;Description automatically generated">
            <a:extLst>
              <a:ext uri="{FF2B5EF4-FFF2-40B4-BE49-F238E27FC236}">
                <a16:creationId xmlns:a16="http://schemas.microsoft.com/office/drawing/2014/main" id="{09AFCA69-A1F5-9FD4-9EB9-CE0EA0A65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204" y="2315570"/>
            <a:ext cx="1675357" cy="1256518"/>
          </a:xfrm>
          <a:prstGeom prst="rect">
            <a:avLst/>
          </a:prstGeom>
        </p:spPr>
      </p:pic>
      <p:pic>
        <p:nvPicPr>
          <p:cNvPr id="11" name="Picture 10" descr="A computer with a keyboard and mouse&#10;&#10;Description automatically generated">
            <a:extLst>
              <a:ext uri="{FF2B5EF4-FFF2-40B4-BE49-F238E27FC236}">
                <a16:creationId xmlns:a16="http://schemas.microsoft.com/office/drawing/2014/main" id="{E39090A0-3B60-0BFF-BEF9-D58E28AE5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04" y="4146861"/>
            <a:ext cx="1552169" cy="125651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195D02-BE34-F0D1-5833-A4967771D68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205316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Broker Failures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4AB7A-FBA2-3F22-879D-DD0722962D45}"/>
              </a:ext>
            </a:extLst>
          </p:cNvPr>
          <p:cNvSpPr/>
          <p:nvPr/>
        </p:nvSpPr>
        <p:spPr>
          <a:xfrm>
            <a:off x="6037008" y="1196866"/>
            <a:ext cx="1675357" cy="1815882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9AAC2C-D61D-1FE3-1145-50A58AF4FAE7}"/>
              </a:ext>
            </a:extLst>
          </p:cNvPr>
          <p:cNvSpPr/>
          <p:nvPr/>
        </p:nvSpPr>
        <p:spPr>
          <a:xfrm>
            <a:off x="8325244" y="1880537"/>
            <a:ext cx="2035276" cy="1962526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81F62A2-7891-516E-A3C4-FF58E8EA1826}"/>
              </a:ext>
            </a:extLst>
          </p:cNvPr>
          <p:cNvSpPr/>
          <p:nvPr/>
        </p:nvSpPr>
        <p:spPr>
          <a:xfrm>
            <a:off x="5929571" y="4364801"/>
            <a:ext cx="2035276" cy="1962526"/>
          </a:xfrm>
          <a:prstGeom prst="ellipse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person holding a envelope&#10;&#10;Description automatically generated">
            <a:extLst>
              <a:ext uri="{FF2B5EF4-FFF2-40B4-BE49-F238E27FC236}">
                <a16:creationId xmlns:a16="http://schemas.microsoft.com/office/drawing/2014/main" id="{C6583DD1-22E8-4A5F-66E6-AEAC1CF59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230" y="208603"/>
            <a:ext cx="1085864" cy="1085864"/>
          </a:xfrm>
          <a:prstGeom prst="rect">
            <a:avLst/>
          </a:prstGeom>
        </p:spPr>
      </p:pic>
      <p:pic>
        <p:nvPicPr>
          <p:cNvPr id="16" name="Picture 15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53199F50-911B-6E34-CD07-7C5C76E8B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6934" y="1062350"/>
            <a:ext cx="1085864" cy="108586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55AEE6-EB66-B406-A293-316C086F08D8}"/>
              </a:ext>
            </a:extLst>
          </p:cNvPr>
          <p:cNvCxnSpPr/>
          <p:nvPr/>
        </p:nvCxnSpPr>
        <p:spPr>
          <a:xfrm>
            <a:off x="4633384" y="1436375"/>
            <a:ext cx="1403624" cy="384188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AA5F57-54F0-C4CA-D6B6-DB09E776DEC7}"/>
              </a:ext>
            </a:extLst>
          </p:cNvPr>
          <p:cNvGrpSpPr/>
          <p:nvPr/>
        </p:nvGrpSpPr>
        <p:grpSpPr>
          <a:xfrm>
            <a:off x="4632642" y="3731003"/>
            <a:ext cx="1806835" cy="224120"/>
            <a:chOff x="4662412" y="3618074"/>
            <a:chExt cx="1806835" cy="224120"/>
          </a:xfrm>
          <a:gradFill>
            <a:gsLst>
              <a:gs pos="0">
                <a:srgbClr val="FF6699"/>
              </a:gs>
              <a:gs pos="74000">
                <a:srgbClr val="CC0066"/>
              </a:gs>
              <a:gs pos="83000">
                <a:srgbClr val="660033"/>
              </a:gs>
              <a:gs pos="100000">
                <a:srgbClr val="FF0066"/>
              </a:gs>
            </a:gsLst>
            <a:lin ang="54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ADBEA69-947E-C594-E020-F5BB35560E1B}"/>
                </a:ext>
              </a:extLst>
            </p:cNvPr>
            <p:cNvSpPr/>
            <p:nvPr/>
          </p:nvSpPr>
          <p:spPr>
            <a:xfrm rot="18763330">
              <a:off x="5469452" y="2827368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0683453-831F-DB9D-4B13-ABF32CA2E8B2}"/>
                </a:ext>
              </a:extLst>
            </p:cNvPr>
            <p:cNvSpPr/>
            <p:nvPr/>
          </p:nvSpPr>
          <p:spPr>
            <a:xfrm rot="13532969">
              <a:off x="5453118" y="2842399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17FFFB-A307-4700-C97A-497A6FEA3AA8}"/>
              </a:ext>
            </a:extLst>
          </p:cNvPr>
          <p:cNvGrpSpPr/>
          <p:nvPr/>
        </p:nvGrpSpPr>
        <p:grpSpPr>
          <a:xfrm>
            <a:off x="6096000" y="5234004"/>
            <a:ext cx="1806835" cy="224120"/>
            <a:chOff x="4662412" y="3618074"/>
            <a:chExt cx="1806835" cy="224120"/>
          </a:xfrm>
          <a:gradFill>
            <a:gsLst>
              <a:gs pos="0">
                <a:srgbClr val="FF6699"/>
              </a:gs>
              <a:gs pos="74000">
                <a:srgbClr val="CC0066"/>
              </a:gs>
              <a:gs pos="83000">
                <a:srgbClr val="660033"/>
              </a:gs>
              <a:gs pos="100000">
                <a:srgbClr val="FF0066"/>
              </a:gs>
            </a:gsLst>
            <a:lin ang="54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22B58A9-798F-B3BA-5FFF-0B977722A1EF}"/>
                </a:ext>
              </a:extLst>
            </p:cNvPr>
            <p:cNvSpPr/>
            <p:nvPr/>
          </p:nvSpPr>
          <p:spPr>
            <a:xfrm rot="18763330">
              <a:off x="5469452" y="2827368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0B6CD4A-A76F-DDD2-516C-EE3B07BDE407}"/>
                </a:ext>
              </a:extLst>
            </p:cNvPr>
            <p:cNvSpPr/>
            <p:nvPr/>
          </p:nvSpPr>
          <p:spPr>
            <a:xfrm rot="13532969">
              <a:off x="5453118" y="2842399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611B0D-3B71-5622-22EA-7AC7DF4D782C}"/>
              </a:ext>
            </a:extLst>
          </p:cNvPr>
          <p:cNvGrpSpPr/>
          <p:nvPr/>
        </p:nvGrpSpPr>
        <p:grpSpPr>
          <a:xfrm>
            <a:off x="5929571" y="2056665"/>
            <a:ext cx="1806835" cy="224120"/>
            <a:chOff x="4662412" y="3618074"/>
            <a:chExt cx="1806835" cy="224120"/>
          </a:xfrm>
          <a:gradFill>
            <a:gsLst>
              <a:gs pos="0">
                <a:srgbClr val="FF6699"/>
              </a:gs>
              <a:gs pos="74000">
                <a:srgbClr val="CC0066"/>
              </a:gs>
              <a:gs pos="83000">
                <a:srgbClr val="660033"/>
              </a:gs>
              <a:gs pos="100000">
                <a:srgbClr val="FF0066"/>
              </a:gs>
            </a:gsLst>
            <a:lin ang="54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AE552E9-E798-87D5-C0D2-745A18A109DB}"/>
                </a:ext>
              </a:extLst>
            </p:cNvPr>
            <p:cNvSpPr/>
            <p:nvPr/>
          </p:nvSpPr>
          <p:spPr>
            <a:xfrm rot="18763330">
              <a:off x="5469452" y="2827368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9F85CED-DACE-A7CE-5863-6074BBD334BE}"/>
                </a:ext>
              </a:extLst>
            </p:cNvPr>
            <p:cNvSpPr/>
            <p:nvPr/>
          </p:nvSpPr>
          <p:spPr>
            <a:xfrm rot="13532969">
              <a:off x="5453118" y="2842399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8C581CD-BEED-28BC-4F2C-CAA75D6F0D7B}"/>
              </a:ext>
            </a:extLst>
          </p:cNvPr>
          <p:cNvSpPr txBox="1"/>
          <p:nvPr/>
        </p:nvSpPr>
        <p:spPr>
          <a:xfrm>
            <a:off x="403476" y="2943829"/>
            <a:ext cx="4150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leader is needed for the partition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AFF8935-F8F4-9A39-DCB8-16FFCE447607}"/>
              </a:ext>
            </a:extLst>
          </p:cNvPr>
          <p:cNvSpPr txBox="1"/>
          <p:nvPr/>
        </p:nvSpPr>
        <p:spPr>
          <a:xfrm>
            <a:off x="380428" y="4146861"/>
            <a:ext cx="4150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Leader election?</a:t>
            </a:r>
          </a:p>
        </p:txBody>
      </p:sp>
    </p:spTree>
    <p:extLst>
      <p:ext uri="{BB962C8B-B14F-4D97-AF65-F5344CB8AC3E}">
        <p14:creationId xmlns:p14="http://schemas.microsoft.com/office/powerpoint/2010/main" val="14018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195D02-BE34-F0D1-5833-A4967771D68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549445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“In Sync” Replicas (ISR)</a:t>
            </a:r>
          </a:p>
        </p:txBody>
      </p:sp>
      <p:pic>
        <p:nvPicPr>
          <p:cNvPr id="4" name="Picture 3" descr="A yellow crown with multicolored gems&#10;&#10;Description automatically generated">
            <a:extLst>
              <a:ext uri="{FF2B5EF4-FFF2-40B4-BE49-F238E27FC236}">
                <a16:creationId xmlns:a16="http://schemas.microsoft.com/office/drawing/2014/main" id="{8DD4E7A4-201E-33E8-08E4-9B9F2C6B9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6" y="578650"/>
            <a:ext cx="1477957" cy="1477957"/>
          </a:xfrm>
          <a:prstGeom prst="rect">
            <a:avLst/>
          </a:prstGeom>
        </p:spPr>
      </p:pic>
      <p:pic>
        <p:nvPicPr>
          <p:cNvPr id="9" name="Picture 8" descr="A book with a leaf coming out of it&#10;&#10;Description automatically generated">
            <a:extLst>
              <a:ext uri="{FF2B5EF4-FFF2-40B4-BE49-F238E27FC236}">
                <a16:creationId xmlns:a16="http://schemas.microsoft.com/office/drawing/2014/main" id="{1B641FFA-350D-FC2F-8B4A-DEFDF6EE1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76" y="3049139"/>
            <a:ext cx="1477957" cy="1477957"/>
          </a:xfrm>
          <a:prstGeom prst="rect">
            <a:avLst/>
          </a:prstGeom>
        </p:spPr>
      </p:pic>
      <p:pic>
        <p:nvPicPr>
          <p:cNvPr id="18" name="Picture 17" descr="A book with a leaf coming out of it&#10;&#10;Description automatically generated">
            <a:extLst>
              <a:ext uri="{FF2B5EF4-FFF2-40B4-BE49-F238E27FC236}">
                <a16:creationId xmlns:a16="http://schemas.microsoft.com/office/drawing/2014/main" id="{89009A54-EDB4-5E4B-F465-F14F2C1F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06" y="3082610"/>
            <a:ext cx="1477957" cy="1477957"/>
          </a:xfrm>
          <a:prstGeom prst="rect">
            <a:avLst/>
          </a:prstGeom>
        </p:spPr>
      </p:pic>
      <p:pic>
        <p:nvPicPr>
          <p:cNvPr id="19" name="Picture 18" descr="A book with a leaf coming out of it&#10;&#10;Description automatically generated">
            <a:extLst>
              <a:ext uri="{FF2B5EF4-FFF2-40B4-BE49-F238E27FC236}">
                <a16:creationId xmlns:a16="http://schemas.microsoft.com/office/drawing/2014/main" id="{00FF94D8-15E3-CC2B-715E-D9AEFD4A7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41" y="3082610"/>
            <a:ext cx="1477957" cy="1477957"/>
          </a:xfrm>
          <a:prstGeom prst="rect">
            <a:avLst/>
          </a:prstGeom>
        </p:spPr>
      </p:pic>
      <p:pic>
        <p:nvPicPr>
          <p:cNvPr id="20" name="Picture 19" descr="A person holding a envelope&#10;&#10;Description automatically generated">
            <a:extLst>
              <a:ext uri="{FF2B5EF4-FFF2-40B4-BE49-F238E27FC236}">
                <a16:creationId xmlns:a16="http://schemas.microsoft.com/office/drawing/2014/main" id="{97C23C8B-0602-6B31-60AC-61B9D3212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08" y="231764"/>
            <a:ext cx="1085864" cy="108586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765F5C-1972-7672-1E75-3E044A4E345A}"/>
              </a:ext>
            </a:extLst>
          </p:cNvPr>
          <p:cNvCxnSpPr/>
          <p:nvPr/>
        </p:nvCxnSpPr>
        <p:spPr>
          <a:xfrm>
            <a:off x="5407742" y="934065"/>
            <a:ext cx="1099074" cy="26547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21F475DD-B430-7887-A3C3-213EB8656CD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09" y="1729594"/>
            <a:ext cx="967251" cy="967251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205A2AD-61D7-5676-7320-9C6CF10E8CB4}"/>
              </a:ext>
            </a:extLst>
          </p:cNvPr>
          <p:cNvSpPr/>
          <p:nvPr/>
        </p:nvSpPr>
        <p:spPr>
          <a:xfrm>
            <a:off x="6134104" y="196740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36" name="Picture 3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977133D6-A609-3F10-2042-0CAEA5E08F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57" y="4398267"/>
            <a:ext cx="967251" cy="967251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34565CC-1B12-BCB5-8956-2340B234F063}"/>
              </a:ext>
            </a:extLst>
          </p:cNvPr>
          <p:cNvSpPr/>
          <p:nvPr/>
        </p:nvSpPr>
        <p:spPr>
          <a:xfrm>
            <a:off x="4742152" y="463608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38" name="Picture 3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D1BCFC4F-1FA0-004D-E5EB-E8D0DB16BE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72" y="4398267"/>
            <a:ext cx="967251" cy="967251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F7C8B4F-085D-6E7E-ADD8-B307E68EA936}"/>
              </a:ext>
            </a:extLst>
          </p:cNvPr>
          <p:cNvSpPr/>
          <p:nvPr/>
        </p:nvSpPr>
        <p:spPr>
          <a:xfrm>
            <a:off x="6757567" y="463608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40" name="Picture 3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6425ACC-0BD3-EEF0-EFBA-4C777CB5A04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52" y="4398267"/>
            <a:ext cx="967251" cy="967251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03284B18-701A-8800-C89C-70F3991732F0}"/>
              </a:ext>
            </a:extLst>
          </p:cNvPr>
          <p:cNvSpPr/>
          <p:nvPr/>
        </p:nvSpPr>
        <p:spPr>
          <a:xfrm>
            <a:off x="8835147" y="463608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70EEF8B-9950-2706-5883-29DD8C392E4F}"/>
              </a:ext>
            </a:extLst>
          </p:cNvPr>
          <p:cNvSpPr txBox="1"/>
          <p:nvPr/>
        </p:nvSpPr>
        <p:spPr>
          <a:xfrm>
            <a:off x="8517750" y="384229"/>
            <a:ext cx="37555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Handles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Serialization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Commits after all ISR finishes copying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CD26D7D-6E3F-E8D8-7BAC-F4AA9821186B}"/>
              </a:ext>
            </a:extLst>
          </p:cNvPr>
          <p:cNvSpPr txBox="1"/>
          <p:nvPr/>
        </p:nvSpPr>
        <p:spPr>
          <a:xfrm>
            <a:off x="10395535" y="3681651"/>
            <a:ext cx="11549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Copy</a:t>
            </a:r>
          </a:p>
        </p:txBody>
      </p:sp>
      <p:pic>
        <p:nvPicPr>
          <p:cNvPr id="46" name="Picture 4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F94BD46E-259B-28A2-9296-0D423229D7A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91" y="1729594"/>
            <a:ext cx="967251" cy="967251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5F9D69DC-CC0C-76D2-3ED5-0C1F582C57B6}"/>
              </a:ext>
            </a:extLst>
          </p:cNvPr>
          <p:cNvSpPr/>
          <p:nvPr/>
        </p:nvSpPr>
        <p:spPr>
          <a:xfrm>
            <a:off x="7185610" y="197724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48" name="Picture 4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032B2A85-3F88-CAE0-DDB6-4F005E952C3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12" y="5157504"/>
            <a:ext cx="967251" cy="967251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B5DAC824-C93B-E3BC-C021-7040910CBCD4}"/>
              </a:ext>
            </a:extLst>
          </p:cNvPr>
          <p:cNvSpPr/>
          <p:nvPr/>
        </p:nvSpPr>
        <p:spPr>
          <a:xfrm>
            <a:off x="4757231" y="540515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50" name="Picture 4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CA60B54-2EF6-6522-5DE5-02976B389F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32" y="5157504"/>
            <a:ext cx="967251" cy="967251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66343C74-D3C9-7F4E-B56D-42BA38D6A592}"/>
              </a:ext>
            </a:extLst>
          </p:cNvPr>
          <p:cNvSpPr/>
          <p:nvPr/>
        </p:nvSpPr>
        <p:spPr>
          <a:xfrm>
            <a:off x="6778251" y="540515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52" name="Picture 5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C475F3E-D371-054C-FE3C-42C677616B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12" y="5157504"/>
            <a:ext cx="967251" cy="967251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09CC79F-1E2C-ACF4-F607-45869E7F4F52}"/>
              </a:ext>
            </a:extLst>
          </p:cNvPr>
          <p:cNvSpPr/>
          <p:nvPr/>
        </p:nvSpPr>
        <p:spPr>
          <a:xfrm>
            <a:off x="8855831" y="540515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55" name="Picture 54" descr="A brown paper with white text&#10;&#10;Description automatically generated">
            <a:extLst>
              <a:ext uri="{FF2B5EF4-FFF2-40B4-BE49-F238E27FC236}">
                <a16:creationId xmlns:a16="http://schemas.microsoft.com/office/drawing/2014/main" id="{0F0F596C-09DF-7F4D-C534-BEE06B3EF4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89" y="2967583"/>
            <a:ext cx="2697640" cy="369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" name="Picture 55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E569EDB4-8BB5-DD7D-6478-D28A449ED2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73" y="1729594"/>
            <a:ext cx="967252" cy="967252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91A38378-5A85-9280-8658-82F35DE00385}"/>
              </a:ext>
            </a:extLst>
          </p:cNvPr>
          <p:cNvSpPr/>
          <p:nvPr/>
        </p:nvSpPr>
        <p:spPr>
          <a:xfrm>
            <a:off x="8216715" y="196413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58" name="Picture 57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EDA40004-1B1B-0C7D-B0C7-71CEF496C0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71" y="5916736"/>
            <a:ext cx="967252" cy="967252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7DE05557-EEF0-BE17-4E26-A1EAA3FA3943}"/>
              </a:ext>
            </a:extLst>
          </p:cNvPr>
          <p:cNvSpPr/>
          <p:nvPr/>
        </p:nvSpPr>
        <p:spPr>
          <a:xfrm>
            <a:off x="4757513" y="615127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60" name="Picture 59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F3F16E57-8940-4FD2-2ECA-679850FBA0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91" y="5916736"/>
            <a:ext cx="967252" cy="967252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A39CE222-588E-4959-36A6-F05503E509CC}"/>
              </a:ext>
            </a:extLst>
          </p:cNvPr>
          <p:cNvSpPr/>
          <p:nvPr/>
        </p:nvSpPr>
        <p:spPr>
          <a:xfrm>
            <a:off x="6778533" y="615127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29B22B9-585B-127C-B8E1-35CA84698EEA}"/>
              </a:ext>
            </a:extLst>
          </p:cNvPr>
          <p:cNvSpPr/>
          <p:nvPr/>
        </p:nvSpPr>
        <p:spPr>
          <a:xfrm>
            <a:off x="3972232" y="2900515"/>
            <a:ext cx="4148578" cy="3923071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A93D0E-E2E2-A139-FF51-2F402D85B316}"/>
              </a:ext>
            </a:extLst>
          </p:cNvPr>
          <p:cNvSpPr txBox="1"/>
          <p:nvPr/>
        </p:nvSpPr>
        <p:spPr>
          <a:xfrm>
            <a:off x="1898919" y="1996337"/>
            <a:ext cx="3224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ISR maintains a copy from a leader</a:t>
            </a:r>
          </a:p>
        </p:txBody>
      </p:sp>
    </p:spTree>
    <p:extLst>
      <p:ext uri="{BB962C8B-B14F-4D97-AF65-F5344CB8AC3E}">
        <p14:creationId xmlns:p14="http://schemas.microsoft.com/office/powerpoint/2010/main" val="226049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7" grpId="0" animBg="1"/>
      <p:bldP spid="49" grpId="0" animBg="1"/>
      <p:bldP spid="51" grpId="0" animBg="1"/>
      <p:bldP spid="53" grpId="0" animBg="1"/>
      <p:bldP spid="57" grpId="0" animBg="1"/>
      <p:bldP spid="59" grpId="0" animBg="1"/>
      <p:bldP spid="61" grpId="0" animBg="1"/>
      <p:bldP spid="64" grpId="0" animBg="1"/>
      <p:bldP spid="6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195D02-BE34-F0D1-5833-A4967771D68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549445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“In Sync” Replicas (ISR)</a:t>
            </a:r>
          </a:p>
        </p:txBody>
      </p:sp>
      <p:pic>
        <p:nvPicPr>
          <p:cNvPr id="4" name="Picture 3" descr="A yellow crown with multicolored gems&#10;&#10;Description automatically generated">
            <a:extLst>
              <a:ext uri="{FF2B5EF4-FFF2-40B4-BE49-F238E27FC236}">
                <a16:creationId xmlns:a16="http://schemas.microsoft.com/office/drawing/2014/main" id="{8DD4E7A4-201E-33E8-08E4-9B9F2C6B9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6" y="578650"/>
            <a:ext cx="1477957" cy="1477957"/>
          </a:xfrm>
          <a:prstGeom prst="rect">
            <a:avLst/>
          </a:prstGeom>
        </p:spPr>
      </p:pic>
      <p:pic>
        <p:nvPicPr>
          <p:cNvPr id="9" name="Picture 8" descr="A book with a leaf coming out of it&#10;&#10;Description automatically generated">
            <a:extLst>
              <a:ext uri="{FF2B5EF4-FFF2-40B4-BE49-F238E27FC236}">
                <a16:creationId xmlns:a16="http://schemas.microsoft.com/office/drawing/2014/main" id="{1B641FFA-350D-FC2F-8B4A-DEFDF6EE1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76" y="3049139"/>
            <a:ext cx="1477957" cy="1477957"/>
          </a:xfrm>
          <a:prstGeom prst="rect">
            <a:avLst/>
          </a:prstGeom>
        </p:spPr>
      </p:pic>
      <p:pic>
        <p:nvPicPr>
          <p:cNvPr id="18" name="Picture 17" descr="A book with a leaf coming out of it&#10;&#10;Description automatically generated">
            <a:extLst>
              <a:ext uri="{FF2B5EF4-FFF2-40B4-BE49-F238E27FC236}">
                <a16:creationId xmlns:a16="http://schemas.microsoft.com/office/drawing/2014/main" id="{89009A54-EDB4-5E4B-F465-F14F2C1F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06" y="3082610"/>
            <a:ext cx="1477957" cy="1477957"/>
          </a:xfrm>
          <a:prstGeom prst="rect">
            <a:avLst/>
          </a:prstGeom>
        </p:spPr>
      </p:pic>
      <p:pic>
        <p:nvPicPr>
          <p:cNvPr id="19" name="Picture 18" descr="A book with a leaf coming out of it&#10;&#10;Description automatically generated">
            <a:extLst>
              <a:ext uri="{FF2B5EF4-FFF2-40B4-BE49-F238E27FC236}">
                <a16:creationId xmlns:a16="http://schemas.microsoft.com/office/drawing/2014/main" id="{00FF94D8-15E3-CC2B-715E-D9AEFD4A7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41" y="3082610"/>
            <a:ext cx="1477957" cy="1477957"/>
          </a:xfrm>
          <a:prstGeom prst="rect">
            <a:avLst/>
          </a:prstGeom>
        </p:spPr>
      </p:pic>
      <p:pic>
        <p:nvPicPr>
          <p:cNvPr id="20" name="Picture 19" descr="A person holding a envelope&#10;&#10;Description automatically generated">
            <a:extLst>
              <a:ext uri="{FF2B5EF4-FFF2-40B4-BE49-F238E27FC236}">
                <a16:creationId xmlns:a16="http://schemas.microsoft.com/office/drawing/2014/main" id="{97C23C8B-0602-6B31-60AC-61B9D3212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08" y="231764"/>
            <a:ext cx="1085864" cy="108586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765F5C-1972-7672-1E75-3E044A4E345A}"/>
              </a:ext>
            </a:extLst>
          </p:cNvPr>
          <p:cNvCxnSpPr/>
          <p:nvPr/>
        </p:nvCxnSpPr>
        <p:spPr>
          <a:xfrm>
            <a:off x="5407742" y="934065"/>
            <a:ext cx="1099074" cy="26547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21F475DD-B430-7887-A3C3-213EB8656CD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09" y="1729594"/>
            <a:ext cx="967251" cy="967251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205A2AD-61D7-5676-7320-9C6CF10E8CB4}"/>
              </a:ext>
            </a:extLst>
          </p:cNvPr>
          <p:cNvSpPr/>
          <p:nvPr/>
        </p:nvSpPr>
        <p:spPr>
          <a:xfrm>
            <a:off x="6134104" y="196740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36" name="Picture 3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977133D6-A609-3F10-2042-0CAEA5E08F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57" y="4398267"/>
            <a:ext cx="967251" cy="967251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34565CC-1B12-BCB5-8956-2340B234F063}"/>
              </a:ext>
            </a:extLst>
          </p:cNvPr>
          <p:cNvSpPr/>
          <p:nvPr/>
        </p:nvSpPr>
        <p:spPr>
          <a:xfrm>
            <a:off x="4742152" y="463608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38" name="Picture 3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D1BCFC4F-1FA0-004D-E5EB-E8D0DB16BE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72" y="4398267"/>
            <a:ext cx="967251" cy="967251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F7C8B4F-085D-6E7E-ADD8-B307E68EA936}"/>
              </a:ext>
            </a:extLst>
          </p:cNvPr>
          <p:cNvSpPr/>
          <p:nvPr/>
        </p:nvSpPr>
        <p:spPr>
          <a:xfrm>
            <a:off x="6757567" y="463608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40" name="Picture 3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6425ACC-0BD3-EEF0-EFBA-4C777CB5A04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52" y="4398267"/>
            <a:ext cx="967251" cy="967251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03284B18-701A-8800-C89C-70F3991732F0}"/>
              </a:ext>
            </a:extLst>
          </p:cNvPr>
          <p:cNvSpPr/>
          <p:nvPr/>
        </p:nvSpPr>
        <p:spPr>
          <a:xfrm>
            <a:off x="8835147" y="463608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46" name="Picture 4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F94BD46E-259B-28A2-9296-0D423229D7A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91" y="1729594"/>
            <a:ext cx="967251" cy="967251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5F9D69DC-CC0C-76D2-3ED5-0C1F582C57B6}"/>
              </a:ext>
            </a:extLst>
          </p:cNvPr>
          <p:cNvSpPr/>
          <p:nvPr/>
        </p:nvSpPr>
        <p:spPr>
          <a:xfrm>
            <a:off x="7185610" y="197724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48" name="Picture 4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032B2A85-3F88-CAE0-DDB6-4F005E952C3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12" y="5157504"/>
            <a:ext cx="967251" cy="967251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B5DAC824-C93B-E3BC-C021-7040910CBCD4}"/>
              </a:ext>
            </a:extLst>
          </p:cNvPr>
          <p:cNvSpPr/>
          <p:nvPr/>
        </p:nvSpPr>
        <p:spPr>
          <a:xfrm>
            <a:off x="4757231" y="540515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50" name="Picture 4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CA60B54-2EF6-6522-5DE5-02976B389F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32" y="5157504"/>
            <a:ext cx="967251" cy="967251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66343C74-D3C9-7F4E-B56D-42BA38D6A592}"/>
              </a:ext>
            </a:extLst>
          </p:cNvPr>
          <p:cNvSpPr/>
          <p:nvPr/>
        </p:nvSpPr>
        <p:spPr>
          <a:xfrm>
            <a:off x="6778251" y="540515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52" name="Picture 5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C475F3E-D371-054C-FE3C-42C677616B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12" y="5157504"/>
            <a:ext cx="967251" cy="967251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09CC79F-1E2C-ACF4-F607-45869E7F4F52}"/>
              </a:ext>
            </a:extLst>
          </p:cNvPr>
          <p:cNvSpPr/>
          <p:nvPr/>
        </p:nvSpPr>
        <p:spPr>
          <a:xfrm>
            <a:off x="8855831" y="540515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56" name="Picture 55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E569EDB4-8BB5-DD7D-6478-D28A449ED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73" y="1729594"/>
            <a:ext cx="967252" cy="967252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91A38378-5A85-9280-8658-82F35DE00385}"/>
              </a:ext>
            </a:extLst>
          </p:cNvPr>
          <p:cNvSpPr/>
          <p:nvPr/>
        </p:nvSpPr>
        <p:spPr>
          <a:xfrm>
            <a:off x="8216715" y="196413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58" name="Picture 57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EDA40004-1B1B-0C7D-B0C7-71CEF496C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71" y="5916736"/>
            <a:ext cx="967252" cy="967252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7DE05557-EEF0-BE17-4E26-A1EAA3FA3943}"/>
              </a:ext>
            </a:extLst>
          </p:cNvPr>
          <p:cNvSpPr/>
          <p:nvPr/>
        </p:nvSpPr>
        <p:spPr>
          <a:xfrm>
            <a:off x="4757513" y="615127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60" name="Picture 59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F3F16E57-8940-4FD2-2ECA-679850FBA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91" y="5916736"/>
            <a:ext cx="967252" cy="967252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A39CE222-588E-4959-36A6-F05503E509CC}"/>
              </a:ext>
            </a:extLst>
          </p:cNvPr>
          <p:cNvSpPr/>
          <p:nvPr/>
        </p:nvSpPr>
        <p:spPr>
          <a:xfrm>
            <a:off x="6778533" y="615127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29B22B9-585B-127C-B8E1-35CA84698EEA}"/>
              </a:ext>
            </a:extLst>
          </p:cNvPr>
          <p:cNvSpPr/>
          <p:nvPr/>
        </p:nvSpPr>
        <p:spPr>
          <a:xfrm>
            <a:off x="3972232" y="2900515"/>
            <a:ext cx="4148578" cy="3923071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A93D0E-E2E2-A139-FF51-2F402D85B316}"/>
              </a:ext>
            </a:extLst>
          </p:cNvPr>
          <p:cNvSpPr txBox="1"/>
          <p:nvPr/>
        </p:nvSpPr>
        <p:spPr>
          <a:xfrm>
            <a:off x="249031" y="2893489"/>
            <a:ext cx="34251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Any server form ISR can take over as leader</a:t>
            </a:r>
          </a:p>
          <a:p>
            <a:endParaRPr lang="en-US" sz="2800" dirty="0"/>
          </a:p>
          <a:p>
            <a:r>
              <a:rPr lang="en-US" sz="2800" dirty="0"/>
              <a:t>Stored in Zookeeper</a:t>
            </a:r>
          </a:p>
          <a:p>
            <a:endParaRPr lang="en-US" sz="2800" dirty="0"/>
          </a:p>
          <a:p>
            <a:r>
              <a:rPr lang="en-US" sz="2800" i="1" dirty="0"/>
              <a:t>f+1 </a:t>
            </a:r>
            <a:r>
              <a:rPr lang="en-US" sz="2800" dirty="0"/>
              <a:t>servers can handle </a:t>
            </a:r>
            <a:r>
              <a:rPr lang="en-US" sz="2800" i="1" dirty="0"/>
              <a:t>f</a:t>
            </a:r>
            <a:r>
              <a:rPr lang="en-US" sz="2800" dirty="0"/>
              <a:t> failures!</a:t>
            </a:r>
            <a:endParaRPr lang="en-US" sz="28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71D75E-AEF7-48BD-6DCD-8C63940D4A51}"/>
              </a:ext>
            </a:extLst>
          </p:cNvPr>
          <p:cNvGrpSpPr/>
          <p:nvPr/>
        </p:nvGrpSpPr>
        <p:grpSpPr>
          <a:xfrm>
            <a:off x="6345893" y="1261447"/>
            <a:ext cx="1806835" cy="224120"/>
            <a:chOff x="4662412" y="3618074"/>
            <a:chExt cx="1806835" cy="224120"/>
          </a:xfrm>
          <a:gradFill>
            <a:gsLst>
              <a:gs pos="0">
                <a:srgbClr val="FF6699"/>
              </a:gs>
              <a:gs pos="74000">
                <a:srgbClr val="CC0066"/>
              </a:gs>
              <a:gs pos="83000">
                <a:srgbClr val="660033"/>
              </a:gs>
              <a:gs pos="100000">
                <a:srgbClr val="FF0066"/>
              </a:gs>
            </a:gsLst>
            <a:lin ang="54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263A3D-7EB5-AD08-858C-CB794F21910A}"/>
                </a:ext>
              </a:extLst>
            </p:cNvPr>
            <p:cNvSpPr/>
            <p:nvPr/>
          </p:nvSpPr>
          <p:spPr>
            <a:xfrm rot="18763330">
              <a:off x="5469452" y="2827368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9167FF-D51F-5B05-055A-45B2CD40AF10}"/>
                </a:ext>
              </a:extLst>
            </p:cNvPr>
            <p:cNvSpPr/>
            <p:nvPr/>
          </p:nvSpPr>
          <p:spPr>
            <a:xfrm rot="13532969">
              <a:off x="5453118" y="2842399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FE72A4-3D68-8BD5-94E2-34A9D404F239}"/>
              </a:ext>
            </a:extLst>
          </p:cNvPr>
          <p:cNvSpPr txBox="1"/>
          <p:nvPr/>
        </p:nvSpPr>
        <p:spPr>
          <a:xfrm>
            <a:off x="9347444" y="176791"/>
            <a:ext cx="2844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Minimal ISR size can be set up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88817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195D02-BE34-F0D1-5833-A4967771D68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549445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Unclean Election</a:t>
            </a:r>
          </a:p>
        </p:txBody>
      </p:sp>
      <p:pic>
        <p:nvPicPr>
          <p:cNvPr id="4" name="Picture 3" descr="A yellow crown with multicolored gems&#10;&#10;Description automatically generated">
            <a:extLst>
              <a:ext uri="{FF2B5EF4-FFF2-40B4-BE49-F238E27FC236}">
                <a16:creationId xmlns:a16="http://schemas.microsoft.com/office/drawing/2014/main" id="{8DD4E7A4-201E-33E8-08E4-9B9F2C6B9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816" y="578650"/>
            <a:ext cx="1477957" cy="1477957"/>
          </a:xfrm>
          <a:prstGeom prst="rect">
            <a:avLst/>
          </a:prstGeom>
        </p:spPr>
      </p:pic>
      <p:pic>
        <p:nvPicPr>
          <p:cNvPr id="9" name="Picture 8" descr="A book with a leaf coming out of it&#10;&#10;Description automatically generated">
            <a:extLst>
              <a:ext uri="{FF2B5EF4-FFF2-40B4-BE49-F238E27FC236}">
                <a16:creationId xmlns:a16="http://schemas.microsoft.com/office/drawing/2014/main" id="{1B641FFA-350D-FC2F-8B4A-DEFDF6EE1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776" y="3049139"/>
            <a:ext cx="1477957" cy="1477957"/>
          </a:xfrm>
          <a:prstGeom prst="rect">
            <a:avLst/>
          </a:prstGeom>
        </p:spPr>
      </p:pic>
      <p:pic>
        <p:nvPicPr>
          <p:cNvPr id="18" name="Picture 17" descr="A book with a leaf coming out of it&#10;&#10;Description automatically generated">
            <a:extLst>
              <a:ext uri="{FF2B5EF4-FFF2-40B4-BE49-F238E27FC236}">
                <a16:creationId xmlns:a16="http://schemas.microsoft.com/office/drawing/2014/main" id="{89009A54-EDB4-5E4B-F465-F14F2C1F9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706" y="3082610"/>
            <a:ext cx="1477957" cy="1477957"/>
          </a:xfrm>
          <a:prstGeom prst="rect">
            <a:avLst/>
          </a:prstGeom>
        </p:spPr>
      </p:pic>
      <p:pic>
        <p:nvPicPr>
          <p:cNvPr id="19" name="Picture 18" descr="A book with a leaf coming out of it&#10;&#10;Description automatically generated">
            <a:extLst>
              <a:ext uri="{FF2B5EF4-FFF2-40B4-BE49-F238E27FC236}">
                <a16:creationId xmlns:a16="http://schemas.microsoft.com/office/drawing/2014/main" id="{00FF94D8-15E3-CC2B-715E-D9AEFD4A7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741" y="3082610"/>
            <a:ext cx="1477957" cy="1477957"/>
          </a:xfrm>
          <a:prstGeom prst="rect">
            <a:avLst/>
          </a:prstGeom>
        </p:spPr>
      </p:pic>
      <p:pic>
        <p:nvPicPr>
          <p:cNvPr id="20" name="Picture 19" descr="A person holding a envelope&#10;&#10;Description automatically generated">
            <a:extLst>
              <a:ext uri="{FF2B5EF4-FFF2-40B4-BE49-F238E27FC236}">
                <a16:creationId xmlns:a16="http://schemas.microsoft.com/office/drawing/2014/main" id="{97C23C8B-0602-6B31-60AC-61B9D3212E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08" y="231764"/>
            <a:ext cx="1085864" cy="1085864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A765F5C-1972-7672-1E75-3E044A4E345A}"/>
              </a:ext>
            </a:extLst>
          </p:cNvPr>
          <p:cNvCxnSpPr/>
          <p:nvPr/>
        </p:nvCxnSpPr>
        <p:spPr>
          <a:xfrm>
            <a:off x="5407742" y="934065"/>
            <a:ext cx="1099074" cy="26547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21F475DD-B430-7887-A3C3-213EB8656CDA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809" y="1729594"/>
            <a:ext cx="967251" cy="967251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1205A2AD-61D7-5676-7320-9C6CF10E8CB4}"/>
              </a:ext>
            </a:extLst>
          </p:cNvPr>
          <p:cNvSpPr/>
          <p:nvPr/>
        </p:nvSpPr>
        <p:spPr>
          <a:xfrm>
            <a:off x="6134104" y="196740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36" name="Picture 3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977133D6-A609-3F10-2042-0CAEA5E08F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57" y="4398267"/>
            <a:ext cx="967251" cy="967251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434565CC-1B12-BCB5-8956-2340B234F063}"/>
              </a:ext>
            </a:extLst>
          </p:cNvPr>
          <p:cNvSpPr/>
          <p:nvPr/>
        </p:nvSpPr>
        <p:spPr>
          <a:xfrm>
            <a:off x="4742152" y="463608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38" name="Picture 3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D1BCFC4F-1FA0-004D-E5EB-E8D0DB16BE5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272" y="4398267"/>
            <a:ext cx="967251" cy="967251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1F7C8B4F-085D-6E7E-ADD8-B307E68EA936}"/>
              </a:ext>
            </a:extLst>
          </p:cNvPr>
          <p:cNvSpPr/>
          <p:nvPr/>
        </p:nvSpPr>
        <p:spPr>
          <a:xfrm>
            <a:off x="6757567" y="463608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40" name="Picture 3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6425ACC-0BD3-EEF0-EFBA-4C777CB5A04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852" y="4398267"/>
            <a:ext cx="967251" cy="967251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03284B18-701A-8800-C89C-70F3991732F0}"/>
              </a:ext>
            </a:extLst>
          </p:cNvPr>
          <p:cNvSpPr/>
          <p:nvPr/>
        </p:nvSpPr>
        <p:spPr>
          <a:xfrm>
            <a:off x="8835147" y="463608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46" name="Picture 4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F94BD46E-259B-28A2-9296-0D423229D7A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91" y="1729594"/>
            <a:ext cx="967251" cy="967251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5F9D69DC-CC0C-76D2-3ED5-0C1F582C57B6}"/>
              </a:ext>
            </a:extLst>
          </p:cNvPr>
          <p:cNvSpPr/>
          <p:nvPr/>
        </p:nvSpPr>
        <p:spPr>
          <a:xfrm>
            <a:off x="7185610" y="197724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48" name="Picture 4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032B2A85-3F88-CAE0-DDB6-4F005E952C3F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12" y="5157504"/>
            <a:ext cx="967251" cy="967251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B5DAC824-C93B-E3BC-C021-7040910CBCD4}"/>
              </a:ext>
            </a:extLst>
          </p:cNvPr>
          <p:cNvSpPr/>
          <p:nvPr/>
        </p:nvSpPr>
        <p:spPr>
          <a:xfrm>
            <a:off x="4757231" y="540515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50" name="Picture 4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CA60B54-2EF6-6522-5DE5-02976B389F21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432" y="5157504"/>
            <a:ext cx="967251" cy="967251"/>
          </a:xfrm>
          <a:prstGeom prst="rect">
            <a:avLst/>
          </a:prstGeom>
        </p:spPr>
      </p:pic>
      <p:sp>
        <p:nvSpPr>
          <p:cNvPr id="51" name="Oval 50">
            <a:extLst>
              <a:ext uri="{FF2B5EF4-FFF2-40B4-BE49-F238E27FC236}">
                <a16:creationId xmlns:a16="http://schemas.microsoft.com/office/drawing/2014/main" id="{66343C74-D3C9-7F4E-B56D-42BA38D6A592}"/>
              </a:ext>
            </a:extLst>
          </p:cNvPr>
          <p:cNvSpPr/>
          <p:nvPr/>
        </p:nvSpPr>
        <p:spPr>
          <a:xfrm>
            <a:off x="6778251" y="540515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52" name="Picture 5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C475F3E-D371-054C-FE3C-42C677616B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012" y="5157504"/>
            <a:ext cx="967251" cy="967251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909CC79F-1E2C-ACF4-F607-45869E7F4F52}"/>
              </a:ext>
            </a:extLst>
          </p:cNvPr>
          <p:cNvSpPr/>
          <p:nvPr/>
        </p:nvSpPr>
        <p:spPr>
          <a:xfrm>
            <a:off x="8855831" y="540515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pic>
        <p:nvPicPr>
          <p:cNvPr id="56" name="Picture 55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E569EDB4-8BB5-DD7D-6478-D28A449ED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773" y="1729594"/>
            <a:ext cx="967252" cy="967252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91A38378-5A85-9280-8658-82F35DE00385}"/>
              </a:ext>
            </a:extLst>
          </p:cNvPr>
          <p:cNvSpPr/>
          <p:nvPr/>
        </p:nvSpPr>
        <p:spPr>
          <a:xfrm>
            <a:off x="8216715" y="196413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58" name="Picture 57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EDA40004-1B1B-0C7D-B0C7-71CEF496C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571" y="5916736"/>
            <a:ext cx="967252" cy="967252"/>
          </a:xfrm>
          <a:prstGeom prst="rect">
            <a:avLst/>
          </a:prstGeom>
        </p:spPr>
      </p:pic>
      <p:sp>
        <p:nvSpPr>
          <p:cNvPr id="59" name="Oval 58">
            <a:extLst>
              <a:ext uri="{FF2B5EF4-FFF2-40B4-BE49-F238E27FC236}">
                <a16:creationId xmlns:a16="http://schemas.microsoft.com/office/drawing/2014/main" id="{7DE05557-EEF0-BE17-4E26-A1EAA3FA3943}"/>
              </a:ext>
            </a:extLst>
          </p:cNvPr>
          <p:cNvSpPr/>
          <p:nvPr/>
        </p:nvSpPr>
        <p:spPr>
          <a:xfrm>
            <a:off x="4757513" y="615127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pic>
        <p:nvPicPr>
          <p:cNvPr id="60" name="Picture 59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F3F16E57-8940-4FD2-2ECA-679850FBA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591" y="5916736"/>
            <a:ext cx="967252" cy="967252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A39CE222-588E-4959-36A6-F05503E509CC}"/>
              </a:ext>
            </a:extLst>
          </p:cNvPr>
          <p:cNvSpPr/>
          <p:nvPr/>
        </p:nvSpPr>
        <p:spPr>
          <a:xfrm>
            <a:off x="6778533" y="615127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29B22B9-585B-127C-B8E1-35CA84698EEA}"/>
              </a:ext>
            </a:extLst>
          </p:cNvPr>
          <p:cNvSpPr/>
          <p:nvPr/>
        </p:nvSpPr>
        <p:spPr>
          <a:xfrm>
            <a:off x="3972232" y="2900515"/>
            <a:ext cx="4148578" cy="3923071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5A93D0E-E2E2-A139-FF51-2F402D85B316}"/>
              </a:ext>
            </a:extLst>
          </p:cNvPr>
          <p:cNvSpPr txBox="1"/>
          <p:nvPr/>
        </p:nvSpPr>
        <p:spPr>
          <a:xfrm>
            <a:off x="219657" y="2426252"/>
            <a:ext cx="342519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Consistency</a:t>
            </a:r>
            <a:r>
              <a:rPr lang="en-US" sz="2800" dirty="0"/>
              <a:t> – wait for the first ISR replica to come online</a:t>
            </a:r>
            <a:endParaRPr lang="en-US" sz="2800" i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71D75E-AEF7-48BD-6DCD-8C63940D4A51}"/>
              </a:ext>
            </a:extLst>
          </p:cNvPr>
          <p:cNvGrpSpPr/>
          <p:nvPr/>
        </p:nvGrpSpPr>
        <p:grpSpPr>
          <a:xfrm>
            <a:off x="6345893" y="1261447"/>
            <a:ext cx="1806835" cy="224120"/>
            <a:chOff x="4662412" y="3618074"/>
            <a:chExt cx="1806835" cy="224120"/>
          </a:xfrm>
          <a:gradFill>
            <a:gsLst>
              <a:gs pos="0">
                <a:srgbClr val="FF6699"/>
              </a:gs>
              <a:gs pos="74000">
                <a:srgbClr val="CC0066"/>
              </a:gs>
              <a:gs pos="83000">
                <a:srgbClr val="660033"/>
              </a:gs>
              <a:gs pos="100000">
                <a:srgbClr val="FF0066"/>
              </a:gs>
            </a:gsLst>
            <a:lin ang="54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263A3D-7EB5-AD08-858C-CB794F21910A}"/>
                </a:ext>
              </a:extLst>
            </p:cNvPr>
            <p:cNvSpPr/>
            <p:nvPr/>
          </p:nvSpPr>
          <p:spPr>
            <a:xfrm rot="18763330">
              <a:off x="5469452" y="2827368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39167FF-D51F-5B05-055A-45B2CD40AF10}"/>
                </a:ext>
              </a:extLst>
            </p:cNvPr>
            <p:cNvSpPr/>
            <p:nvPr/>
          </p:nvSpPr>
          <p:spPr>
            <a:xfrm rot="13532969">
              <a:off x="5453118" y="2842399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10C4E4-8805-7D8C-FFFA-D9457326A779}"/>
              </a:ext>
            </a:extLst>
          </p:cNvPr>
          <p:cNvGrpSpPr/>
          <p:nvPr/>
        </p:nvGrpSpPr>
        <p:grpSpPr>
          <a:xfrm>
            <a:off x="4069336" y="3676057"/>
            <a:ext cx="1806835" cy="224120"/>
            <a:chOff x="4662412" y="3618074"/>
            <a:chExt cx="1806835" cy="224120"/>
          </a:xfrm>
          <a:gradFill>
            <a:gsLst>
              <a:gs pos="0">
                <a:srgbClr val="FF6699"/>
              </a:gs>
              <a:gs pos="74000">
                <a:srgbClr val="CC0066"/>
              </a:gs>
              <a:gs pos="83000">
                <a:srgbClr val="660033"/>
              </a:gs>
              <a:gs pos="100000">
                <a:srgbClr val="FF0066"/>
              </a:gs>
            </a:gsLst>
            <a:lin ang="54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F9D8A5-1244-3E9D-98ED-2A3B73D1927A}"/>
                </a:ext>
              </a:extLst>
            </p:cNvPr>
            <p:cNvSpPr/>
            <p:nvPr/>
          </p:nvSpPr>
          <p:spPr>
            <a:xfrm rot="18763330">
              <a:off x="5469452" y="2827368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90DF4FB-3958-493A-3D46-31CF31B9C619}"/>
                </a:ext>
              </a:extLst>
            </p:cNvPr>
            <p:cNvSpPr/>
            <p:nvPr/>
          </p:nvSpPr>
          <p:spPr>
            <a:xfrm rot="13532969">
              <a:off x="5453118" y="2842399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943938-6584-C2A0-2544-65475AC50A73}"/>
              </a:ext>
            </a:extLst>
          </p:cNvPr>
          <p:cNvGrpSpPr/>
          <p:nvPr/>
        </p:nvGrpSpPr>
        <p:grpSpPr>
          <a:xfrm>
            <a:off x="6146600" y="3665477"/>
            <a:ext cx="1806835" cy="224120"/>
            <a:chOff x="4662412" y="3618074"/>
            <a:chExt cx="1806835" cy="224120"/>
          </a:xfrm>
          <a:gradFill>
            <a:gsLst>
              <a:gs pos="0">
                <a:srgbClr val="FF6699"/>
              </a:gs>
              <a:gs pos="74000">
                <a:srgbClr val="CC0066"/>
              </a:gs>
              <a:gs pos="83000">
                <a:srgbClr val="660033"/>
              </a:gs>
              <a:gs pos="100000">
                <a:srgbClr val="FF0066"/>
              </a:gs>
            </a:gsLst>
            <a:lin ang="5400000" scaled="1"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29B19DD-C741-E235-E9D4-E61F73A8A74D}"/>
                </a:ext>
              </a:extLst>
            </p:cNvPr>
            <p:cNvSpPr/>
            <p:nvPr/>
          </p:nvSpPr>
          <p:spPr>
            <a:xfrm rot="18763330">
              <a:off x="5469452" y="2827368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5ABE07E-61DE-C3C9-48D7-7BE132307C93}"/>
                </a:ext>
              </a:extLst>
            </p:cNvPr>
            <p:cNvSpPr/>
            <p:nvPr/>
          </p:nvSpPr>
          <p:spPr>
            <a:xfrm rot="13532969">
              <a:off x="5453118" y="2842399"/>
              <a:ext cx="209089" cy="17905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355A311-28CC-C445-F886-FBEDAD205CE8}"/>
              </a:ext>
            </a:extLst>
          </p:cNvPr>
          <p:cNvSpPr txBox="1"/>
          <p:nvPr/>
        </p:nvSpPr>
        <p:spPr>
          <a:xfrm>
            <a:off x="189292" y="4242134"/>
            <a:ext cx="34251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/>
              <a:t>Availability</a:t>
            </a:r>
            <a:r>
              <a:rPr lang="en-US" sz="2800" dirty="0"/>
              <a:t> – allow any replica to take over outside of ISR</a:t>
            </a:r>
            <a:endParaRPr lang="en-US" sz="28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03C2C1-CE61-49B6-D1F1-1CD600BD2FEB}"/>
              </a:ext>
            </a:extLst>
          </p:cNvPr>
          <p:cNvSpPr txBox="1"/>
          <p:nvPr/>
        </p:nvSpPr>
        <p:spPr>
          <a:xfrm>
            <a:off x="9080953" y="-19004"/>
            <a:ext cx="33361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Unclean election is disabled by default (</a:t>
            </a:r>
            <a:r>
              <a:rPr lang="en-US" sz="2800" i="1" dirty="0"/>
              <a:t>consistent strategy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3938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195D02-BE34-F0D1-5833-A4967771D68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2969343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Storing Metadata</a:t>
            </a:r>
          </a:p>
        </p:txBody>
      </p:sp>
      <p:pic>
        <p:nvPicPr>
          <p:cNvPr id="16" name="Picture 5">
            <a:extLst>
              <a:ext uri="{FF2B5EF4-FFF2-40B4-BE49-F238E27FC236}">
                <a16:creationId xmlns:a16="http://schemas.microsoft.com/office/drawing/2014/main" id="{046A3A56-723C-BB39-CFAB-A42731DBD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422178" y="1117942"/>
            <a:ext cx="1623994" cy="162399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69CF305F-DB3E-B48F-B25D-F7DB801460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32944" y="4070973"/>
            <a:ext cx="1145483" cy="185955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F1A30B9-E61B-2C70-8E26-BE844D6D2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70783" y="2161706"/>
            <a:ext cx="1942792" cy="3153883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E89B748-F624-A5FC-F60F-7906407A5665}"/>
              </a:ext>
            </a:extLst>
          </p:cNvPr>
          <p:cNvCxnSpPr/>
          <p:nvPr/>
        </p:nvCxnSpPr>
        <p:spPr>
          <a:xfrm flipV="1">
            <a:off x="4413575" y="2261419"/>
            <a:ext cx="2144541" cy="1288026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CDABD1B-B35B-0AA8-52A4-58377FDD6906}"/>
              </a:ext>
            </a:extLst>
          </p:cNvPr>
          <p:cNvCxnSpPr>
            <a:cxnSpLocks/>
          </p:cNvCxnSpPr>
          <p:nvPr/>
        </p:nvCxnSpPr>
        <p:spPr>
          <a:xfrm>
            <a:off x="4413575" y="3788504"/>
            <a:ext cx="2008603" cy="1137457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195F00D-C53D-2F63-DC91-F7459D8D67ED}"/>
              </a:ext>
            </a:extLst>
          </p:cNvPr>
          <p:cNvSpPr txBox="1"/>
          <p:nvPr/>
        </p:nvSpPr>
        <p:spPr>
          <a:xfrm>
            <a:off x="8298353" y="1670429"/>
            <a:ext cx="342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Zookeeper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CC8D33-60A8-A9D7-D3D7-40621C807FD0}"/>
              </a:ext>
            </a:extLst>
          </p:cNvPr>
          <p:cNvSpPr txBox="1"/>
          <p:nvPr/>
        </p:nvSpPr>
        <p:spPr>
          <a:xfrm>
            <a:off x="8298353" y="4664351"/>
            <a:ext cx="34251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KRaft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083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195D02-BE34-F0D1-5833-A4967771D68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2969343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Storing Messages</a:t>
            </a:r>
          </a:p>
        </p:txBody>
      </p:sp>
      <p:pic>
        <p:nvPicPr>
          <p:cNvPr id="4" name="Picture 3" descr="A green mailbox on a white wall&#10;&#10;Description automatically generated">
            <a:extLst>
              <a:ext uri="{FF2B5EF4-FFF2-40B4-BE49-F238E27FC236}">
                <a16:creationId xmlns:a16="http://schemas.microsoft.com/office/drawing/2014/main" id="{2F46879F-4FE8-1599-9CF8-E6F1EB4303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537" y="508559"/>
            <a:ext cx="5910736" cy="58369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EF1DF1-1640-288C-31FC-88B3470DC4DE}"/>
              </a:ext>
            </a:extLst>
          </p:cNvPr>
          <p:cNvSpPr txBox="1"/>
          <p:nvPr/>
        </p:nvSpPr>
        <p:spPr>
          <a:xfrm>
            <a:off x="337643" y="2318097"/>
            <a:ext cx="4617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Messages are stored on disk instead of memory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Speed is achieved by using OS provided caching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7AF424-2020-3536-6130-14A81BAC2CC8}"/>
              </a:ext>
            </a:extLst>
          </p:cNvPr>
          <p:cNvSpPr/>
          <p:nvPr/>
        </p:nvSpPr>
        <p:spPr>
          <a:xfrm>
            <a:off x="126030" y="3991897"/>
            <a:ext cx="4829428" cy="11012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6F9F919-E513-36DE-439B-46B4ED24DD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Use Cases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A6E5FD-7AFB-52E5-C561-353637B9B3AB}"/>
              </a:ext>
            </a:extLst>
          </p:cNvPr>
          <p:cNvSpPr txBox="1"/>
          <p:nvPr/>
        </p:nvSpPr>
        <p:spPr>
          <a:xfrm>
            <a:off x="1300787" y="1837307"/>
            <a:ext cx="3938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Website Activity Tracking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BCDB7-4C3C-4AAB-DC0F-07CABC1810D0}"/>
              </a:ext>
            </a:extLst>
          </p:cNvPr>
          <p:cNvSpPr txBox="1"/>
          <p:nvPr/>
        </p:nvSpPr>
        <p:spPr>
          <a:xfrm>
            <a:off x="7539852" y="992888"/>
            <a:ext cx="2602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Log Aggregation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DDBCD8-4D1B-F246-FA5C-5DE09AAFABAA}"/>
              </a:ext>
            </a:extLst>
          </p:cNvPr>
          <p:cNvSpPr txBox="1"/>
          <p:nvPr/>
        </p:nvSpPr>
        <p:spPr>
          <a:xfrm>
            <a:off x="8006734" y="4926208"/>
            <a:ext cx="1669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Streaming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8A4CD4-9DC9-4EA7-F0C8-E0E2531873B6}"/>
              </a:ext>
            </a:extLst>
          </p:cNvPr>
          <p:cNvSpPr txBox="1"/>
          <p:nvPr/>
        </p:nvSpPr>
        <p:spPr>
          <a:xfrm>
            <a:off x="1550019" y="5709979"/>
            <a:ext cx="3440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External Commit Log</a:t>
            </a:r>
          </a:p>
        </p:txBody>
      </p:sp>
      <p:pic>
        <p:nvPicPr>
          <p:cNvPr id="12" name="Picture 11" descr="A folded brown paper&#10;&#10;Description automatically generated">
            <a:extLst>
              <a:ext uri="{FF2B5EF4-FFF2-40B4-BE49-F238E27FC236}">
                <a16:creationId xmlns:a16="http://schemas.microsoft.com/office/drawing/2014/main" id="{7A68A775-C855-0C69-D951-5B713CFE3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05" y="2728078"/>
            <a:ext cx="3127447" cy="26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post-it note&#10;&#10;Description automatically generated">
            <a:extLst>
              <a:ext uri="{FF2B5EF4-FFF2-40B4-BE49-F238E27FC236}">
                <a16:creationId xmlns:a16="http://schemas.microsoft.com/office/drawing/2014/main" id="{6DE9BB1D-5A69-DF52-85E0-FB152A9B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797">
            <a:off x="1012724" y="462627"/>
            <a:ext cx="9453406" cy="62622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9F919-E513-36DE-439B-46B4ED24DD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E9B39-DDEB-CC9A-A86B-231BCE7D74EE}"/>
              </a:ext>
            </a:extLst>
          </p:cNvPr>
          <p:cNvSpPr txBox="1"/>
          <p:nvPr/>
        </p:nvSpPr>
        <p:spPr>
          <a:xfrm>
            <a:off x="8383908" y="1709305"/>
            <a:ext cx="38080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Producer – Consumer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Usage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Connect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Streaming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0C0A8-6A66-CD00-DFA8-53EB77C5AA39}"/>
              </a:ext>
            </a:extLst>
          </p:cNvPr>
          <p:cNvSpPr txBox="1"/>
          <p:nvPr/>
        </p:nvSpPr>
        <p:spPr>
          <a:xfrm>
            <a:off x="0" y="1709304"/>
            <a:ext cx="38080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Messaging systems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Kafka really is?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Cluster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1B301-54BD-6F49-54B6-829CE4C14D17}"/>
              </a:ext>
            </a:extLst>
          </p:cNvPr>
          <p:cNvSpPr txBox="1"/>
          <p:nvPr/>
        </p:nvSpPr>
        <p:spPr>
          <a:xfrm rot="21415789">
            <a:off x="5071511" y="2968927"/>
            <a:ext cx="380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Messages</a:t>
            </a:r>
          </a:p>
        </p:txBody>
      </p:sp>
    </p:spTree>
    <p:extLst>
      <p:ext uri="{BB962C8B-B14F-4D97-AF65-F5344CB8AC3E}">
        <p14:creationId xmlns:p14="http://schemas.microsoft.com/office/powerpoint/2010/main" val="2977686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5D0D8F1F-68DF-06F4-FA4E-E59C981C5D57}"/>
              </a:ext>
            </a:extLst>
          </p:cNvPr>
          <p:cNvGrpSpPr/>
          <p:nvPr/>
        </p:nvGrpSpPr>
        <p:grpSpPr>
          <a:xfrm>
            <a:off x="2290915" y="1761818"/>
            <a:ext cx="4678077" cy="4503175"/>
            <a:chOff x="2290915" y="1761818"/>
            <a:chExt cx="4678077" cy="4503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59A3D52-21B4-D313-5036-07D2DC0B6587}"/>
                </a:ext>
              </a:extLst>
            </p:cNvPr>
            <p:cNvSpPr/>
            <p:nvPr/>
          </p:nvSpPr>
          <p:spPr>
            <a:xfrm>
              <a:off x="2290915" y="1761818"/>
              <a:ext cx="4678077" cy="4503175"/>
            </a:xfrm>
            <a:prstGeom prst="rect">
              <a:avLst/>
            </a:prstGeom>
            <a:pattFill prst="diagBrick">
              <a:fgClr>
                <a:srgbClr val="FF6699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9185F8-73E9-53FA-3B01-1E8133EC8CE6}"/>
                </a:ext>
              </a:extLst>
            </p:cNvPr>
            <p:cNvSpPr txBox="1"/>
            <p:nvPr/>
          </p:nvSpPr>
          <p:spPr>
            <a:xfrm rot="16200000">
              <a:off x="1599332" y="2917843"/>
              <a:ext cx="21390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Application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4116DA-EC41-F8D5-F99D-C7091005250B}"/>
              </a:ext>
            </a:extLst>
          </p:cNvPr>
          <p:cNvGrpSpPr/>
          <p:nvPr/>
        </p:nvGrpSpPr>
        <p:grpSpPr>
          <a:xfrm>
            <a:off x="2290916" y="250244"/>
            <a:ext cx="4678077" cy="1511575"/>
            <a:chOff x="2290916" y="250244"/>
            <a:chExt cx="4678077" cy="15115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2274C91-EABB-1575-A738-966DC0867AFB}"/>
                </a:ext>
              </a:extLst>
            </p:cNvPr>
            <p:cNvSpPr/>
            <p:nvPr/>
          </p:nvSpPr>
          <p:spPr>
            <a:xfrm>
              <a:off x="2290916" y="593005"/>
              <a:ext cx="4678077" cy="1168814"/>
            </a:xfrm>
            <a:prstGeom prst="rect">
              <a:avLst/>
            </a:prstGeom>
            <a:pattFill prst="pct20">
              <a:fgClr>
                <a:srgbClr val="FF6699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453A213-C755-FCC4-AABD-CF3F41A8FE8B}"/>
                </a:ext>
              </a:extLst>
            </p:cNvPr>
            <p:cNvSpPr txBox="1"/>
            <p:nvPr/>
          </p:nvSpPr>
          <p:spPr>
            <a:xfrm rot="16200000">
              <a:off x="1950835" y="706641"/>
              <a:ext cx="14360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Kafka</a:t>
              </a: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54B9E794-FF07-7844-D760-92480E88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Kafka Message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4436DE-AD5A-72D9-832D-378B4306C4BB}"/>
              </a:ext>
            </a:extLst>
          </p:cNvPr>
          <p:cNvSpPr/>
          <p:nvPr/>
        </p:nvSpPr>
        <p:spPr>
          <a:xfrm>
            <a:off x="3264309" y="593005"/>
            <a:ext cx="3704684" cy="5671989"/>
          </a:xfrm>
          <a:prstGeom prst="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3E8F7C-6663-A745-59CB-C4C0BE8A4FC8}"/>
              </a:ext>
            </a:extLst>
          </p:cNvPr>
          <p:cNvSpPr txBox="1"/>
          <p:nvPr/>
        </p:nvSpPr>
        <p:spPr>
          <a:xfrm>
            <a:off x="3440786" y="854615"/>
            <a:ext cx="143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01BCE6-F8A7-C3FC-331C-5AC59D1ADCE8}"/>
              </a:ext>
            </a:extLst>
          </p:cNvPr>
          <p:cNvSpPr txBox="1"/>
          <p:nvPr/>
        </p:nvSpPr>
        <p:spPr>
          <a:xfrm>
            <a:off x="3440786" y="2017034"/>
            <a:ext cx="143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DC520D-AA9B-858E-4106-6C3E79A6751A}"/>
              </a:ext>
            </a:extLst>
          </p:cNvPr>
          <p:cNvSpPr txBox="1"/>
          <p:nvPr/>
        </p:nvSpPr>
        <p:spPr>
          <a:xfrm>
            <a:off x="3440786" y="3179453"/>
            <a:ext cx="1436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Value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FAB110-9EB9-735D-D022-214B1422B572}"/>
              </a:ext>
            </a:extLst>
          </p:cNvPr>
          <p:cNvSpPr txBox="1"/>
          <p:nvPr/>
        </p:nvSpPr>
        <p:spPr>
          <a:xfrm>
            <a:off x="4693358" y="1138168"/>
            <a:ext cx="1864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Timestamp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2B6B81-3913-744B-AA76-0FCB10D01E0B}"/>
              </a:ext>
            </a:extLst>
          </p:cNvPr>
          <p:cNvCxnSpPr/>
          <p:nvPr/>
        </p:nvCxnSpPr>
        <p:spPr>
          <a:xfrm>
            <a:off x="3264309" y="1761820"/>
            <a:ext cx="3704684" cy="0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562C1B-C7A8-11EB-7E42-6E0DD5B0ABAF}"/>
              </a:ext>
            </a:extLst>
          </p:cNvPr>
          <p:cNvCxnSpPr/>
          <p:nvPr/>
        </p:nvCxnSpPr>
        <p:spPr>
          <a:xfrm>
            <a:off x="3264309" y="3016656"/>
            <a:ext cx="3704684" cy="0"/>
          </a:xfrm>
          <a:prstGeom prst="line">
            <a:avLst/>
          </a:prstGeom>
          <a:ln>
            <a:solidFill>
              <a:srgbClr val="66003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A4E9AA88-5C87-97D7-6B89-4FCFC238EB83}"/>
              </a:ext>
            </a:extLst>
          </p:cNvPr>
          <p:cNvSpPr txBox="1"/>
          <p:nvPr/>
        </p:nvSpPr>
        <p:spPr>
          <a:xfrm>
            <a:off x="7145469" y="1761818"/>
            <a:ext cx="2480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Binary or null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123AD3-B3A9-8C52-A1D6-5DE067F72877}"/>
              </a:ext>
            </a:extLst>
          </p:cNvPr>
          <p:cNvSpPr txBox="1"/>
          <p:nvPr/>
        </p:nvSpPr>
        <p:spPr>
          <a:xfrm>
            <a:off x="7145469" y="3020187"/>
            <a:ext cx="2273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Binary or null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0D2480-DC96-99BC-3D37-C12738FA6B70}"/>
              </a:ext>
            </a:extLst>
          </p:cNvPr>
          <p:cNvCxnSpPr/>
          <p:nvPr/>
        </p:nvCxnSpPr>
        <p:spPr>
          <a:xfrm>
            <a:off x="9625781" y="1761818"/>
            <a:ext cx="0" cy="4403008"/>
          </a:xfrm>
          <a:prstGeom prst="straightConnector1">
            <a:avLst/>
          </a:prstGeom>
          <a:ln>
            <a:solidFill>
              <a:srgbClr val="660033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32446A3-74A2-5D3E-3375-D14CABAEE3A2}"/>
              </a:ext>
            </a:extLst>
          </p:cNvPr>
          <p:cNvSpPr txBox="1"/>
          <p:nvPr/>
        </p:nvSpPr>
        <p:spPr>
          <a:xfrm>
            <a:off x="9901085" y="2109942"/>
            <a:ext cx="117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 MB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14F98A-4F49-5360-CA51-40AE9B8860BB}"/>
              </a:ext>
            </a:extLst>
          </p:cNvPr>
          <p:cNvSpPr txBox="1"/>
          <p:nvPr/>
        </p:nvSpPr>
        <p:spPr>
          <a:xfrm>
            <a:off x="9901085" y="2905779"/>
            <a:ext cx="187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Changeable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D3303D-79F5-E5EC-8140-E242B03F41F8}"/>
              </a:ext>
            </a:extLst>
          </p:cNvPr>
          <p:cNvSpPr txBox="1"/>
          <p:nvPr/>
        </p:nvSpPr>
        <p:spPr>
          <a:xfrm>
            <a:off x="9625780" y="5604026"/>
            <a:ext cx="2590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Huge amount of small messages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223356-0C28-E5B4-65E9-5C44D22239BE}"/>
              </a:ext>
            </a:extLst>
          </p:cNvPr>
          <p:cNvSpPr txBox="1"/>
          <p:nvPr/>
        </p:nvSpPr>
        <p:spPr>
          <a:xfrm>
            <a:off x="7803445" y="149760"/>
            <a:ext cx="4388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key is set, its hash determines the partition, i.e., </a:t>
            </a:r>
            <a:r>
              <a:rPr lang="en-US" sz="2800" i="1" dirty="0"/>
              <a:t>same key = same partition</a:t>
            </a:r>
          </a:p>
        </p:txBody>
      </p:sp>
    </p:spTree>
    <p:extLst>
      <p:ext uri="{BB962C8B-B14F-4D97-AF65-F5344CB8AC3E}">
        <p14:creationId xmlns:p14="http://schemas.microsoft.com/office/powerpoint/2010/main" val="222491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  <p:bldP spid="3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B9E794-FF07-7844-D760-92480E880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26430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I/O Optimization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BED1AC-2968-895C-A70C-91A67934AF75}"/>
              </a:ext>
            </a:extLst>
          </p:cNvPr>
          <p:cNvSpPr txBox="1"/>
          <p:nvPr/>
        </p:nvSpPr>
        <p:spPr>
          <a:xfrm>
            <a:off x="5702709" y="784470"/>
            <a:ext cx="519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Huge amount of small messages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D3B6F957-192F-65DC-D3D6-24B2944FC652}"/>
              </a:ext>
            </a:extLst>
          </p:cNvPr>
          <p:cNvSpPr/>
          <p:nvPr/>
        </p:nvSpPr>
        <p:spPr>
          <a:xfrm>
            <a:off x="7816645" y="1730478"/>
            <a:ext cx="668594" cy="1091380"/>
          </a:xfrm>
          <a:prstGeom prst="downArrow">
            <a:avLst/>
          </a:prstGeom>
          <a:gradFill>
            <a:gsLst>
              <a:gs pos="0">
                <a:srgbClr val="FF6699"/>
              </a:gs>
              <a:gs pos="45000">
                <a:srgbClr val="FF0066"/>
              </a:gs>
              <a:gs pos="76000">
                <a:srgbClr val="CC0066"/>
              </a:gs>
              <a:gs pos="100000">
                <a:srgbClr val="660033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6A0BE2-55B4-6E79-3930-C3541671A787}"/>
              </a:ext>
            </a:extLst>
          </p:cNvPr>
          <p:cNvSpPr txBox="1"/>
          <p:nvPr/>
        </p:nvSpPr>
        <p:spPr>
          <a:xfrm>
            <a:off x="6345813" y="3244646"/>
            <a:ext cx="3610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I/O can be a bottleneck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06D98712-8E61-07CA-F31B-B5D0C48922A5}"/>
              </a:ext>
            </a:extLst>
          </p:cNvPr>
          <p:cNvSpPr/>
          <p:nvPr/>
        </p:nvSpPr>
        <p:spPr>
          <a:xfrm>
            <a:off x="7816644" y="4190654"/>
            <a:ext cx="668594" cy="1091380"/>
          </a:xfrm>
          <a:prstGeom prst="downArrow">
            <a:avLst/>
          </a:prstGeom>
          <a:gradFill>
            <a:gsLst>
              <a:gs pos="0">
                <a:srgbClr val="FF6699"/>
              </a:gs>
              <a:gs pos="45000">
                <a:srgbClr val="FF0066"/>
              </a:gs>
              <a:gs pos="76000">
                <a:srgbClr val="CC0066"/>
              </a:gs>
              <a:gs pos="100000">
                <a:srgbClr val="660033"/>
              </a:gs>
            </a:gsLst>
            <a:lin ang="5400000" scaled="1"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262C5B-C3A4-161B-EB23-DD12A4C04A62}"/>
              </a:ext>
            </a:extLst>
          </p:cNvPr>
          <p:cNvSpPr txBox="1"/>
          <p:nvPr/>
        </p:nvSpPr>
        <p:spPr>
          <a:xfrm>
            <a:off x="4937101" y="5704822"/>
            <a:ext cx="6427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Messages are grouped into </a:t>
            </a:r>
            <a:r>
              <a:rPr lang="en-US" sz="2800" i="1" dirty="0"/>
              <a:t>record batches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6F4ACC2-9BA6-FF15-EAC3-E881FCCED65D}"/>
              </a:ext>
            </a:extLst>
          </p:cNvPr>
          <p:cNvSpPr txBox="1"/>
          <p:nvPr/>
        </p:nvSpPr>
        <p:spPr>
          <a:xfrm>
            <a:off x="7808388" y="6128331"/>
            <a:ext cx="4295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Lowers messaging overhead</a:t>
            </a:r>
          </a:p>
        </p:txBody>
      </p:sp>
      <p:pic>
        <p:nvPicPr>
          <p:cNvPr id="19" name="Picture 18" descr="A red envelope with white stripes and a star&#10;&#10;Description automatically generated">
            <a:extLst>
              <a:ext uri="{FF2B5EF4-FFF2-40B4-BE49-F238E27FC236}">
                <a16:creationId xmlns:a16="http://schemas.microsoft.com/office/drawing/2014/main" id="{145CE5F5-0483-E197-4103-D255D9A59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408">
            <a:off x="469327" y="2407341"/>
            <a:ext cx="366522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672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C865D67-43EB-A282-656B-716725ACAFE7}"/>
              </a:ext>
            </a:extLst>
          </p:cNvPr>
          <p:cNvSpPr/>
          <p:nvPr/>
        </p:nvSpPr>
        <p:spPr>
          <a:xfrm>
            <a:off x="5053784" y="1437647"/>
            <a:ext cx="6806164" cy="1143000"/>
          </a:xfrm>
          <a:prstGeom prst="roundRect">
            <a:avLst/>
          </a:prstGeom>
          <a:solidFill>
            <a:srgbClr val="FF66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Bandwidth</a:t>
            </a:r>
          </a:p>
        </p:txBody>
      </p:sp>
      <p:pic>
        <p:nvPicPr>
          <p:cNvPr id="6" name="Picture 5" descr="A red envelope with white stripes and a star&#10;&#10;Description automatically generated">
            <a:extLst>
              <a:ext uri="{FF2B5EF4-FFF2-40B4-BE49-F238E27FC236}">
                <a16:creationId xmlns:a16="http://schemas.microsoft.com/office/drawing/2014/main" id="{E78688B6-CF47-4B8F-0147-42515849B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9408">
            <a:off x="469327" y="2407341"/>
            <a:ext cx="366522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A5C007-9A96-85A7-5B32-88EB5D3B4DBC}"/>
              </a:ext>
            </a:extLst>
          </p:cNvPr>
          <p:cNvSpPr txBox="1"/>
          <p:nvPr/>
        </p:nvSpPr>
        <p:spPr>
          <a:xfrm>
            <a:off x="5702709" y="784470"/>
            <a:ext cx="519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Record Batch – written on disk</a:t>
            </a:r>
          </a:p>
        </p:txBody>
      </p:sp>
      <p:pic>
        <p:nvPicPr>
          <p:cNvPr id="8" name="Picture 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09C16984-5343-2A2A-50F3-44C7BEB522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99" y="1516540"/>
            <a:ext cx="967251" cy="967251"/>
          </a:xfrm>
          <a:prstGeom prst="rect">
            <a:avLst/>
          </a:prstGeom>
        </p:spPr>
      </p:pic>
      <p:pic>
        <p:nvPicPr>
          <p:cNvPr id="9" name="Picture 8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4B615118-4D29-E428-D10E-4FB6C81115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785" y="1516540"/>
            <a:ext cx="967252" cy="967252"/>
          </a:xfrm>
          <a:prstGeom prst="rect">
            <a:avLst/>
          </a:prstGeom>
        </p:spPr>
      </p:pic>
      <p:pic>
        <p:nvPicPr>
          <p:cNvPr id="10" name="Picture 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FF4D7B6E-7AFC-7BE3-C8CC-75A233F159D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72" y="1516540"/>
            <a:ext cx="967251" cy="967251"/>
          </a:xfrm>
          <a:prstGeom prst="rect">
            <a:avLst/>
          </a:prstGeom>
        </p:spPr>
      </p:pic>
      <p:pic>
        <p:nvPicPr>
          <p:cNvPr id="11" name="Picture 10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1BADC899-CBFE-14CB-08A1-DF0AA4EE6F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58" y="1516540"/>
            <a:ext cx="967252" cy="967252"/>
          </a:xfrm>
          <a:prstGeom prst="rect">
            <a:avLst/>
          </a:prstGeom>
        </p:spPr>
      </p:pic>
      <p:pic>
        <p:nvPicPr>
          <p:cNvPr id="12" name="Picture 1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C7A66D98-3F96-2DD4-060A-D7046D3242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6744" y="1516539"/>
            <a:ext cx="967251" cy="967251"/>
          </a:xfrm>
          <a:prstGeom prst="rect">
            <a:avLst/>
          </a:prstGeom>
        </p:spPr>
      </p:pic>
      <p:pic>
        <p:nvPicPr>
          <p:cNvPr id="17" name="Picture 16" descr="A computer screen with a search bar&#10;&#10;Description automatically generated with medium confidence">
            <a:extLst>
              <a:ext uri="{FF2B5EF4-FFF2-40B4-BE49-F238E27FC236}">
                <a16:creationId xmlns:a16="http://schemas.microsoft.com/office/drawing/2014/main" id="{3FDD205F-6390-C5D2-1B6B-95ABCF00F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90" y="1539553"/>
            <a:ext cx="944237" cy="9442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B2774ED-3086-F216-AD44-C7953CB257B5}"/>
              </a:ext>
            </a:extLst>
          </p:cNvPr>
          <p:cNvSpPr txBox="1"/>
          <p:nvPr/>
        </p:nvSpPr>
        <p:spPr>
          <a:xfrm>
            <a:off x="5435311" y="3167390"/>
            <a:ext cx="5191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Record Batch Header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5EE244-0DC0-2050-24A5-219E2DCC0E29}"/>
              </a:ext>
            </a:extLst>
          </p:cNvPr>
          <p:cNvSpPr txBox="1"/>
          <p:nvPr/>
        </p:nvSpPr>
        <p:spPr>
          <a:xfrm>
            <a:off x="8298425" y="4158650"/>
            <a:ext cx="32348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Compression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/>
              <a:t>gzip</a:t>
            </a:r>
            <a:endParaRPr lang="en-US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snappy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/>
              <a:t>lz4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 err="1"/>
              <a:t>zstd</a:t>
            </a:r>
            <a:endParaRPr lang="en-US" sz="28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C0F8AAF-0F83-EEA0-0766-A8790CBF0357}"/>
              </a:ext>
            </a:extLst>
          </p:cNvPr>
          <p:cNvCxnSpPr>
            <a:stCxn id="17" idx="2"/>
          </p:cNvCxnSpPr>
          <p:nvPr/>
        </p:nvCxnSpPr>
        <p:spPr>
          <a:xfrm>
            <a:off x="5702709" y="2483790"/>
            <a:ext cx="206478" cy="78052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A5DB18B-A5E8-341F-AE5F-EE392E7FA95F}"/>
              </a:ext>
            </a:extLst>
          </p:cNvPr>
          <p:cNvSpPr txBox="1"/>
          <p:nvPr/>
        </p:nvSpPr>
        <p:spPr>
          <a:xfrm>
            <a:off x="228516" y="6213495"/>
            <a:ext cx="5923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Written batch differs from sent batch</a:t>
            </a:r>
          </a:p>
        </p:txBody>
      </p:sp>
    </p:spTree>
    <p:extLst>
      <p:ext uri="{BB962C8B-B14F-4D97-AF65-F5344CB8AC3E}">
        <p14:creationId xmlns:p14="http://schemas.microsoft.com/office/powerpoint/2010/main" val="309866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post-it note&#10;&#10;Description automatically generated">
            <a:extLst>
              <a:ext uri="{FF2B5EF4-FFF2-40B4-BE49-F238E27FC236}">
                <a16:creationId xmlns:a16="http://schemas.microsoft.com/office/drawing/2014/main" id="{6DE9BB1D-5A69-DF52-85E0-FB152A9B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797">
            <a:off x="1012724" y="462627"/>
            <a:ext cx="9453406" cy="62622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9F919-E513-36DE-439B-46B4ED24DD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E9B39-DDEB-CC9A-A86B-231BCE7D74EE}"/>
              </a:ext>
            </a:extLst>
          </p:cNvPr>
          <p:cNvSpPr txBox="1"/>
          <p:nvPr/>
        </p:nvSpPr>
        <p:spPr>
          <a:xfrm>
            <a:off x="8383908" y="1709305"/>
            <a:ext cx="38080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Usage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Connect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Streaming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0C0A8-6A66-CD00-DFA8-53EB77C5AA39}"/>
              </a:ext>
            </a:extLst>
          </p:cNvPr>
          <p:cNvSpPr txBox="1"/>
          <p:nvPr/>
        </p:nvSpPr>
        <p:spPr>
          <a:xfrm>
            <a:off x="0" y="1709304"/>
            <a:ext cx="38080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Messaging systems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Kafka really is?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Cluster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Messages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1B301-54BD-6F49-54B6-829CE4C14D17}"/>
              </a:ext>
            </a:extLst>
          </p:cNvPr>
          <p:cNvSpPr txBox="1"/>
          <p:nvPr/>
        </p:nvSpPr>
        <p:spPr>
          <a:xfrm rot="21415789">
            <a:off x="4284930" y="3077082"/>
            <a:ext cx="380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Producer – Consumer</a:t>
            </a:r>
          </a:p>
        </p:txBody>
      </p:sp>
    </p:spTree>
    <p:extLst>
      <p:ext uri="{BB962C8B-B14F-4D97-AF65-F5344CB8AC3E}">
        <p14:creationId xmlns:p14="http://schemas.microsoft.com/office/powerpoint/2010/main" val="1028367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Producer</a:t>
            </a:r>
          </a:p>
        </p:txBody>
      </p:sp>
      <p:pic>
        <p:nvPicPr>
          <p:cNvPr id="3" name="Picture 2" descr="A person holding a envelope&#10;&#10;Description automatically generated">
            <a:extLst>
              <a:ext uri="{FF2B5EF4-FFF2-40B4-BE49-F238E27FC236}">
                <a16:creationId xmlns:a16="http://schemas.microsoft.com/office/drawing/2014/main" id="{D8FCDEF7-AB3D-4573-8289-9EE0C503F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38" y="4579372"/>
            <a:ext cx="1976624" cy="19766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AF9FCE-EEC0-2A1D-4294-7D9DA0941BE2}"/>
              </a:ext>
            </a:extLst>
          </p:cNvPr>
          <p:cNvSpPr txBox="1"/>
          <p:nvPr/>
        </p:nvSpPr>
        <p:spPr>
          <a:xfrm>
            <a:off x="5237600" y="967762"/>
            <a:ext cx="58040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Collects messages in memory before sending them in a batch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Amount of 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05D193E-4A38-59EB-15A9-AC35E003840B}"/>
              </a:ext>
            </a:extLst>
          </p:cNvPr>
          <p:cNvSpPr txBox="1"/>
          <p:nvPr/>
        </p:nvSpPr>
        <p:spPr>
          <a:xfrm>
            <a:off x="1261947" y="3751802"/>
            <a:ext cx="67596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Publisher obtains respond (choice):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Once message is committed by leader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Once message is fully replicated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dirty="0"/>
              <a:t>Asynchronous</a:t>
            </a:r>
          </a:p>
        </p:txBody>
      </p:sp>
    </p:spTree>
    <p:extLst>
      <p:ext uri="{BB962C8B-B14F-4D97-AF65-F5344CB8AC3E}">
        <p14:creationId xmlns:p14="http://schemas.microsoft.com/office/powerpoint/2010/main" val="40241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Producer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FAFDF-28DB-B94D-A326-D35077456083}"/>
              </a:ext>
            </a:extLst>
          </p:cNvPr>
          <p:cNvSpPr txBox="1"/>
          <p:nvPr/>
        </p:nvSpPr>
        <p:spPr>
          <a:xfrm>
            <a:off x="4163212" y="2274838"/>
            <a:ext cx="3865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Collects messages</a:t>
            </a:r>
          </a:p>
        </p:txBody>
      </p:sp>
    </p:spTree>
    <p:extLst>
      <p:ext uri="{BB962C8B-B14F-4D97-AF65-F5344CB8AC3E}">
        <p14:creationId xmlns:p14="http://schemas.microsoft.com/office/powerpoint/2010/main" val="35960568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Producer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C8985-E1E8-8F7C-72B3-3D3F70C2AAAF}"/>
              </a:ext>
            </a:extLst>
          </p:cNvPr>
          <p:cNvSpPr txBox="1"/>
          <p:nvPr/>
        </p:nvSpPr>
        <p:spPr>
          <a:xfrm>
            <a:off x="4875303" y="2828835"/>
            <a:ext cx="244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8512862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Producer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C8985-E1E8-8F7C-72B3-3D3F70C2AAAF}"/>
              </a:ext>
            </a:extLst>
          </p:cNvPr>
          <p:cNvSpPr txBox="1"/>
          <p:nvPr/>
        </p:nvSpPr>
        <p:spPr>
          <a:xfrm>
            <a:off x="4875303" y="2828835"/>
            <a:ext cx="244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186000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Producer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FAFDF-28DB-B94D-A326-D35077456083}"/>
              </a:ext>
            </a:extLst>
          </p:cNvPr>
          <p:cNvSpPr txBox="1"/>
          <p:nvPr/>
        </p:nvSpPr>
        <p:spPr>
          <a:xfrm>
            <a:off x="4163212" y="2274838"/>
            <a:ext cx="3865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Response choice</a:t>
            </a:r>
          </a:p>
        </p:txBody>
      </p:sp>
    </p:spTree>
    <p:extLst>
      <p:ext uri="{BB962C8B-B14F-4D97-AF65-F5344CB8AC3E}">
        <p14:creationId xmlns:p14="http://schemas.microsoft.com/office/powerpoint/2010/main" val="1473162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post-it note&#10;&#10;Description automatically generated">
            <a:extLst>
              <a:ext uri="{FF2B5EF4-FFF2-40B4-BE49-F238E27FC236}">
                <a16:creationId xmlns:a16="http://schemas.microsoft.com/office/drawing/2014/main" id="{6DE9BB1D-5A69-DF52-85E0-FB152A9B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797">
            <a:off x="1012724" y="462627"/>
            <a:ext cx="9453406" cy="62622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9F919-E513-36DE-439B-46B4ED24DD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E9B39-DDEB-CC9A-A86B-231BCE7D74EE}"/>
              </a:ext>
            </a:extLst>
          </p:cNvPr>
          <p:cNvSpPr txBox="1"/>
          <p:nvPr/>
        </p:nvSpPr>
        <p:spPr>
          <a:xfrm>
            <a:off x="8383908" y="1709305"/>
            <a:ext cx="3808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Kafka really is?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Cluster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Messages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Producer – Consumer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Usage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Connect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Streaming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1B301-54BD-6F49-54B6-829CE4C14D17}"/>
              </a:ext>
            </a:extLst>
          </p:cNvPr>
          <p:cNvSpPr txBox="1"/>
          <p:nvPr/>
        </p:nvSpPr>
        <p:spPr>
          <a:xfrm rot="21415789">
            <a:off x="4422583" y="2968927"/>
            <a:ext cx="380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Messaging systems</a:t>
            </a:r>
          </a:p>
        </p:txBody>
      </p:sp>
    </p:spTree>
    <p:extLst>
      <p:ext uri="{BB962C8B-B14F-4D97-AF65-F5344CB8AC3E}">
        <p14:creationId xmlns:p14="http://schemas.microsoft.com/office/powerpoint/2010/main" val="20004106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Producer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FAFDF-28DB-B94D-A326-D35077456083}"/>
              </a:ext>
            </a:extLst>
          </p:cNvPr>
          <p:cNvSpPr txBox="1"/>
          <p:nvPr/>
        </p:nvSpPr>
        <p:spPr>
          <a:xfrm>
            <a:off x="4641867" y="2828835"/>
            <a:ext cx="2908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Leader</a:t>
            </a:r>
          </a:p>
        </p:txBody>
      </p:sp>
    </p:spTree>
    <p:extLst>
      <p:ext uri="{BB962C8B-B14F-4D97-AF65-F5344CB8AC3E}">
        <p14:creationId xmlns:p14="http://schemas.microsoft.com/office/powerpoint/2010/main" val="5527284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Producer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FFAFDF-28DB-B94D-A326-D35077456083}"/>
              </a:ext>
            </a:extLst>
          </p:cNvPr>
          <p:cNvSpPr txBox="1"/>
          <p:nvPr/>
        </p:nvSpPr>
        <p:spPr>
          <a:xfrm>
            <a:off x="4033309" y="2828835"/>
            <a:ext cx="412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Entire ISR</a:t>
            </a:r>
          </a:p>
        </p:txBody>
      </p:sp>
    </p:spTree>
    <p:extLst>
      <p:ext uri="{BB962C8B-B14F-4D97-AF65-F5344CB8AC3E}">
        <p14:creationId xmlns:p14="http://schemas.microsoft.com/office/powerpoint/2010/main" val="4257330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Producer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8C8985-E1E8-8F7C-72B3-3D3F70C2AAAF}"/>
              </a:ext>
            </a:extLst>
          </p:cNvPr>
          <p:cNvSpPr txBox="1"/>
          <p:nvPr/>
        </p:nvSpPr>
        <p:spPr>
          <a:xfrm>
            <a:off x="3278309" y="2828835"/>
            <a:ext cx="56353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Asynchronous</a:t>
            </a:r>
          </a:p>
        </p:txBody>
      </p:sp>
    </p:spTree>
    <p:extLst>
      <p:ext uri="{BB962C8B-B14F-4D97-AF65-F5344CB8AC3E}">
        <p14:creationId xmlns:p14="http://schemas.microsoft.com/office/powerpoint/2010/main" val="19214914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olding a envelope&#10;&#10;Description automatically generated">
            <a:extLst>
              <a:ext uri="{FF2B5EF4-FFF2-40B4-BE49-F238E27FC236}">
                <a16:creationId xmlns:a16="http://schemas.microsoft.com/office/drawing/2014/main" id="{D8FCDEF7-AB3D-4573-8289-9EE0C503F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238" y="4579372"/>
            <a:ext cx="1976624" cy="19766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00B490-17ED-451F-9CB3-BF39093B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Producer Failure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76551A-2E96-AF85-0D08-4E37D29CE1B7}"/>
              </a:ext>
            </a:extLst>
          </p:cNvPr>
          <p:cNvSpPr txBox="1"/>
          <p:nvPr/>
        </p:nvSpPr>
        <p:spPr>
          <a:xfrm>
            <a:off x="5198271" y="653845"/>
            <a:ext cx="5804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If producer fails during publishing messages can be lost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A8F6B5-6010-CD22-3AB9-8EF52EFFAC8A}"/>
              </a:ext>
            </a:extLst>
          </p:cNvPr>
          <p:cNvSpPr txBox="1"/>
          <p:nvPr/>
        </p:nvSpPr>
        <p:spPr>
          <a:xfrm>
            <a:off x="994981" y="2531790"/>
            <a:ext cx="725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Re-sending the message can lead to duplicates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4800C9-E4B5-E474-BDEE-DAD2524BE386}"/>
              </a:ext>
            </a:extLst>
          </p:cNvPr>
          <p:cNvSpPr txBox="1"/>
          <p:nvPr/>
        </p:nvSpPr>
        <p:spPr>
          <a:xfrm>
            <a:off x="994980" y="3546382"/>
            <a:ext cx="7254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Message lost can be ignored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026FD-BCAF-F45B-8ADF-BB4E24F5B45F}"/>
              </a:ext>
            </a:extLst>
          </p:cNvPr>
          <p:cNvSpPr txBox="1"/>
          <p:nvPr/>
        </p:nvSpPr>
        <p:spPr>
          <a:xfrm>
            <a:off x="994980" y="4560974"/>
            <a:ext cx="88562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Using idempotent delivery: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Producer gets ID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Message gets a sequence number by Producer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Kafka identifies duplicates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40C820-9EAF-18C8-5824-E8E2D67D6199}"/>
              </a:ext>
            </a:extLst>
          </p:cNvPr>
          <p:cNvSpPr/>
          <p:nvPr/>
        </p:nvSpPr>
        <p:spPr>
          <a:xfrm>
            <a:off x="994980" y="2388641"/>
            <a:ext cx="7431265" cy="1815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F95520-B660-3832-97A0-772A831CB7D6}"/>
              </a:ext>
            </a:extLst>
          </p:cNvPr>
          <p:cNvSpPr/>
          <p:nvPr/>
        </p:nvSpPr>
        <p:spPr>
          <a:xfrm>
            <a:off x="747251" y="4426053"/>
            <a:ext cx="8072284" cy="1950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3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Consumer</a:t>
            </a:r>
          </a:p>
        </p:txBody>
      </p:sp>
      <p:pic>
        <p:nvPicPr>
          <p:cNvPr id="2" name="Picture 1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BB86B4AA-B482-3500-7B08-D6D3B56C3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51238" y="4579372"/>
            <a:ext cx="1976624" cy="197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1907C-B271-85BD-60BD-9C66942022FB}"/>
              </a:ext>
            </a:extLst>
          </p:cNvPr>
          <p:cNvSpPr txBox="1"/>
          <p:nvPr/>
        </p:nvSpPr>
        <p:spPr>
          <a:xfrm>
            <a:off x="1688154" y="1783839"/>
            <a:ext cx="7278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Fetches from broker, i.e., </a:t>
            </a:r>
            <a:r>
              <a:rPr lang="en-US" sz="2800" i="1" dirty="0"/>
              <a:t>pulls</a:t>
            </a:r>
            <a:r>
              <a:rPr lang="en-US" sz="2800" dirty="0"/>
              <a:t>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“jump” by setting offset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re-consume messages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get several messages for one fetch request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E5F9BE-0A45-B26B-D555-FDE8335A8C31}"/>
              </a:ext>
            </a:extLst>
          </p:cNvPr>
          <p:cNvSpPr/>
          <p:nvPr/>
        </p:nvSpPr>
        <p:spPr>
          <a:xfrm>
            <a:off x="1612490" y="2517058"/>
            <a:ext cx="4994787" cy="109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EDAE73-9E46-B096-B4A8-5E4B148D08C2}"/>
              </a:ext>
            </a:extLst>
          </p:cNvPr>
          <p:cNvSpPr/>
          <p:nvPr/>
        </p:nvSpPr>
        <p:spPr>
          <a:xfrm>
            <a:off x="1612490" y="3760839"/>
            <a:ext cx="7502013" cy="1091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6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Consumer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1907C-B271-85BD-60BD-9C66942022FB}"/>
              </a:ext>
            </a:extLst>
          </p:cNvPr>
          <p:cNvSpPr txBox="1"/>
          <p:nvPr/>
        </p:nvSpPr>
        <p:spPr>
          <a:xfrm>
            <a:off x="4875303" y="2828835"/>
            <a:ext cx="2441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Pulls</a:t>
            </a:r>
          </a:p>
        </p:txBody>
      </p:sp>
    </p:spTree>
    <p:extLst>
      <p:ext uri="{BB962C8B-B14F-4D97-AF65-F5344CB8AC3E}">
        <p14:creationId xmlns:p14="http://schemas.microsoft.com/office/powerpoint/2010/main" val="1604151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Consumer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1907C-B271-85BD-60BD-9C66942022FB}"/>
              </a:ext>
            </a:extLst>
          </p:cNvPr>
          <p:cNvSpPr txBox="1"/>
          <p:nvPr/>
        </p:nvSpPr>
        <p:spPr>
          <a:xfrm>
            <a:off x="4718735" y="2828835"/>
            <a:ext cx="2754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Jumps</a:t>
            </a:r>
          </a:p>
        </p:txBody>
      </p:sp>
    </p:spTree>
    <p:extLst>
      <p:ext uri="{BB962C8B-B14F-4D97-AF65-F5344CB8AC3E}">
        <p14:creationId xmlns:p14="http://schemas.microsoft.com/office/powerpoint/2010/main" val="1725186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Consumer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1907C-B271-85BD-60BD-9C66942022FB}"/>
              </a:ext>
            </a:extLst>
          </p:cNvPr>
          <p:cNvSpPr txBox="1"/>
          <p:nvPr/>
        </p:nvSpPr>
        <p:spPr>
          <a:xfrm>
            <a:off x="3640019" y="2828835"/>
            <a:ext cx="4911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Re-consume</a:t>
            </a:r>
          </a:p>
        </p:txBody>
      </p:sp>
    </p:spTree>
    <p:extLst>
      <p:ext uri="{BB962C8B-B14F-4D97-AF65-F5344CB8AC3E}">
        <p14:creationId xmlns:p14="http://schemas.microsoft.com/office/powerpoint/2010/main" val="14243268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7F312EF-C286-18A9-9D23-F52F15A2054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Consumer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A1907C-B271-85BD-60BD-9C66942022FB}"/>
              </a:ext>
            </a:extLst>
          </p:cNvPr>
          <p:cNvSpPr txBox="1"/>
          <p:nvPr/>
        </p:nvSpPr>
        <p:spPr>
          <a:xfrm>
            <a:off x="4166045" y="2274838"/>
            <a:ext cx="38599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/>
              <a:t>Several messages</a:t>
            </a:r>
          </a:p>
        </p:txBody>
      </p:sp>
    </p:spTree>
    <p:extLst>
      <p:ext uri="{BB962C8B-B14F-4D97-AF65-F5344CB8AC3E}">
        <p14:creationId xmlns:p14="http://schemas.microsoft.com/office/powerpoint/2010/main" val="30620738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B490-17ED-451F-9CB3-BF39093B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Consumer Failure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38CD235-BAF2-EFB0-72A5-CF6EE5CE37B4}"/>
              </a:ext>
            </a:extLst>
          </p:cNvPr>
          <p:cNvSpPr/>
          <p:nvPr/>
        </p:nvSpPr>
        <p:spPr>
          <a:xfrm>
            <a:off x="725557" y="2375452"/>
            <a:ext cx="11052313" cy="1714010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2221F255-E287-976F-634C-C13E9C4EC6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1" y="1816831"/>
            <a:ext cx="967252" cy="967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C3FA4B-900C-643D-6BEE-D0ED29DE40B8}"/>
              </a:ext>
            </a:extLst>
          </p:cNvPr>
          <p:cNvSpPr/>
          <p:nvPr/>
        </p:nvSpPr>
        <p:spPr>
          <a:xfrm>
            <a:off x="1183141" y="2784084"/>
            <a:ext cx="10167346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BDAEF956-E255-40B7-FBC1-3B0A5C870EE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4" y="2784084"/>
            <a:ext cx="967251" cy="967251"/>
          </a:xfrm>
          <a:prstGeom prst="rect">
            <a:avLst/>
          </a:prstGeom>
        </p:spPr>
      </p:pic>
      <p:pic>
        <p:nvPicPr>
          <p:cNvPr id="10" name="Picture 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415BDC24-141A-BB8E-7164-A229CE2FB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78" y="2784083"/>
            <a:ext cx="967251" cy="967251"/>
          </a:xfrm>
          <a:prstGeom prst="rect">
            <a:avLst/>
          </a:prstGeom>
        </p:spPr>
      </p:pic>
      <p:pic>
        <p:nvPicPr>
          <p:cNvPr id="11" name="Picture 1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E2DEC2C-DCB3-D51B-496E-BE1DEE75578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2" y="2784083"/>
            <a:ext cx="967251" cy="967251"/>
          </a:xfrm>
          <a:prstGeom prst="rect">
            <a:avLst/>
          </a:prstGeom>
        </p:spPr>
      </p:pic>
      <p:pic>
        <p:nvPicPr>
          <p:cNvPr id="12" name="Picture 1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33700F5C-3362-AE97-6395-C6A74D91079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66" y="2784082"/>
            <a:ext cx="967251" cy="967251"/>
          </a:xfrm>
          <a:prstGeom prst="rect">
            <a:avLst/>
          </a:prstGeom>
        </p:spPr>
      </p:pic>
      <p:pic>
        <p:nvPicPr>
          <p:cNvPr id="13" name="Picture 1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99DA34A-ECE4-961C-DB1C-F61FC670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10" y="2784081"/>
            <a:ext cx="967251" cy="967251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6088ED69-D21C-61BC-E487-7DBBC153B8DA}"/>
              </a:ext>
            </a:extLst>
          </p:cNvPr>
          <p:cNvSpPr/>
          <p:nvPr/>
        </p:nvSpPr>
        <p:spPr>
          <a:xfrm>
            <a:off x="1547429" y="302189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65A649E-301A-8CBE-4B81-978A8F1BE215}"/>
              </a:ext>
            </a:extLst>
          </p:cNvPr>
          <p:cNvSpPr/>
          <p:nvPr/>
        </p:nvSpPr>
        <p:spPr>
          <a:xfrm>
            <a:off x="2670197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15AB0F4-E6CA-F3F7-F551-23AB164F7526}"/>
              </a:ext>
            </a:extLst>
          </p:cNvPr>
          <p:cNvSpPr/>
          <p:nvPr/>
        </p:nvSpPr>
        <p:spPr>
          <a:xfrm>
            <a:off x="3778441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1287B6B-8115-16A8-5216-B6BE92ED13FE}"/>
              </a:ext>
            </a:extLst>
          </p:cNvPr>
          <p:cNvSpPr/>
          <p:nvPr/>
        </p:nvSpPr>
        <p:spPr>
          <a:xfrm>
            <a:off x="4885786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193E6A-68D3-C291-C465-3D8D63B91687}"/>
              </a:ext>
            </a:extLst>
          </p:cNvPr>
          <p:cNvSpPr/>
          <p:nvPr/>
        </p:nvSpPr>
        <p:spPr>
          <a:xfrm>
            <a:off x="5994928" y="302189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19" name="Picture 18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2B0E9C6A-0D66-3E6D-4BA0-D5ACCFF36F2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12" y="2782016"/>
            <a:ext cx="967251" cy="967251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4C7E8A3-6893-5884-BB5C-147F7076AAD7}"/>
              </a:ext>
            </a:extLst>
          </p:cNvPr>
          <p:cNvSpPr/>
          <p:nvPr/>
        </p:nvSpPr>
        <p:spPr>
          <a:xfrm>
            <a:off x="7077130" y="30198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21" name="Picture 2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6E7D2643-425A-AD42-3F7A-AC8D2F21C69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14" y="2782016"/>
            <a:ext cx="967251" cy="967251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B9C7CB29-2D4A-AA6B-D7BB-557756F391FF}"/>
              </a:ext>
            </a:extLst>
          </p:cNvPr>
          <p:cNvSpPr/>
          <p:nvPr/>
        </p:nvSpPr>
        <p:spPr>
          <a:xfrm>
            <a:off x="8159332" y="30198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23" name="Picture 22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F977FD94-679D-3AAD-6B02-D1FF84A14A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30253" y="5245824"/>
            <a:ext cx="1085864" cy="1085864"/>
          </a:xfrm>
          <a:prstGeom prst="rect">
            <a:avLst/>
          </a:prstGeom>
        </p:spPr>
      </p:pic>
      <p:pic>
        <p:nvPicPr>
          <p:cNvPr id="24" name="Picture 23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61448C36-F2F8-EC3A-4E68-2FB527E0C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5992" y="145419"/>
            <a:ext cx="1085864" cy="1085864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191D2CA-F2B8-91DE-609B-85CF1609AE90}"/>
              </a:ext>
            </a:extLst>
          </p:cNvPr>
          <p:cNvCxnSpPr>
            <a:cxnSpLocks/>
            <a:stCxn id="24" idx="2"/>
          </p:cNvCxnSpPr>
          <p:nvPr/>
        </p:nvCxnSpPr>
        <p:spPr>
          <a:xfrm flipH="1">
            <a:off x="6202516" y="1231283"/>
            <a:ext cx="6408" cy="1665842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7EDEBB-FDE6-0844-F73F-F643C752BB05}"/>
              </a:ext>
            </a:extLst>
          </p:cNvPr>
          <p:cNvCxnSpPr>
            <a:cxnSpLocks/>
          </p:cNvCxnSpPr>
          <p:nvPr/>
        </p:nvCxnSpPr>
        <p:spPr>
          <a:xfrm flipV="1">
            <a:off x="5126082" y="3636196"/>
            <a:ext cx="0" cy="1496557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5AE3DA7-F32B-84B7-90EF-4B418CB2E85E}"/>
              </a:ext>
            </a:extLst>
          </p:cNvPr>
          <p:cNvSpPr txBox="1"/>
          <p:nvPr/>
        </p:nvSpPr>
        <p:spPr>
          <a:xfrm>
            <a:off x="4324616" y="6331402"/>
            <a:ext cx="210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at-most-once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973D12-9D0D-5CED-68B7-7687E238A0D6}"/>
              </a:ext>
            </a:extLst>
          </p:cNvPr>
          <p:cNvSpPr txBox="1"/>
          <p:nvPr/>
        </p:nvSpPr>
        <p:spPr>
          <a:xfrm>
            <a:off x="6839312" y="297773"/>
            <a:ext cx="204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at-least-once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FAC269F-FCD4-B82F-CBBE-F5A2AE6728A4}"/>
              </a:ext>
            </a:extLst>
          </p:cNvPr>
          <p:cNvCxnSpPr>
            <a:cxnSpLocks/>
          </p:cNvCxnSpPr>
          <p:nvPr/>
        </p:nvCxnSpPr>
        <p:spPr>
          <a:xfrm flipV="1">
            <a:off x="5132491" y="3636196"/>
            <a:ext cx="1134323" cy="1496557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&quot;Not Allowed&quot; Symbol 41">
            <a:extLst>
              <a:ext uri="{FF2B5EF4-FFF2-40B4-BE49-F238E27FC236}">
                <a16:creationId xmlns:a16="http://schemas.microsoft.com/office/drawing/2014/main" id="{1CE93FCF-0FA0-1260-83CA-20EABE31FF27}"/>
              </a:ext>
            </a:extLst>
          </p:cNvPr>
          <p:cNvSpPr/>
          <p:nvPr/>
        </p:nvSpPr>
        <p:spPr>
          <a:xfrm>
            <a:off x="4846933" y="4153066"/>
            <a:ext cx="571116" cy="524516"/>
          </a:xfrm>
          <a:prstGeom prst="noSmoking">
            <a:avLst/>
          </a:prstGeom>
          <a:solidFill>
            <a:srgbClr val="FF66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&quot;Not Allowed&quot; Symbol 42">
            <a:extLst>
              <a:ext uri="{FF2B5EF4-FFF2-40B4-BE49-F238E27FC236}">
                <a16:creationId xmlns:a16="http://schemas.microsoft.com/office/drawing/2014/main" id="{90744175-6F81-7517-36DF-17736B55688B}"/>
              </a:ext>
            </a:extLst>
          </p:cNvPr>
          <p:cNvSpPr/>
          <p:nvPr/>
        </p:nvSpPr>
        <p:spPr>
          <a:xfrm>
            <a:off x="5937374" y="1633392"/>
            <a:ext cx="571116" cy="524516"/>
          </a:xfrm>
          <a:prstGeom prst="noSmoking">
            <a:avLst/>
          </a:prstGeom>
          <a:solidFill>
            <a:srgbClr val="FF66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68F658-3255-DA89-4B82-E09E9341DC1D}"/>
              </a:ext>
            </a:extLst>
          </p:cNvPr>
          <p:cNvSpPr txBox="1"/>
          <p:nvPr/>
        </p:nvSpPr>
        <p:spPr>
          <a:xfrm>
            <a:off x="6575885" y="5190400"/>
            <a:ext cx="1682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Continue reading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2125DD9-D253-CD48-A2F4-33185C840973}"/>
              </a:ext>
            </a:extLst>
          </p:cNvPr>
          <p:cNvSpPr txBox="1"/>
          <p:nvPr/>
        </p:nvSpPr>
        <p:spPr>
          <a:xfrm>
            <a:off x="8736882" y="1038537"/>
            <a:ext cx="1682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Re-set offset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2B878AEC-1B89-EA62-C4C6-75ACA08472F1}"/>
              </a:ext>
            </a:extLst>
          </p:cNvPr>
          <p:cNvGrpSpPr/>
          <p:nvPr/>
        </p:nvGrpSpPr>
        <p:grpSpPr>
          <a:xfrm>
            <a:off x="6323875" y="1231283"/>
            <a:ext cx="400486" cy="1665842"/>
            <a:chOff x="6323875" y="1231283"/>
            <a:chExt cx="400486" cy="1665842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B061A09-7883-E8EA-5C2F-D740443DFEFB}"/>
                </a:ext>
              </a:extLst>
            </p:cNvPr>
            <p:cNvCxnSpPr/>
            <p:nvPr/>
          </p:nvCxnSpPr>
          <p:spPr>
            <a:xfrm>
              <a:off x="6341806" y="1231283"/>
              <a:ext cx="382555" cy="402109"/>
            </a:xfrm>
            <a:prstGeom prst="line">
              <a:avLst/>
            </a:prstGeom>
            <a:ln>
              <a:solidFill>
                <a:srgbClr val="6600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8B29A54-FE3C-69EB-2C24-165502D8D9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23875" y="2016200"/>
              <a:ext cx="397437" cy="880925"/>
            </a:xfrm>
            <a:prstGeom prst="straightConnector1">
              <a:avLst/>
            </a:prstGeom>
            <a:ln>
              <a:solidFill>
                <a:srgbClr val="66003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665CA42-E225-FC72-1CEC-EABEAEF033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4904" y="1620248"/>
              <a:ext cx="6408" cy="397414"/>
            </a:xfrm>
            <a:prstGeom prst="line">
              <a:avLst/>
            </a:prstGeom>
            <a:ln>
              <a:solidFill>
                <a:srgbClr val="66003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BA33320-BE53-31EB-F532-CE6E8BB552A4}"/>
              </a:ext>
            </a:extLst>
          </p:cNvPr>
          <p:cNvSpPr txBox="1"/>
          <p:nvPr/>
        </p:nvSpPr>
        <p:spPr>
          <a:xfrm>
            <a:off x="1706286" y="591396"/>
            <a:ext cx="1682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Delivery Semantics</a:t>
            </a:r>
          </a:p>
        </p:txBody>
      </p:sp>
    </p:spTree>
    <p:extLst>
      <p:ext uri="{BB962C8B-B14F-4D97-AF65-F5344CB8AC3E}">
        <p14:creationId xmlns:p14="http://schemas.microsoft.com/office/powerpoint/2010/main" val="16531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3" grpId="0" animBg="1"/>
      <p:bldP spid="45" grpId="0"/>
      <p:bldP spid="46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75A8E4B-0377-BF44-7307-3617E65FF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Actors and Properties</a:t>
            </a:r>
          </a:p>
        </p:txBody>
      </p:sp>
      <p:pic>
        <p:nvPicPr>
          <p:cNvPr id="7" name="Picture 6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F15AB95E-818D-7B64-6834-8AFC3333A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1052" y="2091812"/>
            <a:ext cx="1976624" cy="1976624"/>
          </a:xfrm>
          <a:prstGeom prst="rect">
            <a:avLst/>
          </a:prstGeom>
        </p:spPr>
      </p:pic>
      <p:pic>
        <p:nvPicPr>
          <p:cNvPr id="9" name="Picture 8" descr="A cartoon of a person holding a letter&#10;&#10;Description automatically generated">
            <a:extLst>
              <a:ext uri="{FF2B5EF4-FFF2-40B4-BE49-F238E27FC236}">
                <a16:creationId xmlns:a16="http://schemas.microsoft.com/office/drawing/2014/main" id="{12846EE8-B029-3D50-4698-754D129FD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688" y="1103500"/>
            <a:ext cx="1976624" cy="1976624"/>
          </a:xfrm>
          <a:prstGeom prst="rect">
            <a:avLst/>
          </a:prstGeom>
        </p:spPr>
      </p:pic>
      <p:pic>
        <p:nvPicPr>
          <p:cNvPr id="11" name="Picture 10" descr="A person holding a envelope&#10;&#10;Description automatically generated">
            <a:extLst>
              <a:ext uri="{FF2B5EF4-FFF2-40B4-BE49-F238E27FC236}">
                <a16:creationId xmlns:a16="http://schemas.microsoft.com/office/drawing/2014/main" id="{931F27EC-E277-49DB-25CA-6CA35858D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24" y="2091812"/>
            <a:ext cx="1976624" cy="1976624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4C1C749-72A6-F38A-A70D-992A841F3DCF}"/>
              </a:ext>
            </a:extLst>
          </p:cNvPr>
          <p:cNvCxnSpPr/>
          <p:nvPr/>
        </p:nvCxnSpPr>
        <p:spPr>
          <a:xfrm flipV="1">
            <a:off x="3136490" y="1946787"/>
            <a:ext cx="2153265" cy="1012723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15EFDD5-8460-1016-EB1E-326C8188D2DA}"/>
              </a:ext>
            </a:extLst>
          </p:cNvPr>
          <p:cNvCxnSpPr>
            <a:cxnSpLocks/>
          </p:cNvCxnSpPr>
          <p:nvPr/>
        </p:nvCxnSpPr>
        <p:spPr>
          <a:xfrm>
            <a:off x="6725265" y="2011142"/>
            <a:ext cx="1937297" cy="948368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9046560-4563-65F8-A36A-98C3BE81BCBA}"/>
              </a:ext>
            </a:extLst>
          </p:cNvPr>
          <p:cNvSpPr txBox="1"/>
          <p:nvPr/>
        </p:nvSpPr>
        <p:spPr>
          <a:xfrm>
            <a:off x="1488392" y="4144635"/>
            <a:ext cx="15289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Sender\</a:t>
            </a:r>
          </a:p>
          <a:p>
            <a:r>
              <a:rPr lang="en-US" sz="2800" dirty="0"/>
              <a:t>Producer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C823EF-19A5-EF77-8590-E87B2C4F70C0}"/>
              </a:ext>
            </a:extLst>
          </p:cNvPr>
          <p:cNvSpPr txBox="1"/>
          <p:nvPr/>
        </p:nvSpPr>
        <p:spPr>
          <a:xfrm>
            <a:off x="5107688" y="3190528"/>
            <a:ext cx="1794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Messaging System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508580-997B-2750-D388-3814017570F2}"/>
              </a:ext>
            </a:extLst>
          </p:cNvPr>
          <p:cNvSpPr txBox="1"/>
          <p:nvPr/>
        </p:nvSpPr>
        <p:spPr>
          <a:xfrm>
            <a:off x="9272162" y="4144635"/>
            <a:ext cx="17945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Receiver\</a:t>
            </a:r>
          </a:p>
          <a:p>
            <a:r>
              <a:rPr lang="en-US" sz="2800" dirty="0"/>
              <a:t>Consumer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989B4E-1CBD-8255-F784-69DA3DCE69AF}"/>
              </a:ext>
            </a:extLst>
          </p:cNvPr>
          <p:cNvSpPr txBox="1"/>
          <p:nvPr/>
        </p:nvSpPr>
        <p:spPr>
          <a:xfrm>
            <a:off x="6553799" y="496677"/>
            <a:ext cx="27277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Asynchronous communication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C3809BA-0A07-37DE-9BF8-380CE00256EE}"/>
              </a:ext>
            </a:extLst>
          </p:cNvPr>
          <p:cNvSpPr txBox="1"/>
          <p:nvPr/>
        </p:nvSpPr>
        <p:spPr>
          <a:xfrm>
            <a:off x="3249902" y="5899694"/>
            <a:ext cx="192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Bandwidth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9C7465-1DF4-56F1-5562-EF8242165038}"/>
              </a:ext>
            </a:extLst>
          </p:cNvPr>
          <p:cNvSpPr txBox="1"/>
          <p:nvPr/>
        </p:nvSpPr>
        <p:spPr>
          <a:xfrm>
            <a:off x="6902245" y="5899694"/>
            <a:ext cx="192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Latency</a:t>
            </a:r>
          </a:p>
        </p:txBody>
      </p:sp>
    </p:spTree>
    <p:extLst>
      <p:ext uri="{BB962C8B-B14F-4D97-AF65-F5344CB8AC3E}">
        <p14:creationId xmlns:p14="http://schemas.microsoft.com/office/powerpoint/2010/main" val="6774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2" grpId="1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B490-17ED-451F-9CB3-BF39093B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Consumer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8C94E-23C1-2EF1-FB7F-EF0E11A943B1}"/>
              </a:ext>
            </a:extLst>
          </p:cNvPr>
          <p:cNvSpPr txBox="1"/>
          <p:nvPr/>
        </p:nvSpPr>
        <p:spPr>
          <a:xfrm>
            <a:off x="1706286" y="591396"/>
            <a:ext cx="1682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Delivery Semantics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756D4-2185-6696-8792-1ACC177CB734}"/>
              </a:ext>
            </a:extLst>
          </p:cNvPr>
          <p:cNvSpPr txBox="1"/>
          <p:nvPr/>
        </p:nvSpPr>
        <p:spPr>
          <a:xfrm>
            <a:off x="8832501" y="218179"/>
            <a:ext cx="24116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Transactional Producer</a:t>
            </a:r>
            <a:endParaRPr lang="en-US" sz="2800" i="1" dirty="0"/>
          </a:p>
        </p:txBody>
      </p:sp>
      <p:pic>
        <p:nvPicPr>
          <p:cNvPr id="9" name="Picture 8" descr="A blue cubes with green arrows&#10;&#10;Description automatically generated">
            <a:extLst>
              <a:ext uri="{FF2B5EF4-FFF2-40B4-BE49-F238E27FC236}">
                <a16:creationId xmlns:a16="http://schemas.microsoft.com/office/drawing/2014/main" id="{6267B108-AC20-8FA0-796F-58768C428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80" y="570704"/>
            <a:ext cx="1203164" cy="1203164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17A68F9-4E60-0B9A-0E02-D07C0C142A02}"/>
              </a:ext>
            </a:extLst>
          </p:cNvPr>
          <p:cNvSpPr/>
          <p:nvPr/>
        </p:nvSpPr>
        <p:spPr>
          <a:xfrm>
            <a:off x="725557" y="2375451"/>
            <a:ext cx="11052313" cy="2950175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8A6242F4-7F96-3FE2-9D05-FA89FE286C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1" y="1816831"/>
            <a:ext cx="967252" cy="96725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37EA1A-03A6-FF7A-A18C-79FF956CD4D1}"/>
              </a:ext>
            </a:extLst>
          </p:cNvPr>
          <p:cNvSpPr/>
          <p:nvPr/>
        </p:nvSpPr>
        <p:spPr>
          <a:xfrm>
            <a:off x="1183141" y="2784084"/>
            <a:ext cx="10167346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D7D403D-A1C6-37C1-1E6B-5C9D799C30B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4" y="2784084"/>
            <a:ext cx="967251" cy="967251"/>
          </a:xfrm>
          <a:prstGeom prst="rect">
            <a:avLst/>
          </a:prstGeom>
        </p:spPr>
      </p:pic>
      <p:pic>
        <p:nvPicPr>
          <p:cNvPr id="14" name="Picture 1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97DBF700-5A94-31C2-93B5-361B33F2F7A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78" y="2784083"/>
            <a:ext cx="967251" cy="967251"/>
          </a:xfrm>
          <a:prstGeom prst="rect">
            <a:avLst/>
          </a:prstGeom>
        </p:spPr>
      </p:pic>
      <p:pic>
        <p:nvPicPr>
          <p:cNvPr id="15" name="Picture 14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0F9E5673-E7AC-5975-E58B-A96734103B1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2" y="2784083"/>
            <a:ext cx="967251" cy="967251"/>
          </a:xfrm>
          <a:prstGeom prst="rect">
            <a:avLst/>
          </a:prstGeom>
        </p:spPr>
      </p:pic>
      <p:pic>
        <p:nvPicPr>
          <p:cNvPr id="16" name="Picture 1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80CFCABD-1702-48DE-D425-D34B803CD63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66" y="2784082"/>
            <a:ext cx="967251" cy="967251"/>
          </a:xfrm>
          <a:prstGeom prst="rect">
            <a:avLst/>
          </a:prstGeom>
        </p:spPr>
      </p:pic>
      <p:pic>
        <p:nvPicPr>
          <p:cNvPr id="17" name="Picture 16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50342EC-99C4-661F-7036-707FA9CA9C9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10" y="2784081"/>
            <a:ext cx="967251" cy="967251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3051E9D7-E5FA-AF06-72FC-AD1D8CB40116}"/>
              </a:ext>
            </a:extLst>
          </p:cNvPr>
          <p:cNvSpPr/>
          <p:nvPr/>
        </p:nvSpPr>
        <p:spPr>
          <a:xfrm>
            <a:off x="1547429" y="302189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88F236-0D39-C16C-83F5-A614F27C506D}"/>
              </a:ext>
            </a:extLst>
          </p:cNvPr>
          <p:cNvSpPr/>
          <p:nvPr/>
        </p:nvSpPr>
        <p:spPr>
          <a:xfrm>
            <a:off x="2670197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B105751-756F-DF88-3A3A-7F76AC08E63F}"/>
              </a:ext>
            </a:extLst>
          </p:cNvPr>
          <p:cNvSpPr/>
          <p:nvPr/>
        </p:nvSpPr>
        <p:spPr>
          <a:xfrm>
            <a:off x="3778441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2601118-ACDB-E17C-3540-A06015376089}"/>
              </a:ext>
            </a:extLst>
          </p:cNvPr>
          <p:cNvSpPr/>
          <p:nvPr/>
        </p:nvSpPr>
        <p:spPr>
          <a:xfrm>
            <a:off x="4885786" y="303173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0349D09-E47D-E881-BBC9-D3AF0DE19B69}"/>
              </a:ext>
            </a:extLst>
          </p:cNvPr>
          <p:cNvSpPr/>
          <p:nvPr/>
        </p:nvSpPr>
        <p:spPr>
          <a:xfrm>
            <a:off x="5994928" y="302189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31" name="Picture 30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8ED27F85-DD5A-59D6-CC8F-5275CF6C4E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32" y="2784080"/>
            <a:ext cx="967252" cy="967252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F7315FBE-686A-1FC3-1CE9-2E68CB5C92F2}"/>
              </a:ext>
            </a:extLst>
          </p:cNvPr>
          <p:cNvSpPr/>
          <p:nvPr/>
        </p:nvSpPr>
        <p:spPr>
          <a:xfrm>
            <a:off x="7123374" y="301862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9F9B04-D861-4AF0-7BC3-161763B4BC70}"/>
              </a:ext>
            </a:extLst>
          </p:cNvPr>
          <p:cNvSpPr/>
          <p:nvPr/>
        </p:nvSpPr>
        <p:spPr>
          <a:xfrm>
            <a:off x="1183141" y="3985871"/>
            <a:ext cx="10167346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CAA38113-28ED-5529-172C-5AC8C42B143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4" y="3985871"/>
            <a:ext cx="967251" cy="967251"/>
          </a:xfrm>
          <a:prstGeom prst="rect">
            <a:avLst/>
          </a:prstGeom>
        </p:spPr>
      </p:pic>
      <p:pic>
        <p:nvPicPr>
          <p:cNvPr id="41" name="Picture 4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20FD283D-94D3-1D33-719B-910817338B05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78" y="3985870"/>
            <a:ext cx="967251" cy="967251"/>
          </a:xfrm>
          <a:prstGeom prst="rect">
            <a:avLst/>
          </a:prstGeom>
        </p:spPr>
      </p:pic>
      <p:pic>
        <p:nvPicPr>
          <p:cNvPr id="42" name="Picture 4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3C984842-FA3F-5C1D-F0E5-1B15DEC03CC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2" y="3985870"/>
            <a:ext cx="967251" cy="967251"/>
          </a:xfrm>
          <a:prstGeom prst="rect">
            <a:avLst/>
          </a:prstGeom>
        </p:spPr>
      </p:pic>
      <p:pic>
        <p:nvPicPr>
          <p:cNvPr id="43" name="Picture 4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5F996BB-F9F7-6C88-9073-D5A929C74A6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66" y="3985869"/>
            <a:ext cx="967251" cy="967251"/>
          </a:xfrm>
          <a:prstGeom prst="rect">
            <a:avLst/>
          </a:prstGeom>
        </p:spPr>
      </p:pic>
      <p:pic>
        <p:nvPicPr>
          <p:cNvPr id="44" name="Picture 4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C81E6080-9BFB-F5BF-08D4-34FDA198658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10" y="3985868"/>
            <a:ext cx="967251" cy="967251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DCC2060D-4191-839D-6AA8-A85D5DD4D0E0}"/>
              </a:ext>
            </a:extLst>
          </p:cNvPr>
          <p:cNvSpPr/>
          <p:nvPr/>
        </p:nvSpPr>
        <p:spPr>
          <a:xfrm>
            <a:off x="1547429" y="4223684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7EE04D2-90E0-887E-E37C-77B3FFE9E197}"/>
              </a:ext>
            </a:extLst>
          </p:cNvPr>
          <p:cNvSpPr/>
          <p:nvPr/>
        </p:nvSpPr>
        <p:spPr>
          <a:xfrm>
            <a:off x="2670197" y="423351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F8994F3-6F46-E075-0330-4225E6BBD1DF}"/>
              </a:ext>
            </a:extLst>
          </p:cNvPr>
          <p:cNvSpPr/>
          <p:nvPr/>
        </p:nvSpPr>
        <p:spPr>
          <a:xfrm>
            <a:off x="3778441" y="423351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C81FA0C-C655-3117-FAD8-DCD33E417B1A}"/>
              </a:ext>
            </a:extLst>
          </p:cNvPr>
          <p:cNvSpPr/>
          <p:nvPr/>
        </p:nvSpPr>
        <p:spPr>
          <a:xfrm>
            <a:off x="4885786" y="423351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0F911A8D-3C9C-63C4-66C6-5D80C50ECE69}"/>
              </a:ext>
            </a:extLst>
          </p:cNvPr>
          <p:cNvSpPr/>
          <p:nvPr/>
        </p:nvSpPr>
        <p:spPr>
          <a:xfrm>
            <a:off x="5994928" y="4223684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52" name="Picture 51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226E43F1-5D0E-DB98-CDC3-149D91A0BE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392" y="3985867"/>
            <a:ext cx="967252" cy="967252"/>
          </a:xfrm>
          <a:prstGeom prst="rect">
            <a:avLst/>
          </a:prstGeom>
        </p:spPr>
      </p:pic>
      <p:sp>
        <p:nvSpPr>
          <p:cNvPr id="53" name="Oval 52">
            <a:extLst>
              <a:ext uri="{FF2B5EF4-FFF2-40B4-BE49-F238E27FC236}">
                <a16:creationId xmlns:a16="http://schemas.microsoft.com/office/drawing/2014/main" id="{1EEEA1C5-BD9B-7227-A0D6-B6FDF6302808}"/>
              </a:ext>
            </a:extLst>
          </p:cNvPr>
          <p:cNvSpPr/>
          <p:nvPr/>
        </p:nvSpPr>
        <p:spPr>
          <a:xfrm>
            <a:off x="8241334" y="4220410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7</a:t>
            </a:r>
          </a:p>
        </p:txBody>
      </p:sp>
      <p:pic>
        <p:nvPicPr>
          <p:cNvPr id="54" name="Picture 5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5BFDBE9F-C830-3E90-9A7F-F5EC924322D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433" y="3987872"/>
            <a:ext cx="967251" cy="967251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06509D1D-6965-C217-E2B6-79DB57428DEC}"/>
              </a:ext>
            </a:extLst>
          </p:cNvPr>
          <p:cNvSpPr/>
          <p:nvPr/>
        </p:nvSpPr>
        <p:spPr>
          <a:xfrm>
            <a:off x="7129251" y="422568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6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66569A7E-874D-20AD-B809-FEA054142B05}"/>
              </a:ext>
            </a:extLst>
          </p:cNvPr>
          <p:cNvCxnSpPr>
            <a:cxnSpLocks/>
            <a:stCxn id="9" idx="2"/>
          </p:cNvCxnSpPr>
          <p:nvPr/>
        </p:nvCxnSpPr>
        <p:spPr>
          <a:xfrm flipH="1">
            <a:off x="7445829" y="1773868"/>
            <a:ext cx="524933" cy="1120057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223D958-D8E1-8810-2AB1-07ECAB6FD118}"/>
              </a:ext>
            </a:extLst>
          </p:cNvPr>
          <p:cNvCxnSpPr>
            <a:cxnSpLocks/>
            <a:stCxn id="9" idx="2"/>
          </p:cNvCxnSpPr>
          <p:nvPr/>
        </p:nvCxnSpPr>
        <p:spPr>
          <a:xfrm>
            <a:off x="7970762" y="1773868"/>
            <a:ext cx="601582" cy="2325859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09BE4D1-F42D-1DDC-7993-D2560CD26140}"/>
              </a:ext>
            </a:extLst>
          </p:cNvPr>
          <p:cNvSpPr txBox="1"/>
          <p:nvPr/>
        </p:nvSpPr>
        <p:spPr>
          <a:xfrm>
            <a:off x="6486541" y="5734255"/>
            <a:ext cx="5702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Messages grouped into a transaction are visible to consumers together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7152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0B490-17ED-451F-9CB3-BF39093B6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Consumer Failure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D8C94E-23C1-2EF1-FB7F-EF0E11A943B1}"/>
              </a:ext>
            </a:extLst>
          </p:cNvPr>
          <p:cNvSpPr txBox="1"/>
          <p:nvPr/>
        </p:nvSpPr>
        <p:spPr>
          <a:xfrm>
            <a:off x="1706286" y="591396"/>
            <a:ext cx="1682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Delivery Semantics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E756D4-2185-6696-8792-1ACC177CB734}"/>
              </a:ext>
            </a:extLst>
          </p:cNvPr>
          <p:cNvSpPr txBox="1"/>
          <p:nvPr/>
        </p:nvSpPr>
        <p:spPr>
          <a:xfrm>
            <a:off x="9884552" y="130625"/>
            <a:ext cx="2411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exactly-once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AD17935-583C-CD77-D636-BE7DD7A7C4FE}"/>
              </a:ext>
            </a:extLst>
          </p:cNvPr>
          <p:cNvSpPr/>
          <p:nvPr/>
        </p:nvSpPr>
        <p:spPr>
          <a:xfrm>
            <a:off x="725557" y="1588872"/>
            <a:ext cx="11052313" cy="1714010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16933BA5-328B-E9BA-8C62-6F297B22A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1" y="2962687"/>
            <a:ext cx="967252" cy="9672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9DA6F2-B3C1-893B-EDD6-87154F3F3B36}"/>
              </a:ext>
            </a:extLst>
          </p:cNvPr>
          <p:cNvSpPr/>
          <p:nvPr/>
        </p:nvSpPr>
        <p:spPr>
          <a:xfrm>
            <a:off x="1183141" y="1997504"/>
            <a:ext cx="10167346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F0545EE3-6118-203A-A712-A8CDDCA3708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4" y="1997504"/>
            <a:ext cx="967251" cy="967251"/>
          </a:xfrm>
          <a:prstGeom prst="rect">
            <a:avLst/>
          </a:prstGeom>
        </p:spPr>
      </p:pic>
      <p:pic>
        <p:nvPicPr>
          <p:cNvPr id="23" name="Picture 2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F094D274-519B-7ABC-5084-8D8A7A5F8E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78" y="1997503"/>
            <a:ext cx="967251" cy="967251"/>
          </a:xfrm>
          <a:prstGeom prst="rect">
            <a:avLst/>
          </a:prstGeom>
        </p:spPr>
      </p:pic>
      <p:pic>
        <p:nvPicPr>
          <p:cNvPr id="24" name="Picture 2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CD5CB53D-DD85-64BB-A9EF-EAF8AF7FEF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2" y="1997503"/>
            <a:ext cx="967251" cy="967251"/>
          </a:xfrm>
          <a:prstGeom prst="rect">
            <a:avLst/>
          </a:prstGeom>
        </p:spPr>
      </p:pic>
      <p:pic>
        <p:nvPicPr>
          <p:cNvPr id="25" name="Picture 24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B68D4C9-377A-C90C-38DD-AA86904891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66" y="1997502"/>
            <a:ext cx="967251" cy="967251"/>
          </a:xfrm>
          <a:prstGeom prst="rect">
            <a:avLst/>
          </a:prstGeom>
        </p:spPr>
      </p:pic>
      <p:pic>
        <p:nvPicPr>
          <p:cNvPr id="26" name="Picture 25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4D1B45B5-BED0-9A8E-22B7-B19E853602B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10" y="1997501"/>
            <a:ext cx="967251" cy="967251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FC105E5-7E75-1A2E-AF4B-0B765D94C2E1}"/>
              </a:ext>
            </a:extLst>
          </p:cNvPr>
          <p:cNvSpPr/>
          <p:nvPr/>
        </p:nvSpPr>
        <p:spPr>
          <a:xfrm>
            <a:off x="1547429" y="223531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784390-5A08-D364-8300-83AAB22D698D}"/>
              </a:ext>
            </a:extLst>
          </p:cNvPr>
          <p:cNvSpPr/>
          <p:nvPr/>
        </p:nvSpPr>
        <p:spPr>
          <a:xfrm>
            <a:off x="2670197" y="224515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B54FDCA-1C1B-0C42-AD39-1725CE015656}"/>
              </a:ext>
            </a:extLst>
          </p:cNvPr>
          <p:cNvSpPr/>
          <p:nvPr/>
        </p:nvSpPr>
        <p:spPr>
          <a:xfrm>
            <a:off x="3778441" y="224515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2662DCE-1F91-BFC2-E787-B4A01E35B9FD}"/>
              </a:ext>
            </a:extLst>
          </p:cNvPr>
          <p:cNvSpPr/>
          <p:nvPr/>
        </p:nvSpPr>
        <p:spPr>
          <a:xfrm>
            <a:off x="4885786" y="224515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BA679A-93CF-11FA-7945-F98AC643C821}"/>
              </a:ext>
            </a:extLst>
          </p:cNvPr>
          <p:cNvSpPr/>
          <p:nvPr/>
        </p:nvSpPr>
        <p:spPr>
          <a:xfrm>
            <a:off x="5994928" y="2235317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34" name="Picture 3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8DB3E5B-4B67-B6B3-70A2-29AEFD4938D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12" y="1995436"/>
            <a:ext cx="967251" cy="967251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D3285194-A7CC-DF8E-8742-DD7287EC4DCD}"/>
              </a:ext>
            </a:extLst>
          </p:cNvPr>
          <p:cNvSpPr/>
          <p:nvPr/>
        </p:nvSpPr>
        <p:spPr>
          <a:xfrm>
            <a:off x="7077130" y="2233252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D7319DE7-D2D2-5121-90EF-DAE7CFE9C663}"/>
              </a:ext>
            </a:extLst>
          </p:cNvPr>
          <p:cNvSpPr/>
          <p:nvPr/>
        </p:nvSpPr>
        <p:spPr>
          <a:xfrm>
            <a:off x="725557" y="4852743"/>
            <a:ext cx="11052313" cy="1714010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E8795967-7B9A-8027-C6E9-928AA51BF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1" y="4294122"/>
            <a:ext cx="967252" cy="967252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C3970F9F-186D-9336-67AC-34D604D75192}"/>
              </a:ext>
            </a:extLst>
          </p:cNvPr>
          <p:cNvSpPr/>
          <p:nvPr/>
        </p:nvSpPr>
        <p:spPr>
          <a:xfrm>
            <a:off x="1183141" y="5261375"/>
            <a:ext cx="10167346" cy="967252"/>
          </a:xfrm>
          <a:prstGeom prst="rect">
            <a:avLst/>
          </a:prstGeom>
          <a:pattFill prst="ltUpDi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12995A65-B1AA-2136-8752-48EE3EBA27A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4" y="5261375"/>
            <a:ext cx="967251" cy="967251"/>
          </a:xfrm>
          <a:prstGeom prst="rect">
            <a:avLst/>
          </a:prstGeom>
        </p:spPr>
      </p:pic>
      <p:pic>
        <p:nvPicPr>
          <p:cNvPr id="60" name="Picture 5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7CCC80A6-C59C-0C55-D952-A5218F3839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78" y="5261374"/>
            <a:ext cx="967251" cy="967251"/>
          </a:xfrm>
          <a:prstGeom prst="rect">
            <a:avLst/>
          </a:prstGeom>
        </p:spPr>
      </p:pic>
      <p:pic>
        <p:nvPicPr>
          <p:cNvPr id="61" name="Picture 6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AD8DE06D-9EF5-A3B4-D43C-978D67DC4B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22" y="5261374"/>
            <a:ext cx="967251" cy="967251"/>
          </a:xfrm>
          <a:prstGeom prst="rect">
            <a:avLst/>
          </a:prstGeom>
        </p:spPr>
      </p:pic>
      <p:pic>
        <p:nvPicPr>
          <p:cNvPr id="63" name="Picture 62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98CD3F14-195A-9381-938B-49A9B45920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66" y="5261373"/>
            <a:ext cx="967251" cy="967251"/>
          </a:xfrm>
          <a:prstGeom prst="rect">
            <a:avLst/>
          </a:prstGeom>
        </p:spPr>
      </p:pic>
      <p:pic>
        <p:nvPicPr>
          <p:cNvPr id="64" name="Picture 63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B0EB169C-0C18-0A9F-9747-77389D1E7F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110" y="5261372"/>
            <a:ext cx="967251" cy="967251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EB1AA260-6775-04AB-0BB0-2BAEACD60F67}"/>
              </a:ext>
            </a:extLst>
          </p:cNvPr>
          <p:cNvSpPr/>
          <p:nvPr/>
        </p:nvSpPr>
        <p:spPr>
          <a:xfrm>
            <a:off x="1547429" y="549918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45FDBFD-3525-1070-0350-E1810DC49CE3}"/>
              </a:ext>
            </a:extLst>
          </p:cNvPr>
          <p:cNvSpPr/>
          <p:nvPr/>
        </p:nvSpPr>
        <p:spPr>
          <a:xfrm>
            <a:off x="2670197" y="550902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02BE45A-5F49-7494-DBB3-7EACAC74D76F}"/>
              </a:ext>
            </a:extLst>
          </p:cNvPr>
          <p:cNvSpPr/>
          <p:nvPr/>
        </p:nvSpPr>
        <p:spPr>
          <a:xfrm>
            <a:off x="3778441" y="550902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4ECADB9-4287-E8F8-7DFE-E5F49A80D02A}"/>
              </a:ext>
            </a:extLst>
          </p:cNvPr>
          <p:cNvSpPr/>
          <p:nvPr/>
        </p:nvSpPr>
        <p:spPr>
          <a:xfrm>
            <a:off x="4885786" y="550902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6C24052-BFB4-9787-8EF9-511BC7D8B967}"/>
              </a:ext>
            </a:extLst>
          </p:cNvPr>
          <p:cNvSpPr/>
          <p:nvPr/>
        </p:nvSpPr>
        <p:spPr>
          <a:xfrm>
            <a:off x="5994928" y="5499188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5</a:t>
            </a:r>
          </a:p>
        </p:txBody>
      </p:sp>
      <p:pic>
        <p:nvPicPr>
          <p:cNvPr id="70" name="Picture 6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864088D-641D-F807-EC49-4D8652A498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312" y="5259307"/>
            <a:ext cx="967251" cy="967251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CF89C37B-E54A-396E-C853-BA3F6905DE07}"/>
              </a:ext>
            </a:extLst>
          </p:cNvPr>
          <p:cNvSpPr/>
          <p:nvPr/>
        </p:nvSpPr>
        <p:spPr>
          <a:xfrm>
            <a:off x="7077130" y="5497123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6</a:t>
            </a:r>
          </a:p>
        </p:txBody>
      </p:sp>
      <p:pic>
        <p:nvPicPr>
          <p:cNvPr id="74" name="Picture 73" descr="A blue cubes with green arrows&#10;&#10;Description automatically generated">
            <a:extLst>
              <a:ext uri="{FF2B5EF4-FFF2-40B4-BE49-F238E27FC236}">
                <a16:creationId xmlns:a16="http://schemas.microsoft.com/office/drawing/2014/main" id="{71BFFD96-B6CB-4C72-D163-4D35386D92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563" y="3476230"/>
            <a:ext cx="1203164" cy="1203164"/>
          </a:xfrm>
          <a:prstGeom prst="rect">
            <a:avLst/>
          </a:prstGeom>
        </p:spPr>
      </p:pic>
      <p:pic>
        <p:nvPicPr>
          <p:cNvPr id="75" name="Picture 74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606AE264-839B-1C15-442C-CE6C0BAEDC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14" y="1995436"/>
            <a:ext cx="967252" cy="967252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FAC682E8-549C-AFB7-774F-E4E06FFA2801}"/>
              </a:ext>
            </a:extLst>
          </p:cNvPr>
          <p:cNvSpPr/>
          <p:nvPr/>
        </p:nvSpPr>
        <p:spPr>
          <a:xfrm>
            <a:off x="8153456" y="2229979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7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3D0A3FE-AD74-E3CC-AAF6-D908C10D0FBA}"/>
              </a:ext>
            </a:extLst>
          </p:cNvPr>
          <p:cNvCxnSpPr>
            <a:stCxn id="75" idx="2"/>
            <a:endCxn id="74" idx="0"/>
          </p:cNvCxnSpPr>
          <p:nvPr/>
        </p:nvCxnSpPr>
        <p:spPr>
          <a:xfrm>
            <a:off x="8405140" y="2962688"/>
            <a:ext cx="3005" cy="513542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1E35F3C-B236-E67F-55E8-5CF1F1FF67E1}"/>
              </a:ext>
            </a:extLst>
          </p:cNvPr>
          <p:cNvCxnSpPr/>
          <p:nvPr/>
        </p:nvCxnSpPr>
        <p:spPr>
          <a:xfrm>
            <a:off x="8406642" y="4661159"/>
            <a:ext cx="3005" cy="513542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EC9EBC7-37BD-8B1B-F5EE-E969F7C121A5}"/>
              </a:ext>
            </a:extLst>
          </p:cNvPr>
          <p:cNvSpPr txBox="1"/>
          <p:nvPr/>
        </p:nvSpPr>
        <p:spPr>
          <a:xfrm>
            <a:off x="8948234" y="3600534"/>
            <a:ext cx="3381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writes last read offset and message together</a:t>
            </a:r>
          </a:p>
        </p:txBody>
      </p:sp>
      <p:pic>
        <p:nvPicPr>
          <p:cNvPr id="81" name="Picture 80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DAD636A9-6611-01B6-6F5D-009DCEAB15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514" y="5269128"/>
            <a:ext cx="967252" cy="967252"/>
          </a:xfrm>
          <a:prstGeom prst="rect">
            <a:avLst/>
          </a:prstGeom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61F4E3F5-F3F9-DDE4-D710-E8A5C4131E42}"/>
              </a:ext>
            </a:extLst>
          </p:cNvPr>
          <p:cNvSpPr/>
          <p:nvPr/>
        </p:nvSpPr>
        <p:spPr>
          <a:xfrm>
            <a:off x="8153456" y="5503671"/>
            <a:ext cx="491613" cy="471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83" name="&quot;Not Allowed&quot; Symbol 82">
            <a:extLst>
              <a:ext uri="{FF2B5EF4-FFF2-40B4-BE49-F238E27FC236}">
                <a16:creationId xmlns:a16="http://schemas.microsoft.com/office/drawing/2014/main" id="{6D6CA95B-C134-4275-12F5-B0A85E6894CE}"/>
              </a:ext>
            </a:extLst>
          </p:cNvPr>
          <p:cNvSpPr/>
          <p:nvPr/>
        </p:nvSpPr>
        <p:spPr>
          <a:xfrm>
            <a:off x="8140748" y="2854643"/>
            <a:ext cx="571116" cy="524516"/>
          </a:xfrm>
          <a:prstGeom prst="noSmoking">
            <a:avLst/>
          </a:prstGeom>
          <a:solidFill>
            <a:srgbClr val="FF66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42A0C6A-1508-71CB-9522-C4E3482855E6}"/>
              </a:ext>
            </a:extLst>
          </p:cNvPr>
          <p:cNvSpPr txBox="1"/>
          <p:nvPr/>
        </p:nvSpPr>
        <p:spPr>
          <a:xfrm>
            <a:off x="3728433" y="3599570"/>
            <a:ext cx="3593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can read the last successfully read offset</a:t>
            </a:r>
          </a:p>
        </p:txBody>
      </p:sp>
    </p:spTree>
    <p:extLst>
      <p:ext uri="{BB962C8B-B14F-4D97-AF65-F5344CB8AC3E}">
        <p14:creationId xmlns:p14="http://schemas.microsoft.com/office/powerpoint/2010/main" val="175277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post-it note&#10;&#10;Description automatically generated">
            <a:extLst>
              <a:ext uri="{FF2B5EF4-FFF2-40B4-BE49-F238E27FC236}">
                <a16:creationId xmlns:a16="http://schemas.microsoft.com/office/drawing/2014/main" id="{6DE9BB1D-5A69-DF52-85E0-FB152A9B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797">
            <a:off x="1012724" y="462627"/>
            <a:ext cx="9453406" cy="62622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9F919-E513-36DE-439B-46B4ED24DD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E9B39-DDEB-CC9A-A86B-231BCE7D74EE}"/>
              </a:ext>
            </a:extLst>
          </p:cNvPr>
          <p:cNvSpPr txBox="1"/>
          <p:nvPr/>
        </p:nvSpPr>
        <p:spPr>
          <a:xfrm>
            <a:off x="8383908" y="1709305"/>
            <a:ext cx="38080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Connect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Streaming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0C0A8-6A66-CD00-DFA8-53EB77C5AA39}"/>
              </a:ext>
            </a:extLst>
          </p:cNvPr>
          <p:cNvSpPr txBox="1"/>
          <p:nvPr/>
        </p:nvSpPr>
        <p:spPr>
          <a:xfrm>
            <a:off x="0" y="1709304"/>
            <a:ext cx="38080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Messaging systems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Kafka really is?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Cluster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Messages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Producer – Consumer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1B301-54BD-6F49-54B6-829CE4C14D17}"/>
              </a:ext>
            </a:extLst>
          </p:cNvPr>
          <p:cNvSpPr txBox="1"/>
          <p:nvPr/>
        </p:nvSpPr>
        <p:spPr>
          <a:xfrm rot="21415789">
            <a:off x="4874865" y="3037752"/>
            <a:ext cx="380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Kafka Usage</a:t>
            </a:r>
          </a:p>
        </p:txBody>
      </p:sp>
    </p:spTree>
    <p:extLst>
      <p:ext uri="{BB962C8B-B14F-4D97-AF65-F5344CB8AC3E}">
        <p14:creationId xmlns:p14="http://schemas.microsoft.com/office/powerpoint/2010/main" val="1051684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aper and a gear&#10;&#10;Description automatically generated">
            <a:extLst>
              <a:ext uri="{FF2B5EF4-FFF2-40B4-BE49-F238E27FC236}">
                <a16:creationId xmlns:a16="http://schemas.microsoft.com/office/drawing/2014/main" id="{E9A3F68D-318D-A0FD-0AB3-8C404113B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49" y="2103350"/>
            <a:ext cx="1666467" cy="1666467"/>
          </a:xfrm>
          <a:prstGeom prst="rect">
            <a:avLst/>
          </a:prstGeom>
        </p:spPr>
      </p:pic>
      <p:pic>
        <p:nvPicPr>
          <p:cNvPr id="14" name="Picture 13" descr="A box with stars and a red ribbon&#10;&#10;Description automatically generated">
            <a:extLst>
              <a:ext uri="{FF2B5EF4-FFF2-40B4-BE49-F238E27FC236}">
                <a16:creationId xmlns:a16="http://schemas.microsoft.com/office/drawing/2014/main" id="{5C8A60D5-23F7-9568-C7E8-4BF27560A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5" y="2825647"/>
            <a:ext cx="1845705" cy="18457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FC6AA6-F24A-037A-8902-59CE0314F285}"/>
              </a:ext>
            </a:extLst>
          </p:cNvPr>
          <p:cNvSpPr txBox="1"/>
          <p:nvPr/>
        </p:nvSpPr>
        <p:spPr>
          <a:xfrm>
            <a:off x="4995200" y="3642261"/>
            <a:ext cx="3087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Configure Zookeeper or </a:t>
            </a:r>
            <a:r>
              <a:rPr lang="en-US" sz="2800" dirty="0" err="1"/>
              <a:t>KRaft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E75F2-F8F0-89B8-6760-C304445946F4}"/>
              </a:ext>
            </a:extLst>
          </p:cNvPr>
          <p:cNvSpPr txBox="1"/>
          <p:nvPr/>
        </p:nvSpPr>
        <p:spPr>
          <a:xfrm>
            <a:off x="8497171" y="4848328"/>
            <a:ext cx="356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bin/kafka-server-star.sh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ECE96A-1F74-8D4A-4D8C-908683A30BF8}"/>
              </a:ext>
            </a:extLst>
          </p:cNvPr>
          <p:cNvSpPr txBox="1"/>
          <p:nvPr/>
        </p:nvSpPr>
        <p:spPr>
          <a:xfrm>
            <a:off x="4995871" y="4857452"/>
            <a:ext cx="30876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Brokers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Logs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Compression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etc.</a:t>
            </a:r>
            <a:endParaRPr lang="en-US" sz="28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FC4A5-C5CF-4B92-D97A-981F18914DE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Install</a:t>
            </a:r>
          </a:p>
        </p:txBody>
      </p:sp>
      <p:pic>
        <p:nvPicPr>
          <p:cNvPr id="9" name="Picture 8" descr="A pink circle with a white play button&#10;&#10;Description automatically generated">
            <a:extLst>
              <a:ext uri="{FF2B5EF4-FFF2-40B4-BE49-F238E27FC236}">
                <a16:creationId xmlns:a16="http://schemas.microsoft.com/office/drawing/2014/main" id="{FC334F32-79D3-744A-2214-61090D4DA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71" y="3138868"/>
            <a:ext cx="1219209" cy="1219209"/>
          </a:xfrm>
          <a:prstGeom prst="rect">
            <a:avLst/>
          </a:prstGeom>
        </p:spPr>
      </p:pic>
      <p:pic>
        <p:nvPicPr>
          <p:cNvPr id="11" name="Picture 10" descr="A blue mailbox on the sidewalk&#10;&#10;Description automatically generated">
            <a:extLst>
              <a:ext uri="{FF2B5EF4-FFF2-40B4-BE49-F238E27FC236}">
                <a16:creationId xmlns:a16="http://schemas.microsoft.com/office/drawing/2014/main" id="{63C6DA03-CFD4-3F5D-F2E3-A16C9C02B3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90" y="0"/>
            <a:ext cx="3567010" cy="2675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aper and a gear&#10;&#10;Description automatically generated">
            <a:extLst>
              <a:ext uri="{FF2B5EF4-FFF2-40B4-BE49-F238E27FC236}">
                <a16:creationId xmlns:a16="http://schemas.microsoft.com/office/drawing/2014/main" id="{E9A3F68D-318D-A0FD-0AB3-8C404113B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49" y="2103350"/>
            <a:ext cx="1666467" cy="166646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5FC6AA6-F24A-037A-8902-59CE0314F285}"/>
              </a:ext>
            </a:extLst>
          </p:cNvPr>
          <p:cNvSpPr txBox="1"/>
          <p:nvPr/>
        </p:nvSpPr>
        <p:spPr>
          <a:xfrm>
            <a:off x="5073742" y="4096467"/>
            <a:ext cx="2044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/>
              <a:t>less options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8E75F2-F8F0-89B8-6760-C304445946F4}"/>
              </a:ext>
            </a:extLst>
          </p:cNvPr>
          <p:cNvSpPr txBox="1"/>
          <p:nvPr/>
        </p:nvSpPr>
        <p:spPr>
          <a:xfrm>
            <a:off x="9391905" y="4852213"/>
            <a:ext cx="17775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run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FDFC4A5-C5CF-4B92-D97A-981F18914DE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Docker</a:t>
            </a:r>
          </a:p>
        </p:txBody>
      </p:sp>
      <p:pic>
        <p:nvPicPr>
          <p:cNvPr id="9" name="Picture 8" descr="A pink circle with a white play button&#10;&#10;Description automatically generated">
            <a:extLst>
              <a:ext uri="{FF2B5EF4-FFF2-40B4-BE49-F238E27FC236}">
                <a16:creationId xmlns:a16="http://schemas.microsoft.com/office/drawing/2014/main" id="{FC334F32-79D3-744A-2214-61090D4DA8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071" y="3138868"/>
            <a:ext cx="1219209" cy="12192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2831B4-6730-4CAF-E605-598ABEE910D2}"/>
              </a:ext>
            </a:extLst>
          </p:cNvPr>
          <p:cNvSpPr txBox="1"/>
          <p:nvPr/>
        </p:nvSpPr>
        <p:spPr>
          <a:xfrm>
            <a:off x="1192695" y="4857452"/>
            <a:ext cx="1931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docker pull</a:t>
            </a:r>
          </a:p>
        </p:txBody>
      </p:sp>
      <p:pic>
        <p:nvPicPr>
          <p:cNvPr id="4" name="Picture 3" descr="A cartoon of a horse carriage&#10;&#10;Description automatically generated">
            <a:extLst>
              <a:ext uri="{FF2B5EF4-FFF2-40B4-BE49-F238E27FC236}">
                <a16:creationId xmlns:a16="http://schemas.microsoft.com/office/drawing/2014/main" id="{696F1679-B963-0079-F16C-9045434AA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954" y="3001282"/>
            <a:ext cx="1494379" cy="1494379"/>
          </a:xfrm>
          <a:prstGeom prst="rect">
            <a:avLst/>
          </a:prstGeom>
        </p:spPr>
      </p:pic>
      <p:pic>
        <p:nvPicPr>
          <p:cNvPr id="7" name="Picture 6" descr="A blue mailbox on the sidewalk&#10;&#10;Description automatically generated">
            <a:extLst>
              <a:ext uri="{FF2B5EF4-FFF2-40B4-BE49-F238E27FC236}">
                <a16:creationId xmlns:a16="http://schemas.microsoft.com/office/drawing/2014/main" id="{A9C3CB8D-AF65-2719-4789-2A972DE211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990" y="0"/>
            <a:ext cx="3567010" cy="2675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A2FB60-BA4B-508C-4698-62183275359A}"/>
              </a:ext>
            </a:extLst>
          </p:cNvPr>
          <p:cNvSpPr txBox="1"/>
          <p:nvPr/>
        </p:nvSpPr>
        <p:spPr>
          <a:xfrm>
            <a:off x="1582994" y="6204294"/>
            <a:ext cx="9773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When adding new brokers to an existing cluster they start empty</a:t>
            </a:r>
          </a:p>
        </p:txBody>
      </p:sp>
    </p:spTree>
    <p:extLst>
      <p:ext uri="{BB962C8B-B14F-4D97-AF65-F5344CB8AC3E}">
        <p14:creationId xmlns:p14="http://schemas.microsoft.com/office/powerpoint/2010/main" val="40282175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FDFC4A5-C5CF-4B92-D97A-981F18914DE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Security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CEDA7F-5CFC-26A3-9430-F1960F4D0197}"/>
              </a:ext>
            </a:extLst>
          </p:cNvPr>
          <p:cNvSpPr txBox="1"/>
          <p:nvPr/>
        </p:nvSpPr>
        <p:spPr>
          <a:xfrm>
            <a:off x="1199370" y="2428726"/>
            <a:ext cx="308765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Authorization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ACL</a:t>
            </a:r>
            <a:endParaRPr lang="en-US" sz="2800" dirty="0"/>
          </a:p>
        </p:txBody>
      </p:sp>
      <p:pic>
        <p:nvPicPr>
          <p:cNvPr id="8" name="Picture 7" descr="A white envelope with a red wax seal&#10;&#10;Description automatically generated">
            <a:extLst>
              <a:ext uri="{FF2B5EF4-FFF2-40B4-BE49-F238E27FC236}">
                <a16:creationId xmlns:a16="http://schemas.microsoft.com/office/drawing/2014/main" id="{7983A1CA-47AD-CD85-3A64-BC4AEC4907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86" y="1049102"/>
            <a:ext cx="7204776" cy="4759796"/>
          </a:xfrm>
          <a:prstGeom prst="rect">
            <a:avLst/>
          </a:prstGeom>
          <a:ln w="190500" cap="sq">
            <a:solidFill>
              <a:srgbClr val="6600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1798783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post-it note&#10;&#10;Description automatically generated">
            <a:extLst>
              <a:ext uri="{FF2B5EF4-FFF2-40B4-BE49-F238E27FC236}">
                <a16:creationId xmlns:a16="http://schemas.microsoft.com/office/drawing/2014/main" id="{6DE9BB1D-5A69-DF52-85E0-FB152A9B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797">
            <a:off x="1012724" y="462627"/>
            <a:ext cx="9453406" cy="62622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9F919-E513-36DE-439B-46B4ED24DD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E9B39-DDEB-CC9A-A86B-231BCE7D74EE}"/>
              </a:ext>
            </a:extLst>
          </p:cNvPr>
          <p:cNvSpPr txBox="1"/>
          <p:nvPr/>
        </p:nvSpPr>
        <p:spPr>
          <a:xfrm>
            <a:off x="8383908" y="1709305"/>
            <a:ext cx="3808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Streaming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0C0A8-6A66-CD00-DFA8-53EB77C5AA39}"/>
              </a:ext>
            </a:extLst>
          </p:cNvPr>
          <p:cNvSpPr txBox="1"/>
          <p:nvPr/>
        </p:nvSpPr>
        <p:spPr>
          <a:xfrm>
            <a:off x="0" y="1709304"/>
            <a:ext cx="38080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Messaging systems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Kafka really is?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Cluster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Messages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Producer – Consumer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Usage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1B301-54BD-6F49-54B6-829CE4C14D17}"/>
              </a:ext>
            </a:extLst>
          </p:cNvPr>
          <p:cNvSpPr txBox="1"/>
          <p:nvPr/>
        </p:nvSpPr>
        <p:spPr>
          <a:xfrm rot="21415789">
            <a:off x="4747046" y="3025058"/>
            <a:ext cx="380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Kafka Connect</a:t>
            </a:r>
          </a:p>
        </p:txBody>
      </p:sp>
    </p:spTree>
    <p:extLst>
      <p:ext uri="{BB962C8B-B14F-4D97-AF65-F5344CB8AC3E}">
        <p14:creationId xmlns:p14="http://schemas.microsoft.com/office/powerpoint/2010/main" val="248669834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Right 16">
            <a:extLst>
              <a:ext uri="{FF2B5EF4-FFF2-40B4-BE49-F238E27FC236}">
                <a16:creationId xmlns:a16="http://schemas.microsoft.com/office/drawing/2014/main" id="{2D992865-6DF7-167F-EF8B-324AE54D3EFF}"/>
              </a:ext>
            </a:extLst>
          </p:cNvPr>
          <p:cNvSpPr/>
          <p:nvPr/>
        </p:nvSpPr>
        <p:spPr>
          <a:xfrm>
            <a:off x="3608438" y="3813129"/>
            <a:ext cx="2487562" cy="747251"/>
          </a:xfrm>
          <a:prstGeom prst="rightArrow">
            <a:avLst/>
          </a:prstGeom>
          <a:solidFill>
            <a:srgbClr val="FF66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27C0B-706C-4F83-4720-D22CAA9CB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Kafka Connect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1A3219-275F-8309-083A-0E5F86C78B16}"/>
              </a:ext>
            </a:extLst>
          </p:cNvPr>
          <p:cNvSpPr txBox="1"/>
          <p:nvPr/>
        </p:nvSpPr>
        <p:spPr>
          <a:xfrm>
            <a:off x="3736259" y="784470"/>
            <a:ext cx="791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Default solution to connect with standard applications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1DA93-49E6-3BED-623B-41B4F2179BC7}"/>
              </a:ext>
            </a:extLst>
          </p:cNvPr>
          <p:cNvSpPr txBox="1"/>
          <p:nvPr/>
        </p:nvSpPr>
        <p:spPr>
          <a:xfrm>
            <a:off x="9178414" y="1358303"/>
            <a:ext cx="2895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Elasticsearch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HDFS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etc.</a:t>
            </a:r>
          </a:p>
        </p:txBody>
      </p:sp>
      <p:pic>
        <p:nvPicPr>
          <p:cNvPr id="9" name="Picture 8" descr="A cartoon of a lamp&#10;&#10;Description automatically generated">
            <a:extLst>
              <a:ext uri="{FF2B5EF4-FFF2-40B4-BE49-F238E27FC236}">
                <a16:creationId xmlns:a16="http://schemas.microsoft.com/office/drawing/2014/main" id="{AA63B527-6885-2A7F-6B17-25378AC16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668" y="3174185"/>
            <a:ext cx="2025141" cy="2025141"/>
          </a:xfrm>
          <a:prstGeom prst="rect">
            <a:avLst/>
          </a:prstGeom>
        </p:spPr>
      </p:pic>
      <p:pic>
        <p:nvPicPr>
          <p:cNvPr id="11" name="Picture 10" descr="A white electrical plug with a yellow lightning bolt&#10;&#10;Description automatically generated">
            <a:extLst>
              <a:ext uri="{FF2B5EF4-FFF2-40B4-BE49-F238E27FC236}">
                <a16:creationId xmlns:a16="http://schemas.microsoft.com/office/drawing/2014/main" id="{7A5BC763-DC1D-6CD7-874B-DE157DD22B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30" y="3174186"/>
            <a:ext cx="2025140" cy="202514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B928EA5-BFDA-74CA-7CA2-40801DCDE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98587" y="3174185"/>
            <a:ext cx="1247487" cy="202514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E18852-2BB9-2731-8263-C80893FB1DF9}"/>
              </a:ext>
            </a:extLst>
          </p:cNvPr>
          <p:cNvSpPr txBox="1"/>
          <p:nvPr/>
        </p:nvSpPr>
        <p:spPr>
          <a:xfrm>
            <a:off x="1334729" y="5332715"/>
            <a:ext cx="1292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Source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4E8B1F-39DF-FCD6-A23F-3521549C8FA8}"/>
              </a:ext>
            </a:extLst>
          </p:cNvPr>
          <p:cNvSpPr txBox="1"/>
          <p:nvPr/>
        </p:nvSpPr>
        <p:spPr>
          <a:xfrm>
            <a:off x="7288161" y="5332715"/>
            <a:ext cx="870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Sink</a:t>
            </a:r>
          </a:p>
        </p:txBody>
      </p:sp>
    </p:spTree>
    <p:extLst>
      <p:ext uri="{BB962C8B-B14F-4D97-AF65-F5344CB8AC3E}">
        <p14:creationId xmlns:p14="http://schemas.microsoft.com/office/powerpoint/2010/main" val="3870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uiExpand="1" build="allAtOnce"/>
      <p:bldP spid="15" grpId="0"/>
      <p:bldP spid="1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post-it note&#10;&#10;Description automatically generated">
            <a:extLst>
              <a:ext uri="{FF2B5EF4-FFF2-40B4-BE49-F238E27FC236}">
                <a16:creationId xmlns:a16="http://schemas.microsoft.com/office/drawing/2014/main" id="{6DE9BB1D-5A69-DF52-85E0-FB152A9B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797">
            <a:off x="1012724" y="462627"/>
            <a:ext cx="9453406" cy="62622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9F919-E513-36DE-439B-46B4ED24DD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Outline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0C0A8-6A66-CD00-DFA8-53EB77C5AA39}"/>
              </a:ext>
            </a:extLst>
          </p:cNvPr>
          <p:cNvSpPr txBox="1"/>
          <p:nvPr/>
        </p:nvSpPr>
        <p:spPr>
          <a:xfrm>
            <a:off x="0" y="1709304"/>
            <a:ext cx="38080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Messaging systems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What Kafka really is?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Cluster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Messages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Producer – Consumer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Usage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Connect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1B301-54BD-6F49-54B6-829CE4C14D17}"/>
              </a:ext>
            </a:extLst>
          </p:cNvPr>
          <p:cNvSpPr txBox="1"/>
          <p:nvPr/>
        </p:nvSpPr>
        <p:spPr>
          <a:xfrm rot="21415789">
            <a:off x="5101008" y="2968928"/>
            <a:ext cx="380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Streaming</a:t>
            </a:r>
          </a:p>
        </p:txBody>
      </p:sp>
    </p:spTree>
    <p:extLst>
      <p:ext uri="{BB962C8B-B14F-4D97-AF65-F5344CB8AC3E}">
        <p14:creationId xmlns:p14="http://schemas.microsoft.com/office/powerpoint/2010/main" val="20039189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3E45CD9-8790-0949-2F4B-4FAD6F98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637935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How to Stream in Kafka?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FA180-24F5-0D46-10E6-D27205FF70CB}"/>
              </a:ext>
            </a:extLst>
          </p:cNvPr>
          <p:cNvSpPr txBox="1"/>
          <p:nvPr/>
        </p:nvSpPr>
        <p:spPr>
          <a:xfrm>
            <a:off x="683341" y="3167389"/>
            <a:ext cx="22712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Low-latency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BD5128-699F-FE09-7230-5E40290E4F7C}"/>
              </a:ext>
            </a:extLst>
          </p:cNvPr>
          <p:cNvSpPr txBox="1"/>
          <p:nvPr/>
        </p:nvSpPr>
        <p:spPr>
          <a:xfrm>
            <a:off x="4508090" y="1874728"/>
            <a:ext cx="62287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Process single messages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Streams = Topics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Stream partitions = Topic partitions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Message keys used to direct messages to partitions</a:t>
            </a:r>
          </a:p>
        </p:txBody>
      </p:sp>
    </p:spTree>
    <p:extLst>
      <p:ext uri="{BB962C8B-B14F-4D97-AF65-F5344CB8AC3E}">
        <p14:creationId xmlns:p14="http://schemas.microsoft.com/office/powerpoint/2010/main" val="408826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E1C538-97B9-37F3-E5E6-741A2D483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Message Queue</a:t>
            </a:r>
          </a:p>
        </p:txBody>
      </p:sp>
      <p:pic>
        <p:nvPicPr>
          <p:cNvPr id="5" name="Picture 4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2E137528-3007-CC91-6D90-84EB1264E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1052" y="2091812"/>
            <a:ext cx="1976624" cy="1976624"/>
          </a:xfrm>
          <a:prstGeom prst="rect">
            <a:avLst/>
          </a:prstGeom>
        </p:spPr>
      </p:pic>
      <p:pic>
        <p:nvPicPr>
          <p:cNvPr id="6" name="Picture 5" descr="A person holding a envelope&#10;&#10;Description automatically generated">
            <a:extLst>
              <a:ext uri="{FF2B5EF4-FFF2-40B4-BE49-F238E27FC236}">
                <a16:creationId xmlns:a16="http://schemas.microsoft.com/office/drawing/2014/main" id="{821F247D-3EDB-8DBD-B71A-DF777C8F8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24" y="2091812"/>
            <a:ext cx="1976624" cy="1976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0194EE8-AC7C-4B74-0A04-011FBE1684E6}"/>
              </a:ext>
            </a:extLst>
          </p:cNvPr>
          <p:cNvSpPr txBox="1"/>
          <p:nvPr/>
        </p:nvSpPr>
        <p:spPr>
          <a:xfrm>
            <a:off x="1464324" y="4144635"/>
            <a:ext cx="15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Producer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C402EE-4484-D625-B50F-0CB4B2427D14}"/>
              </a:ext>
            </a:extLst>
          </p:cNvPr>
          <p:cNvSpPr txBox="1"/>
          <p:nvPr/>
        </p:nvSpPr>
        <p:spPr>
          <a:xfrm>
            <a:off x="9272162" y="4144635"/>
            <a:ext cx="179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Consumer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3BF4BF-D395-C2A5-9D95-1D841F1E4378}"/>
              </a:ext>
            </a:extLst>
          </p:cNvPr>
          <p:cNvSpPr/>
          <p:nvPr/>
        </p:nvSpPr>
        <p:spPr>
          <a:xfrm>
            <a:off x="3559276" y="2792361"/>
            <a:ext cx="4984955" cy="786581"/>
          </a:xfrm>
          <a:prstGeom prst="rect">
            <a:avLst/>
          </a:prstGeom>
          <a:solidFill>
            <a:srgbClr val="FF6699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E2D766C1-BA07-9437-494C-B2A45C28A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69" y="2776380"/>
            <a:ext cx="802562" cy="802562"/>
          </a:xfrm>
          <a:prstGeom prst="rect">
            <a:avLst/>
          </a:prstGeom>
        </p:spPr>
      </p:pic>
      <p:pic>
        <p:nvPicPr>
          <p:cNvPr id="13" name="Picture 12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1B9DE394-33EF-6E35-B392-B26C034C2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09" y="2767611"/>
            <a:ext cx="836082" cy="836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0666E3-766D-AB89-675F-B358CDF9D052}"/>
              </a:ext>
            </a:extLst>
          </p:cNvPr>
          <p:cNvSpPr txBox="1"/>
          <p:nvPr/>
        </p:nvSpPr>
        <p:spPr>
          <a:xfrm>
            <a:off x="5649883" y="4744054"/>
            <a:ext cx="42020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Point-to-point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Delivery guaranteed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Ordering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Deleting upon delivery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E8DDA-992B-D540-78C1-379407690A53}"/>
              </a:ext>
            </a:extLst>
          </p:cNvPr>
          <p:cNvSpPr/>
          <p:nvPr/>
        </p:nvSpPr>
        <p:spPr>
          <a:xfrm>
            <a:off x="5649883" y="5284969"/>
            <a:ext cx="3681273" cy="41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442ACC-5760-6402-FFCF-0562ACE85345}"/>
              </a:ext>
            </a:extLst>
          </p:cNvPr>
          <p:cNvSpPr/>
          <p:nvPr/>
        </p:nvSpPr>
        <p:spPr>
          <a:xfrm>
            <a:off x="5598881" y="5697924"/>
            <a:ext cx="3681273" cy="41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E9F0D2-0DE6-6481-0041-84449FD16DB4}"/>
              </a:ext>
            </a:extLst>
          </p:cNvPr>
          <p:cNvSpPr/>
          <p:nvPr/>
        </p:nvSpPr>
        <p:spPr>
          <a:xfrm>
            <a:off x="5649883" y="6106093"/>
            <a:ext cx="3907072" cy="4129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92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32604 0.00139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85185E-6 L 0.23737 0.0002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7BDAF0C8-ADDD-E7F3-F1B7-D06CAB94FD48}"/>
              </a:ext>
            </a:extLst>
          </p:cNvPr>
          <p:cNvSpPr/>
          <p:nvPr/>
        </p:nvSpPr>
        <p:spPr>
          <a:xfrm>
            <a:off x="3665391" y="2020116"/>
            <a:ext cx="5270090" cy="3791404"/>
          </a:xfrm>
          <a:prstGeom prst="rect">
            <a:avLst/>
          </a:prstGeom>
          <a:pattFill prst="zigZag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3E45CD9-8790-0949-2F4B-4FAD6F98E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2271251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Kafka Streams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2DCDD1-25CD-3B14-C015-0467C0E9FD19}"/>
              </a:ext>
            </a:extLst>
          </p:cNvPr>
          <p:cNvSpPr txBox="1"/>
          <p:nvPr/>
        </p:nvSpPr>
        <p:spPr>
          <a:xfrm>
            <a:off x="2271252" y="92373"/>
            <a:ext cx="31905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Kafka client library to analyze streams</a:t>
            </a:r>
          </a:p>
        </p:txBody>
      </p:sp>
      <p:pic>
        <p:nvPicPr>
          <p:cNvPr id="7" name="Picture 6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D272FE88-392B-BB1E-2699-3FE78F178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850" y="3340186"/>
            <a:ext cx="967252" cy="967252"/>
          </a:xfrm>
          <a:prstGeom prst="rect">
            <a:avLst/>
          </a:prstGeom>
        </p:spPr>
      </p:pic>
      <p:pic>
        <p:nvPicPr>
          <p:cNvPr id="22" name="Picture 21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680B49D5-DE04-E49B-2B2D-D623A7CA3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00" y="3340186"/>
            <a:ext cx="967252" cy="967252"/>
          </a:xfrm>
          <a:prstGeom prst="rect">
            <a:avLst/>
          </a:prstGeom>
        </p:spPr>
      </p:pic>
      <p:pic>
        <p:nvPicPr>
          <p:cNvPr id="36" name="Picture 35" descr="A blue cubes with green arrows&#10;&#10;Description automatically generated">
            <a:extLst>
              <a:ext uri="{FF2B5EF4-FFF2-40B4-BE49-F238E27FC236}">
                <a16:creationId xmlns:a16="http://schemas.microsoft.com/office/drawing/2014/main" id="{6E100B05-098F-C92E-6FBC-A8B88D900C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83" y="3222230"/>
            <a:ext cx="1203164" cy="1203164"/>
          </a:xfrm>
          <a:prstGeom prst="rect">
            <a:avLst/>
          </a:prstGeom>
        </p:spPr>
      </p:pic>
      <p:pic>
        <p:nvPicPr>
          <p:cNvPr id="48" name="Picture 47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A3F0CC6E-1B4A-3E95-3852-7AD03B15D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446" y="3280880"/>
            <a:ext cx="1085864" cy="1085864"/>
          </a:xfrm>
          <a:prstGeom prst="rect">
            <a:avLst/>
          </a:prstGeom>
        </p:spPr>
      </p:pic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BBA3696-75D3-92B2-B3D5-A129DBCCAA45}"/>
              </a:ext>
            </a:extLst>
          </p:cNvPr>
          <p:cNvCxnSpPr>
            <a:cxnSpLocks/>
          </p:cNvCxnSpPr>
          <p:nvPr/>
        </p:nvCxnSpPr>
        <p:spPr>
          <a:xfrm>
            <a:off x="1849120" y="3828905"/>
            <a:ext cx="1427721" cy="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223748BB-A146-97F0-86FA-3137E03547A7}"/>
              </a:ext>
            </a:extLst>
          </p:cNvPr>
          <p:cNvCxnSpPr>
            <a:cxnSpLocks/>
          </p:cNvCxnSpPr>
          <p:nvPr/>
        </p:nvCxnSpPr>
        <p:spPr>
          <a:xfrm>
            <a:off x="9123680" y="3915818"/>
            <a:ext cx="1016000" cy="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A342CBFF-F3B1-FD5E-6D6F-C1E28FE84E15}"/>
              </a:ext>
            </a:extLst>
          </p:cNvPr>
          <p:cNvSpPr/>
          <p:nvPr/>
        </p:nvSpPr>
        <p:spPr>
          <a:xfrm>
            <a:off x="5663562" y="4130095"/>
            <a:ext cx="953269" cy="983464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3D6E7C9-3691-AAEF-ED59-A870BC2BAC9F}"/>
              </a:ext>
            </a:extLst>
          </p:cNvPr>
          <p:cNvSpPr txBox="1"/>
          <p:nvPr/>
        </p:nvSpPr>
        <p:spPr>
          <a:xfrm>
            <a:off x="649299" y="4447530"/>
            <a:ext cx="1315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Stream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4A9BA000-FF96-AD64-9590-F308C18FA907}"/>
              </a:ext>
            </a:extLst>
          </p:cNvPr>
          <p:cNvSpPr txBox="1"/>
          <p:nvPr/>
        </p:nvSpPr>
        <p:spPr>
          <a:xfrm>
            <a:off x="10227308" y="4447530"/>
            <a:ext cx="13153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Output Stream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479C742-9AA2-1280-58A7-0554CE6D9651}"/>
              </a:ext>
            </a:extLst>
          </p:cNvPr>
          <p:cNvSpPr txBox="1"/>
          <p:nvPr/>
        </p:nvSpPr>
        <p:spPr>
          <a:xfrm>
            <a:off x="6442140" y="5801724"/>
            <a:ext cx="374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Exactly-once semantics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7C22135-9AEB-0110-DE17-306692E243B6}"/>
              </a:ext>
            </a:extLst>
          </p:cNvPr>
          <p:cNvSpPr txBox="1"/>
          <p:nvPr/>
        </p:nvSpPr>
        <p:spPr>
          <a:xfrm>
            <a:off x="8314404" y="739170"/>
            <a:ext cx="3744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Stream – Table duality</a:t>
            </a:r>
          </a:p>
          <a:p>
            <a:r>
              <a:rPr lang="en-US" sz="2800" dirty="0"/>
              <a:t>Time windows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B8A6760-2D1C-669A-0D8B-A09D8C2BD2BF}"/>
              </a:ext>
            </a:extLst>
          </p:cNvPr>
          <p:cNvSpPr/>
          <p:nvPr/>
        </p:nvSpPr>
        <p:spPr>
          <a:xfrm>
            <a:off x="5240863" y="2617912"/>
            <a:ext cx="1836299" cy="983464"/>
          </a:xfrm>
          <a:prstGeom prst="rect">
            <a:avLst/>
          </a:prstGeom>
          <a:solidFill>
            <a:srgbClr val="6600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Processing</a:t>
            </a:r>
          </a:p>
        </p:txBody>
      </p:sp>
    </p:spTree>
    <p:extLst>
      <p:ext uri="{BB962C8B-B14F-4D97-AF65-F5344CB8AC3E}">
        <p14:creationId xmlns:p14="http://schemas.microsoft.com/office/powerpoint/2010/main" val="126947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61" grpId="0"/>
      <p:bldP spid="62" grpId="0"/>
      <p:bldP spid="63" grpId="0"/>
      <p:bldP spid="6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post box with a white paper on it&#10;&#10;Description automatically generated">
            <a:extLst>
              <a:ext uri="{FF2B5EF4-FFF2-40B4-BE49-F238E27FC236}">
                <a16:creationId xmlns:a16="http://schemas.microsoft.com/office/drawing/2014/main" id="{53592CED-1EC9-6DA8-A8D1-2065B73B50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152" y="0"/>
            <a:ext cx="3312848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72CBBAB-770E-1EDD-05C2-659FA329AB6B}"/>
              </a:ext>
            </a:extLst>
          </p:cNvPr>
          <p:cNvSpPr txBox="1">
            <a:spLocks/>
          </p:cNvSpPr>
          <p:nvPr/>
        </p:nvSpPr>
        <p:spPr>
          <a:xfrm>
            <a:off x="2907399" y="-15751230"/>
            <a:ext cx="9144000" cy="2379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660033"/>
                </a:solidFill>
              </a:rPr>
              <a:t>Pictures</a:t>
            </a:r>
            <a:endParaRPr lang="en-US" dirty="0">
              <a:solidFill>
                <a:srgbClr val="660033"/>
              </a:solidFill>
              <a:hlinkClick r:id="rId3"/>
            </a:endParaRP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C4 envelope</a:t>
            </a:r>
            <a:r>
              <a:rPr lang="en-US" sz="2400" dirty="0"/>
              <a:t> by </a:t>
            </a:r>
            <a:r>
              <a:rPr lang="en-US" sz="2400" i="1" dirty="0"/>
              <a:t>Shou-Hui Wang</a:t>
            </a:r>
            <a:r>
              <a:rPr lang="en-US" sz="2400" dirty="0"/>
              <a:t> </a:t>
            </a:r>
            <a:r>
              <a:rPr lang="en-US" sz="1600" dirty="0"/>
              <a:t>(CC BY-SA 2.0, cropped) 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Air mail</a:t>
            </a:r>
            <a:r>
              <a:rPr lang="en-US" sz="2400" dirty="0"/>
              <a:t> by </a:t>
            </a:r>
            <a:r>
              <a:rPr lang="en-US" sz="2400" i="1" dirty="0"/>
              <a:t>Tyler Spaeth</a:t>
            </a:r>
            <a:r>
              <a:rPr lang="en-US" sz="2400" dirty="0"/>
              <a:t> </a:t>
            </a:r>
            <a:r>
              <a:rPr lang="en-US" sz="1600" dirty="0"/>
              <a:t>(CC BY 2.0, background removed) 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Post-IT</a:t>
            </a:r>
            <a:r>
              <a:rPr lang="en-US" sz="2400" dirty="0"/>
              <a:t> by </a:t>
            </a:r>
            <a:r>
              <a:rPr lang="en-US" sz="2400" i="1" dirty="0"/>
              <a:t>Open Grid Scheduler</a:t>
            </a:r>
            <a:r>
              <a:rPr lang="en-US" sz="2400" dirty="0"/>
              <a:t> </a:t>
            </a:r>
            <a:r>
              <a:rPr lang="en-US" sz="1600" dirty="0"/>
              <a:t>(Public Domain)</a:t>
            </a:r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Registry</a:t>
            </a:r>
            <a:r>
              <a:rPr lang="en-US" sz="2400" dirty="0"/>
              <a:t> by </a:t>
            </a:r>
            <a:r>
              <a:rPr lang="en-US" sz="2400" i="1" dirty="0" err="1"/>
              <a:t>xnimrodx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8"/>
              </a:rPr>
              <a:t>Recipient</a:t>
            </a:r>
            <a:r>
              <a:rPr lang="en-US" sz="2400" dirty="0"/>
              <a:t> by </a:t>
            </a:r>
            <a:r>
              <a:rPr lang="en-US" sz="2400" i="1" dirty="0" err="1"/>
              <a:t>Muhammad_Usman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9"/>
            </a:endParaRPr>
          </a:p>
          <a:p>
            <a:pPr marL="0" indent="0">
              <a:buNone/>
            </a:pPr>
            <a:r>
              <a:rPr lang="en-US" sz="2400" dirty="0">
                <a:hlinkClick r:id="rId10"/>
              </a:rPr>
              <a:t>Postman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9"/>
            </a:endParaRPr>
          </a:p>
          <a:p>
            <a:pPr marL="0" indent="0">
              <a:buNone/>
            </a:pPr>
            <a:r>
              <a:rPr lang="en-US" sz="2400" dirty="0">
                <a:hlinkClick r:id="rId11"/>
              </a:rPr>
              <a:t>Sender</a:t>
            </a:r>
            <a:r>
              <a:rPr lang="en-US" sz="2400" dirty="0"/>
              <a:t> by </a:t>
            </a:r>
            <a:r>
              <a:rPr lang="en-US" sz="2400" i="1" dirty="0"/>
              <a:t>Jagat Icon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2"/>
              </a:rPr>
              <a:t>Email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3"/>
              </a:rPr>
              <a:t>Email</a:t>
            </a:r>
            <a:r>
              <a:rPr lang="en-US" sz="2400" dirty="0"/>
              <a:t> by </a:t>
            </a:r>
            <a:r>
              <a:rPr lang="en-US" sz="2400" i="1" dirty="0" err="1"/>
              <a:t>rukanicon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4"/>
              </a:rPr>
              <a:t>List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5"/>
              </a:rPr>
              <a:t>old computer</a:t>
            </a:r>
            <a:r>
              <a:rPr lang="en-US" sz="2400" dirty="0"/>
              <a:t> by </a:t>
            </a:r>
            <a:r>
              <a:rPr lang="en-US" sz="2400" i="1" dirty="0"/>
              <a:t>Jeff Dray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16"/>
              </a:rPr>
              <a:t>HMS computer</a:t>
            </a:r>
            <a:r>
              <a:rPr lang="en-US" sz="2400" dirty="0"/>
              <a:t> by </a:t>
            </a:r>
            <a:r>
              <a:rPr lang="en-US" sz="2400" i="1" dirty="0" err="1"/>
              <a:t>kitschweb</a:t>
            </a:r>
            <a:r>
              <a:rPr lang="en-US" sz="2400" dirty="0"/>
              <a:t> </a:t>
            </a:r>
            <a:r>
              <a:rPr lang="en-US" sz="1600" dirty="0"/>
              <a:t>(CC BY-ND 2.0)</a:t>
            </a:r>
            <a:endParaRPr lang="en-US" sz="2400" dirty="0">
              <a:hlinkClick r:id="rId9"/>
            </a:endParaRPr>
          </a:p>
          <a:p>
            <a:pPr marL="0" indent="0">
              <a:buNone/>
            </a:pPr>
            <a:r>
              <a:rPr lang="en-US" sz="2400" dirty="0">
                <a:hlinkClick r:id="rId17"/>
              </a:rPr>
              <a:t>C.I.D.N.A. Air Mail Cover (black)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 err="1"/>
              <a:t>afvintage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</a:p>
          <a:p>
            <a:pPr marL="0" indent="0">
              <a:buNone/>
            </a:pPr>
            <a:r>
              <a:rPr lang="en-US" sz="2400" dirty="0">
                <a:hlinkClick r:id="rId18"/>
              </a:rPr>
              <a:t>postbox</a:t>
            </a:r>
            <a:r>
              <a:rPr lang="en-US" sz="2400" dirty="0"/>
              <a:t> by </a:t>
            </a:r>
            <a:r>
              <a:rPr lang="en-US" sz="2400" i="1" dirty="0"/>
              <a:t>The </a:t>
            </a:r>
            <a:r>
              <a:rPr lang="en-US" sz="2400" i="1" dirty="0" err="1"/>
              <a:t>Poss</a:t>
            </a:r>
            <a:r>
              <a:rPr lang="en-US" sz="2400" dirty="0"/>
              <a:t> </a:t>
            </a:r>
            <a:r>
              <a:rPr lang="en-US" sz="1600" dirty="0"/>
              <a:t>(CC BY-NC-ND 2.0)</a:t>
            </a:r>
          </a:p>
          <a:p>
            <a:pPr marL="0" indent="0">
              <a:buNone/>
            </a:pPr>
            <a:r>
              <a:rPr lang="en-US" sz="2400" dirty="0">
                <a:hlinkClick r:id="rId19"/>
              </a:rPr>
              <a:t>Culture</a:t>
            </a:r>
            <a:r>
              <a:rPr lang="en-US" sz="2400" dirty="0"/>
              <a:t> by </a:t>
            </a:r>
            <a:r>
              <a:rPr lang="en-US" sz="2400" i="1" dirty="0" err="1"/>
              <a:t>Muhammad_Usman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21"/>
              </a:rPr>
              <a:t>Crown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2"/>
              </a:rPr>
              <a:t>Air Freight &amp; Mail</a:t>
            </a:r>
            <a:r>
              <a:rPr lang="en-US" sz="2400" dirty="0"/>
              <a:t> by </a:t>
            </a:r>
            <a:r>
              <a:rPr lang="en-US" sz="2400" i="1" dirty="0" err="1"/>
              <a:t>Elad</a:t>
            </a:r>
            <a:r>
              <a:rPr lang="en-US" sz="2400" i="1" dirty="0"/>
              <a:t> </a:t>
            </a:r>
            <a:r>
              <a:rPr lang="en-US" sz="2400" i="1" dirty="0" err="1"/>
              <a:t>Rahmin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</a:p>
          <a:p>
            <a:pPr marL="0" indent="0">
              <a:buNone/>
            </a:pPr>
            <a:r>
              <a:rPr lang="en-US" sz="2400" dirty="0">
                <a:hlinkClick r:id="rId23"/>
              </a:rPr>
              <a:t>Sept 23/10 Old German postbox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/>
              <a:t>Judith Doyle </a:t>
            </a:r>
            <a:r>
              <a:rPr lang="en-US" sz="1600" dirty="0"/>
              <a:t>(CC BY-ND 2.0)</a:t>
            </a:r>
          </a:p>
          <a:p>
            <a:pPr marL="0" indent="0">
              <a:buNone/>
            </a:pPr>
            <a:r>
              <a:rPr lang="en-US" sz="2400" dirty="0">
                <a:hlinkClick r:id="rId24"/>
              </a:rPr>
              <a:t>FROM: Jamie in Oregon</a:t>
            </a:r>
            <a:r>
              <a:rPr lang="en-US" sz="2400" dirty="0"/>
              <a:t> by </a:t>
            </a:r>
            <a:r>
              <a:rPr lang="en-US" sz="2400" i="1" dirty="0"/>
              <a:t>Bianca J</a:t>
            </a:r>
            <a:r>
              <a:rPr lang="en-US" sz="2400" dirty="0"/>
              <a:t> </a:t>
            </a:r>
            <a:r>
              <a:rPr lang="en-US" sz="1600" dirty="0"/>
              <a:t>(CC BY-NC 2.0)</a:t>
            </a:r>
          </a:p>
          <a:p>
            <a:pPr marL="0" indent="0">
              <a:buNone/>
            </a:pPr>
            <a:r>
              <a:rPr lang="en-US" sz="2400" dirty="0">
                <a:hlinkClick r:id="rId25"/>
              </a:rPr>
              <a:t>Header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6"/>
              </a:rPr>
              <a:t>Blockchain</a:t>
            </a:r>
            <a:r>
              <a:rPr lang="en-US" sz="2400" dirty="0"/>
              <a:t> by </a:t>
            </a:r>
            <a:r>
              <a:rPr lang="en-US" sz="2400" i="1" dirty="0" err="1"/>
              <a:t>juicy_fish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27"/>
              </a:rPr>
              <a:t>US Post Box</a:t>
            </a:r>
            <a:r>
              <a:rPr lang="en-US" sz="2400" dirty="0"/>
              <a:t> by </a:t>
            </a:r>
            <a:r>
              <a:rPr lang="en-US" sz="2400" i="1" dirty="0"/>
              <a:t>Ann Oro</a:t>
            </a:r>
            <a:r>
              <a:rPr lang="en-US" sz="2400" dirty="0"/>
              <a:t> </a:t>
            </a:r>
            <a:r>
              <a:rPr lang="en-US" sz="1600" dirty="0"/>
              <a:t>(CC BY-SA 2.0)</a:t>
            </a:r>
          </a:p>
          <a:p>
            <a:pPr marL="0" indent="0">
              <a:buNone/>
            </a:pPr>
            <a:r>
              <a:rPr lang="en-US" sz="2400" dirty="0">
                <a:hlinkClick r:id="rId28"/>
              </a:rPr>
              <a:t>Configuration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i="1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29"/>
            </a:endParaRPr>
          </a:p>
          <a:p>
            <a:pPr marL="0" indent="0">
              <a:buNone/>
            </a:pPr>
            <a:r>
              <a:rPr lang="en-US" sz="2400" dirty="0">
                <a:hlinkClick r:id="rId30"/>
              </a:rPr>
              <a:t>Unboxing</a:t>
            </a:r>
            <a:r>
              <a:rPr lang="en-US" sz="2400" dirty="0"/>
              <a:t> by </a:t>
            </a:r>
            <a:r>
              <a:rPr lang="en-US" sz="2400" i="1" dirty="0" err="1"/>
              <a:t>Febrian</a:t>
            </a:r>
            <a:r>
              <a:rPr lang="en-US" sz="2400" i="1" dirty="0"/>
              <a:t> </a:t>
            </a:r>
            <a:r>
              <a:rPr lang="en-US" sz="2400" i="1" dirty="0" err="1"/>
              <a:t>Hidayat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31"/>
              </a:rPr>
              <a:t>Horse car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i="1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32"/>
              </a:rPr>
              <a:t>Play-button</a:t>
            </a:r>
            <a:r>
              <a:rPr lang="en-US" sz="2400" dirty="0"/>
              <a:t> by </a:t>
            </a:r>
            <a:r>
              <a:rPr lang="en-US" sz="2400" i="1" dirty="0" err="1"/>
              <a:t>Wahyu.Setyanto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  <a:endParaRPr lang="en-US" sz="24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33"/>
              </a:rPr>
              <a:t>sealed</a:t>
            </a:r>
            <a:r>
              <a:rPr lang="en-US" sz="2400" dirty="0"/>
              <a:t> by </a:t>
            </a:r>
            <a:r>
              <a:rPr lang="en-US" sz="2400" i="1" dirty="0"/>
              <a:t>Justin Henry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  <a:endParaRPr lang="en-US" sz="2400" dirty="0">
              <a:hlinkClick r:id="rId20"/>
            </a:endParaRPr>
          </a:p>
          <a:p>
            <a:pPr marL="0" indent="0">
              <a:buNone/>
            </a:pPr>
            <a:r>
              <a:rPr lang="en-US" sz="2400" dirty="0">
                <a:hlinkClick r:id="rId20"/>
              </a:rPr>
              <a:t>Newcastle upon Tyne … NE1 37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	by </a:t>
            </a:r>
            <a:r>
              <a:rPr lang="en-US" sz="2400" i="1" dirty="0" err="1"/>
              <a:t>bazzadarambler</a:t>
            </a:r>
            <a:r>
              <a:rPr lang="en-US" sz="2400" dirty="0"/>
              <a:t> </a:t>
            </a:r>
            <a:r>
              <a:rPr lang="en-US" sz="1600" dirty="0"/>
              <a:t>(CC BY 2.0, cropped)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660033"/>
                </a:solidFill>
              </a:rPr>
              <a:t>Literature</a:t>
            </a:r>
          </a:p>
          <a:p>
            <a:pPr marL="0" indent="0">
              <a:buNone/>
            </a:pPr>
            <a:r>
              <a:rPr lang="en-US" sz="2400" dirty="0">
                <a:hlinkClick r:id="rId34"/>
              </a:rPr>
              <a:t>Official Kafka Site</a:t>
            </a:r>
            <a:r>
              <a:rPr lang="en-US" sz="2400" dirty="0"/>
              <a:t> by </a:t>
            </a:r>
            <a:r>
              <a:rPr lang="en-US" sz="2400" i="1" dirty="0"/>
              <a:t>Apache</a:t>
            </a:r>
          </a:p>
          <a:p>
            <a:pPr marL="0" indent="0">
              <a:buNone/>
            </a:pPr>
            <a:r>
              <a:rPr lang="en-US" sz="2400" dirty="0">
                <a:hlinkClick r:id="rId35"/>
              </a:rPr>
              <a:t>cognitiveclass.ai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6"/>
              </a:rPr>
              <a:t>Messaging Concepts (ActiveMQ)</a:t>
            </a:r>
            <a:r>
              <a:rPr lang="en-US" sz="2400" dirty="0"/>
              <a:t> by </a:t>
            </a:r>
            <a:r>
              <a:rPr lang="en-US" sz="2400" i="1" dirty="0"/>
              <a:t>Apache</a:t>
            </a:r>
          </a:p>
          <a:p>
            <a:pPr marL="0" indent="0">
              <a:buNone/>
            </a:pPr>
            <a:r>
              <a:rPr lang="en-US" sz="2400" dirty="0">
                <a:hlinkClick r:id="rId37"/>
              </a:rPr>
              <a:t>Message Delivery Guarantees</a:t>
            </a:r>
            <a:r>
              <a:rPr lang="en-US" sz="2400" dirty="0"/>
              <a:t> by </a:t>
            </a:r>
            <a:r>
              <a:rPr lang="en-US" sz="2400" i="1" dirty="0"/>
              <a:t>Confluent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1F0FB6-64A7-A5FE-84E0-BEE62707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6236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0287-D6A5-33E3-507E-5151D2E3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11" y="2766218"/>
            <a:ext cx="3597377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660033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9917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8C72F4E-89EF-003A-6CF5-17CBACE2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0033"/>
                </a:solidFill>
              </a:rPr>
              <a:t>Publish-Subscribe</a:t>
            </a:r>
          </a:p>
        </p:txBody>
      </p:sp>
      <p:pic>
        <p:nvPicPr>
          <p:cNvPr id="5" name="Picture 4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0CCA15EF-BF0B-588D-51FA-AEAA36C97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1052" y="2091812"/>
            <a:ext cx="1976624" cy="1976624"/>
          </a:xfrm>
          <a:prstGeom prst="rect">
            <a:avLst/>
          </a:prstGeom>
        </p:spPr>
      </p:pic>
      <p:pic>
        <p:nvPicPr>
          <p:cNvPr id="6" name="Picture 5" descr="A person holding a envelope&#10;&#10;Description automatically generated">
            <a:extLst>
              <a:ext uri="{FF2B5EF4-FFF2-40B4-BE49-F238E27FC236}">
                <a16:creationId xmlns:a16="http://schemas.microsoft.com/office/drawing/2014/main" id="{0A6D4392-B55E-0A88-4318-6CC6CE77E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324" y="2091812"/>
            <a:ext cx="1976624" cy="19766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9A69E0-96A9-FEEA-08C4-B13849605BD9}"/>
              </a:ext>
            </a:extLst>
          </p:cNvPr>
          <p:cNvSpPr txBox="1"/>
          <p:nvPr/>
        </p:nvSpPr>
        <p:spPr>
          <a:xfrm>
            <a:off x="1464324" y="4144635"/>
            <a:ext cx="15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Producer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4D38CF-7580-302E-9A64-14F8F70F6B5E}"/>
              </a:ext>
            </a:extLst>
          </p:cNvPr>
          <p:cNvSpPr txBox="1"/>
          <p:nvPr/>
        </p:nvSpPr>
        <p:spPr>
          <a:xfrm>
            <a:off x="9272162" y="4144635"/>
            <a:ext cx="179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Consumer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88196F-49B4-EEF8-3454-FA427311B9BD}"/>
              </a:ext>
            </a:extLst>
          </p:cNvPr>
          <p:cNvSpPr/>
          <p:nvPr/>
        </p:nvSpPr>
        <p:spPr>
          <a:xfrm>
            <a:off x="4807465" y="934065"/>
            <a:ext cx="2345674" cy="4493342"/>
          </a:xfrm>
          <a:prstGeom prst="roundRect">
            <a:avLst/>
          </a:prstGeom>
          <a:noFill/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BB90100A-61A9-9002-32AF-4F44BFD6B8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675" y="1108579"/>
            <a:ext cx="967252" cy="967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A30D52-21C1-C5E9-9D3F-5D13D1C8ACA0}"/>
              </a:ext>
            </a:extLst>
          </p:cNvPr>
          <p:cNvSpPr txBox="1"/>
          <p:nvPr/>
        </p:nvSpPr>
        <p:spPr>
          <a:xfrm>
            <a:off x="5510675" y="5400715"/>
            <a:ext cx="15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Topic</a:t>
            </a:r>
          </a:p>
        </p:txBody>
      </p:sp>
      <p:pic>
        <p:nvPicPr>
          <p:cNvPr id="12" name="Picture 11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0B456504-2DC0-A6F0-6C65-82CC7C1C9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13" y="2587393"/>
            <a:ext cx="967251" cy="967251"/>
          </a:xfrm>
          <a:prstGeom prst="rect">
            <a:avLst/>
          </a:prstGeom>
        </p:spPr>
      </p:pic>
      <p:pic>
        <p:nvPicPr>
          <p:cNvPr id="14" name="Picture 13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629DBEA8-FD22-A819-835F-519DD77BF7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12" y="3775324"/>
            <a:ext cx="967252" cy="96725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C0C86E1-A3DB-DB03-A1C5-913118E152E3}"/>
              </a:ext>
            </a:extLst>
          </p:cNvPr>
          <p:cNvCxnSpPr>
            <a:stCxn id="6" idx="3"/>
            <a:endCxn id="12" idx="1"/>
          </p:cNvCxnSpPr>
          <p:nvPr/>
        </p:nvCxnSpPr>
        <p:spPr>
          <a:xfrm flipV="1">
            <a:off x="3440948" y="3071019"/>
            <a:ext cx="2064265" cy="9105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AF281C-3F94-1B8E-A8B0-358BA7D7F5CC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3440948" y="3080124"/>
            <a:ext cx="2064264" cy="1178826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22B4E6-C00C-CDDA-926E-B821D107161F}"/>
              </a:ext>
            </a:extLst>
          </p:cNvPr>
          <p:cNvCxnSpPr>
            <a:cxnSpLocks/>
            <a:stCxn id="12" idx="3"/>
            <a:endCxn id="5" idx="3"/>
          </p:cNvCxnSpPr>
          <p:nvPr/>
        </p:nvCxnSpPr>
        <p:spPr>
          <a:xfrm>
            <a:off x="6472464" y="3071019"/>
            <a:ext cx="2278588" cy="9105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E8DAF7D-EC48-D061-9E15-32F018A02A43}"/>
              </a:ext>
            </a:extLst>
          </p:cNvPr>
          <p:cNvCxnSpPr>
            <a:cxnSpLocks/>
            <a:stCxn id="14" idx="3"/>
            <a:endCxn id="5" idx="3"/>
          </p:cNvCxnSpPr>
          <p:nvPr/>
        </p:nvCxnSpPr>
        <p:spPr>
          <a:xfrm flipV="1">
            <a:off x="6472464" y="3080124"/>
            <a:ext cx="2278588" cy="1178826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DF33AA0-6B1F-7430-5289-D527355FCE5F}"/>
              </a:ext>
            </a:extLst>
          </p:cNvPr>
          <p:cNvSpPr txBox="1"/>
          <p:nvPr/>
        </p:nvSpPr>
        <p:spPr>
          <a:xfrm>
            <a:off x="7121737" y="1493975"/>
            <a:ext cx="2064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Subscription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5FC05C0-DBC7-C351-B83E-602F69B1719A}"/>
              </a:ext>
            </a:extLst>
          </p:cNvPr>
          <p:cNvSpPr txBox="1"/>
          <p:nvPr/>
        </p:nvSpPr>
        <p:spPr>
          <a:xfrm>
            <a:off x="1636558" y="1039579"/>
            <a:ext cx="1632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Newsfeed</a:t>
            </a:r>
          </a:p>
        </p:txBody>
      </p:sp>
    </p:spTree>
    <p:extLst>
      <p:ext uri="{BB962C8B-B14F-4D97-AF65-F5344CB8AC3E}">
        <p14:creationId xmlns:p14="http://schemas.microsoft.com/office/powerpoint/2010/main" val="41985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10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post-it note&#10;&#10;Description automatically generated">
            <a:extLst>
              <a:ext uri="{FF2B5EF4-FFF2-40B4-BE49-F238E27FC236}">
                <a16:creationId xmlns:a16="http://schemas.microsoft.com/office/drawing/2014/main" id="{6DE9BB1D-5A69-DF52-85E0-FB152A9BD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3797">
            <a:off x="1012724" y="462627"/>
            <a:ext cx="9453406" cy="626224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F9F919-E513-36DE-439B-46B4ED24DD6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Outline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E9B39-DDEB-CC9A-A86B-231BCE7D74EE}"/>
              </a:ext>
            </a:extLst>
          </p:cNvPr>
          <p:cNvSpPr txBox="1"/>
          <p:nvPr/>
        </p:nvSpPr>
        <p:spPr>
          <a:xfrm>
            <a:off x="8383908" y="1709305"/>
            <a:ext cx="38080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Cluster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Messages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Producer – Consumer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Usage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Kafka Connect</a:t>
            </a:r>
          </a:p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Streaming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0C0A8-6A66-CD00-DFA8-53EB77C5AA39}"/>
              </a:ext>
            </a:extLst>
          </p:cNvPr>
          <p:cNvSpPr txBox="1"/>
          <p:nvPr/>
        </p:nvSpPr>
        <p:spPr>
          <a:xfrm>
            <a:off x="0" y="1709304"/>
            <a:ext cx="38080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Messaging systems</a:t>
            </a: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1B301-54BD-6F49-54B6-829CE4C14D17}"/>
              </a:ext>
            </a:extLst>
          </p:cNvPr>
          <p:cNvSpPr txBox="1"/>
          <p:nvPr/>
        </p:nvSpPr>
        <p:spPr>
          <a:xfrm rot="21415789">
            <a:off x="4275099" y="2968926"/>
            <a:ext cx="3808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Kafka really is?</a:t>
            </a:r>
          </a:p>
        </p:txBody>
      </p:sp>
    </p:spTree>
    <p:extLst>
      <p:ext uri="{BB962C8B-B14F-4D97-AF65-F5344CB8AC3E}">
        <p14:creationId xmlns:p14="http://schemas.microsoft.com/office/powerpoint/2010/main" val="985586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33C037D6-E9C4-69D5-B678-D40A86DDB2CB}"/>
              </a:ext>
            </a:extLst>
          </p:cNvPr>
          <p:cNvSpPr/>
          <p:nvPr/>
        </p:nvSpPr>
        <p:spPr>
          <a:xfrm>
            <a:off x="4277032" y="1278194"/>
            <a:ext cx="3704684" cy="4847303"/>
          </a:xfrm>
          <a:prstGeom prst="rect">
            <a:avLst/>
          </a:prstGeom>
          <a:pattFill prst="smConfetti">
            <a:fgClr>
              <a:srgbClr val="FF6699"/>
            </a:fgClr>
            <a:bgClr>
              <a:schemeClr val="bg1"/>
            </a:bgClr>
          </a:patt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A634C71-C7A9-5279-1923-0136E7C9F2C5}"/>
              </a:ext>
            </a:extLst>
          </p:cNvPr>
          <p:cNvSpPr/>
          <p:nvPr/>
        </p:nvSpPr>
        <p:spPr>
          <a:xfrm>
            <a:off x="4952783" y="4025349"/>
            <a:ext cx="2345674" cy="1474840"/>
          </a:xfrm>
          <a:prstGeom prst="roundRect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AB31A12-B63D-E383-4139-B69E2FC0F62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743199" cy="816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0033"/>
                </a:solidFill>
              </a:rPr>
              <a:t>Kafka</a:t>
            </a:r>
          </a:p>
        </p:txBody>
      </p:sp>
      <p:pic>
        <p:nvPicPr>
          <p:cNvPr id="2" name="Picture 1" descr="A person with a green shirt and a red arrow next to a yellow envelope&#10;&#10;Description automatically generated">
            <a:extLst>
              <a:ext uri="{FF2B5EF4-FFF2-40B4-BE49-F238E27FC236}">
                <a16:creationId xmlns:a16="http://schemas.microsoft.com/office/drawing/2014/main" id="{4723FA72-88AC-323C-E659-A1313D1CB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17970" y="2612920"/>
            <a:ext cx="1976624" cy="1976624"/>
          </a:xfrm>
          <a:prstGeom prst="rect">
            <a:avLst/>
          </a:prstGeom>
        </p:spPr>
      </p:pic>
      <p:pic>
        <p:nvPicPr>
          <p:cNvPr id="3" name="Picture 2" descr="A person holding a envelope&#10;&#10;Description automatically generated">
            <a:extLst>
              <a:ext uri="{FF2B5EF4-FFF2-40B4-BE49-F238E27FC236}">
                <a16:creationId xmlns:a16="http://schemas.microsoft.com/office/drawing/2014/main" id="{BDE2EA83-A732-6F6F-8C24-0E4886B73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052" y="2612920"/>
            <a:ext cx="1976624" cy="19766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14CF5-CFFC-A2B5-B10D-F3F8820C4CD2}"/>
              </a:ext>
            </a:extLst>
          </p:cNvPr>
          <p:cNvSpPr txBox="1"/>
          <p:nvPr/>
        </p:nvSpPr>
        <p:spPr>
          <a:xfrm>
            <a:off x="894052" y="4665743"/>
            <a:ext cx="1509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Producer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493D47-B3A1-742D-4455-D86E0257EF52}"/>
              </a:ext>
            </a:extLst>
          </p:cNvPr>
          <p:cNvSpPr txBox="1"/>
          <p:nvPr/>
        </p:nvSpPr>
        <p:spPr>
          <a:xfrm>
            <a:off x="10039080" y="4665743"/>
            <a:ext cx="179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Consumer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7E25C28-B00C-6AA1-1C62-E1EFD39629F3}"/>
              </a:ext>
            </a:extLst>
          </p:cNvPr>
          <p:cNvSpPr/>
          <p:nvPr/>
        </p:nvSpPr>
        <p:spPr>
          <a:xfrm>
            <a:off x="4960290" y="1936953"/>
            <a:ext cx="2345674" cy="1474840"/>
          </a:xfrm>
          <a:prstGeom prst="roundRect">
            <a:avLst/>
          </a:prstGeom>
          <a:solidFill>
            <a:schemeClr val="bg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E4D30FC3-F69E-4765-3FB1-CFDB32AF0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88" y="2111467"/>
            <a:ext cx="547463" cy="547463"/>
          </a:xfrm>
          <a:prstGeom prst="rect">
            <a:avLst/>
          </a:prstGeom>
        </p:spPr>
      </p:pic>
      <p:pic>
        <p:nvPicPr>
          <p:cNvPr id="10" name="Picture 9" descr="A yellow envelope with black lines&#10;&#10;Description automatically generated">
            <a:extLst>
              <a:ext uri="{FF2B5EF4-FFF2-40B4-BE49-F238E27FC236}">
                <a16:creationId xmlns:a16="http://schemas.microsoft.com/office/drawing/2014/main" id="{20CB5CEE-F992-E052-C58D-C57EF70C2F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501" y="2286074"/>
            <a:ext cx="967251" cy="967251"/>
          </a:xfrm>
          <a:prstGeom prst="rect">
            <a:avLst/>
          </a:prstGeom>
        </p:spPr>
      </p:pic>
      <p:pic>
        <p:nvPicPr>
          <p:cNvPr id="11" name="Picture 10" descr="A green envelope with black lines&#10;&#10;Description automatically generated">
            <a:extLst>
              <a:ext uri="{FF2B5EF4-FFF2-40B4-BE49-F238E27FC236}">
                <a16:creationId xmlns:a16="http://schemas.microsoft.com/office/drawing/2014/main" id="{C6B52FDF-6FD8-FE0C-1A75-4D921A5CA7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94" y="4355425"/>
            <a:ext cx="967252" cy="96725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21642B-C179-9E44-B639-888E2308AEE8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2870676" y="3601232"/>
            <a:ext cx="1406356" cy="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20DFD2-929D-498F-C238-7CC13BC31C6B}"/>
              </a:ext>
            </a:extLst>
          </p:cNvPr>
          <p:cNvCxnSpPr>
            <a:cxnSpLocks/>
            <a:endCxn id="2" idx="3"/>
          </p:cNvCxnSpPr>
          <p:nvPr/>
        </p:nvCxnSpPr>
        <p:spPr>
          <a:xfrm>
            <a:off x="7981716" y="3601232"/>
            <a:ext cx="1536254" cy="0"/>
          </a:xfrm>
          <a:prstGeom prst="straightConnector1">
            <a:avLst/>
          </a:prstGeom>
          <a:ln>
            <a:solidFill>
              <a:srgbClr val="6600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D53740-CD6E-3EAC-405E-51205930D81A}"/>
              </a:ext>
            </a:extLst>
          </p:cNvPr>
          <p:cNvSpPr txBox="1"/>
          <p:nvPr/>
        </p:nvSpPr>
        <p:spPr>
          <a:xfrm>
            <a:off x="4551825" y="129043"/>
            <a:ext cx="7640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Publish-Subscribe Messaging System with Tweaks</a:t>
            </a:r>
          </a:p>
        </p:txBody>
      </p:sp>
      <p:pic>
        <p:nvPicPr>
          <p:cNvPr id="24" name="Picture 23" descr="A group of colorful arrows with numbers&#10;&#10;Description automatically generated">
            <a:extLst>
              <a:ext uri="{FF2B5EF4-FFF2-40B4-BE49-F238E27FC236}">
                <a16:creationId xmlns:a16="http://schemas.microsoft.com/office/drawing/2014/main" id="{F815B9BE-5628-3DC0-A1C0-BF489194C3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781" y="4199863"/>
            <a:ext cx="547463" cy="547463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6BFAD87E-2BE2-0324-5A94-DE1C3B0156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59055" y="1349101"/>
            <a:ext cx="577175" cy="93697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68079C6-B527-BAAB-62CC-EF782E296876}"/>
              </a:ext>
            </a:extLst>
          </p:cNvPr>
          <p:cNvSpPr txBox="1"/>
          <p:nvPr/>
        </p:nvSpPr>
        <p:spPr>
          <a:xfrm>
            <a:off x="7981716" y="3167390"/>
            <a:ext cx="129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TCP/IP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3AA9B8-87E4-FD1D-2E1E-5A149DE823C3}"/>
              </a:ext>
            </a:extLst>
          </p:cNvPr>
          <p:cNvSpPr txBox="1"/>
          <p:nvPr/>
        </p:nvSpPr>
        <p:spPr>
          <a:xfrm>
            <a:off x="2955066" y="3167390"/>
            <a:ext cx="1292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TCP/IP</a:t>
            </a:r>
          </a:p>
        </p:txBody>
      </p:sp>
    </p:spTree>
    <p:extLst>
      <p:ext uri="{BB962C8B-B14F-4D97-AF65-F5344CB8AC3E}">
        <p14:creationId xmlns:p14="http://schemas.microsoft.com/office/powerpoint/2010/main" val="100838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" grpId="0"/>
      <p:bldP spid="6" grpId="0"/>
      <p:bldP spid="7" grpId="0" animBg="1"/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1360</Words>
  <Application>Microsoft Office PowerPoint</Application>
  <PresentationFormat>Widescreen</PresentationFormat>
  <Paragraphs>517</Paragraphs>
  <Slides>62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Aptos</vt:lpstr>
      <vt:lpstr>Arial</vt:lpstr>
      <vt:lpstr>Courier New</vt:lpstr>
      <vt:lpstr>Times New Roman</vt:lpstr>
      <vt:lpstr>Wingdings</vt:lpstr>
      <vt:lpstr>Office Theme</vt:lpstr>
      <vt:lpstr>Kafka</vt:lpstr>
      <vt:lpstr>Business Card</vt:lpstr>
      <vt:lpstr>PowerPoint Presentation</vt:lpstr>
      <vt:lpstr>PowerPoint Presentation</vt:lpstr>
      <vt:lpstr>Actors and Properties</vt:lpstr>
      <vt:lpstr>Message Queue</vt:lpstr>
      <vt:lpstr>Publish-Subscribe</vt:lpstr>
      <vt:lpstr>PowerPoint Presentation</vt:lpstr>
      <vt:lpstr>PowerPoint Presentation</vt:lpstr>
      <vt:lpstr>PowerPoint Presentation</vt:lpstr>
      <vt:lpstr>Kafka Message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Kafka Message</vt:lpstr>
      <vt:lpstr>I/O Optimization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Producer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Consumer Failure</vt:lpstr>
      <vt:lpstr>Consumer Failure</vt:lpstr>
      <vt:lpstr>Consumer Failure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Kafka Connect</vt:lpstr>
      <vt:lpstr>PowerPoint Presentation</vt:lpstr>
      <vt:lpstr>How to Stream in Kafka?</vt:lpstr>
      <vt:lpstr>Kafka Streams</vt:lpstr>
      <vt:lpstr>References</vt:lpstr>
      <vt:lpstr>Thank You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Hadoop</dc:title>
  <dc:creator>Andras Varga</dc:creator>
  <cp:lastModifiedBy>Andras Varga</cp:lastModifiedBy>
  <cp:revision>1442</cp:revision>
  <dcterms:created xsi:type="dcterms:W3CDTF">2024-06-21T10:52:55Z</dcterms:created>
  <dcterms:modified xsi:type="dcterms:W3CDTF">2024-11-11T19:40:27Z</dcterms:modified>
</cp:coreProperties>
</file>