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261" r:id="rId4"/>
    <p:sldId id="264" r:id="rId5"/>
    <p:sldId id="275" r:id="rId6"/>
    <p:sldId id="276" r:id="rId7"/>
    <p:sldId id="277" r:id="rId8"/>
    <p:sldId id="27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1" r:id="rId23"/>
    <p:sldId id="291" r:id="rId24"/>
    <p:sldId id="292" r:id="rId25"/>
    <p:sldId id="293" r:id="rId26"/>
    <p:sldId id="272" r:id="rId27"/>
    <p:sldId id="294" r:id="rId28"/>
    <p:sldId id="295" r:id="rId29"/>
    <p:sldId id="273" r:id="rId30"/>
    <p:sldId id="296" r:id="rId31"/>
    <p:sldId id="297" r:id="rId32"/>
    <p:sldId id="301" r:id="rId33"/>
    <p:sldId id="274" r:id="rId34"/>
    <p:sldId id="298" r:id="rId35"/>
    <p:sldId id="299" r:id="rId36"/>
    <p:sldId id="300" r:id="rId37"/>
    <p:sldId id="260" r:id="rId38"/>
    <p:sldId id="2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F67995-0631-4480-AA94-21800B974907}">
          <p14:sldIdLst>
            <p14:sldId id="257"/>
            <p14:sldId id="262"/>
            <p14:sldId id="261"/>
          </p14:sldIdLst>
        </p14:section>
        <p14:section name="Basic Properties" id="{EA1EDAE5-AA19-4E7D-B7DA-2A36DD4C31A7}">
          <p14:sldIdLst>
            <p14:sldId id="264"/>
            <p14:sldId id="275"/>
            <p14:sldId id="276"/>
            <p14:sldId id="277"/>
          </p14:sldIdLst>
        </p14:section>
        <p14:section name="Architecture" id="{10ECC1CA-475A-469B-B2E8-A59FEFABF957}">
          <p14:sldIdLst>
            <p14:sldId id="270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Workflow" id="{A00C637E-54EC-49A9-BD42-D8F96E3FCD33}">
          <p14:sldIdLst>
            <p14:sldId id="271"/>
            <p14:sldId id="291"/>
            <p14:sldId id="292"/>
            <p14:sldId id="293"/>
          </p14:sldIdLst>
        </p14:section>
        <p14:section name="Leader Election in General" id="{242BF77D-BDCE-44CA-9B3A-C78A2E2F4328}">
          <p14:sldIdLst>
            <p14:sldId id="272"/>
            <p14:sldId id="294"/>
            <p14:sldId id="295"/>
          </p14:sldIdLst>
        </p14:section>
        <p14:section name="Leader Election in Zookeeper" id="{8743FB53-D0FB-475C-B63E-D541AD5D3E91}">
          <p14:sldIdLst>
            <p14:sldId id="273"/>
            <p14:sldId id="296"/>
            <p14:sldId id="297"/>
            <p14:sldId id="301"/>
          </p14:sldIdLst>
        </p14:section>
        <p14:section name="Recipes" id="{22ADFDA1-5019-4036-8A01-5DCB4E0965FE}">
          <p14:sldIdLst>
            <p14:sldId id="274"/>
            <p14:sldId id="298"/>
            <p14:sldId id="299"/>
            <p14:sldId id="300"/>
          </p14:sldIdLst>
        </p14:section>
        <p14:section name="Closing" id="{47CD8C8E-99D2-4028-8E0C-7CAEDAEC88F3}">
          <p14:sldIdLst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DDDD"/>
    <a:srgbClr val="FFC3C3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31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9E88-79E9-44FF-9D07-D26C41F0F2F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0D37-94A2-4592-8655-9C1BC74F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20D37-94A2-4592-8655-9C1BC74F12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ickr.com/photos/oleksandr_k/49672237247/" TargetMode="External"/><Relationship Id="rId18" Type="http://schemas.openxmlformats.org/officeDocument/2006/relationships/hyperlink" Target="https://www.flickr.com/photos/bjtechnewsphotolibrary/43311938064/" TargetMode="External"/><Relationship Id="rId26" Type="http://schemas.openxmlformats.org/officeDocument/2006/relationships/hyperlink" Target="https://www.flaticon.com/free-icon/settings_1208821?term=gear&amp;page=1&amp;position=67&amp;origin=search&amp;related_id=1208821" TargetMode="External"/><Relationship Id="rId21" Type="http://schemas.openxmlformats.org/officeDocument/2006/relationships/hyperlink" Target="https://www.flaticon.com/free-icon/persistence_16964609" TargetMode="External"/><Relationship Id="rId34" Type="http://schemas.openxmlformats.org/officeDocument/2006/relationships/hyperlink" Target="https://zookeeper.apache.org/doc/r3.9.2/index.html" TargetMode="External"/><Relationship Id="rId7" Type="http://schemas.openxmlformats.org/officeDocument/2006/relationships/hyperlink" Target="https://www.flaticon.com/free-icon/queue_14253253" TargetMode="External"/><Relationship Id="rId12" Type="http://schemas.openxmlformats.org/officeDocument/2006/relationships/hyperlink" Target="https://www.flickr.com/photos/134465805@N06/21623729612/" TargetMode="External"/><Relationship Id="rId17" Type="http://schemas.openxmlformats.org/officeDocument/2006/relationships/hyperlink" Target="https://www.flickr.com/photos/glasgowschoolart/36659189614/" TargetMode="External"/><Relationship Id="rId25" Type="http://schemas.openxmlformats.org/officeDocument/2006/relationships/hyperlink" Target="https://www.flaticon.com/free-icon/cpu_11392684?term=processor&amp;page=1&amp;position=6&amp;origin=search&amp;related_id=11392684" TargetMode="External"/><Relationship Id="rId33" Type="http://schemas.openxmlformats.org/officeDocument/2006/relationships/hyperlink" Target="https://cognitiveclass.ai/" TargetMode="External"/><Relationship Id="rId2" Type="http://schemas.openxmlformats.org/officeDocument/2006/relationships/hyperlink" Target="https://www.flickr.com/photos/wwarby/16413984940" TargetMode="External"/><Relationship Id="rId16" Type="http://schemas.openxmlformats.org/officeDocument/2006/relationships/hyperlink" Target="https://www.flaticon.com/free-icon/unboxing_8159779?related_id=8159779&amp;origin=search" TargetMode="External"/><Relationship Id="rId20" Type="http://schemas.openxmlformats.org/officeDocument/2006/relationships/hyperlink" Target="https://www.flaticon.com/free-icon/parthenon_444708" TargetMode="External"/><Relationship Id="rId29" Type="http://schemas.openxmlformats.org/officeDocument/2006/relationships/hyperlink" Target="https://www.flickr.com/photos/luizcristo_photo/24339402505/in/photolist-D5MNoM-LwuCm5-A45zoq-sqj1cq-CLcSnT-ETq1F4-yuHty3-MtrCAX-Pzscst-Nmhnkk-Be8pfX-Eh2FqX-rege4A-BaQQ1L-CXuGUx-wcxkU4-GnHKV7-rTvB7w-ruRueJ-DSmNVt-PpngV2-vWNCAi-D4dpiD-Nm7BLT-PpnhPM-BaPnn7-sDUDz5-uWiVwv-Ni5wto-AALnf2-rTaXWL-rPPhi4-NiF638-Nm7GeR-vnEUHN-E1B6K8-P7JQZN-yW3hiF-rDpjAG-8cMQu5-C8gFjL-Eh2EgH-H53WZt-QZ7w4K-s47baN-Jou9Xa-s66nDA-sX2m8E-rhP5fK-EeGPA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aticon.com/free-icon/document_1542000?related_id=1542061&amp;origin=search" TargetMode="External"/><Relationship Id="rId11" Type="http://schemas.openxmlformats.org/officeDocument/2006/relationships/hyperlink" Target="https://www.flaticon.com/free-icon/directory_13950874" TargetMode="External"/><Relationship Id="rId24" Type="http://schemas.openxmlformats.org/officeDocument/2006/relationships/hyperlink" Target="https://www.flaticon.com/free-icon/postman_3148316?term=postman&amp;page=1&amp;position=4&amp;origin=search&amp;related_id=3148316" TargetMode="External"/><Relationship Id="rId32" Type="http://schemas.openxmlformats.org/officeDocument/2006/relationships/hyperlink" Target="https://zookeeper.apache.org/" TargetMode="External"/><Relationship Id="rId37" Type="http://schemas.openxmlformats.org/officeDocument/2006/relationships/image" Target="../media/image30.jpg"/><Relationship Id="rId5" Type="http://schemas.openxmlformats.org/officeDocument/2006/relationships/hyperlink" Target="https://www.flickr.com/photos/markmorgantrinidad/38732273170/in/photostream/" TargetMode="External"/><Relationship Id="rId15" Type="http://schemas.openxmlformats.org/officeDocument/2006/relationships/hyperlink" Target="https://www.flaticon.com/free-icon/configuration_4370815?related_id=4370853&amp;origin=search" TargetMode="External"/><Relationship Id="rId23" Type="http://schemas.openxmlformats.org/officeDocument/2006/relationships/hyperlink" Target="https://www.flaticon.com/free-icon/server_9132175?term=databas&amp;page=1&amp;position=10&amp;origin=search&amp;related_id=9132175" TargetMode="External"/><Relationship Id="rId28" Type="http://schemas.openxmlformats.org/officeDocument/2006/relationships/hyperlink" Target="https://www.flaticon.com/free-icon/brick_3813701?term=block&amp;page=1&amp;position=41&amp;origin=search&amp;related_id=3813701" TargetMode="External"/><Relationship Id="rId36" Type="http://schemas.openxmlformats.org/officeDocument/2006/relationships/hyperlink" Target="https://learning.oreilly.com/library/view/patterns-of-distributed/9780138222246/" TargetMode="External"/><Relationship Id="rId10" Type="http://schemas.openxmlformats.org/officeDocument/2006/relationships/hyperlink" Target="https://www.flaticon.com/free-icon/java_919854" TargetMode="External"/><Relationship Id="rId19" Type="http://schemas.openxmlformats.org/officeDocument/2006/relationships/hyperlink" Target="https://www.flickr.com/photos/76769589@N07/24686022600/" TargetMode="External"/><Relationship Id="rId31" Type="http://schemas.openxmlformats.org/officeDocument/2006/relationships/hyperlink" Target="https://www.flickr.com/photos/quinnanya/23835427359/" TargetMode="External"/><Relationship Id="rId4" Type="http://schemas.openxmlformats.org/officeDocument/2006/relationships/hyperlink" Target="https://www.flickr.com/photos/kitschweb/8077198459/" TargetMode="External"/><Relationship Id="rId9" Type="http://schemas.openxmlformats.org/officeDocument/2006/relationships/hyperlink" Target="https://www.flaticon.com/free-icon/computer-networks_4241510?related_id=4241604&amp;origin=search" TargetMode="External"/><Relationship Id="rId14" Type="http://schemas.openxmlformats.org/officeDocument/2006/relationships/hyperlink" Target="https://www.flaticon.com/free-icon/play_13410376" TargetMode="External"/><Relationship Id="rId22" Type="http://schemas.openxmlformats.org/officeDocument/2006/relationships/hyperlink" Target="https://www.flaticon.com/free-icon/branch_1147574" TargetMode="External"/><Relationship Id="rId27" Type="http://schemas.openxmlformats.org/officeDocument/2006/relationships/hyperlink" Target="https://www.flaticon.com/free-icon/counting_3798407?term=count&amp;page=1&amp;position=38&amp;origin=search&amp;related_id=3798407" TargetMode="External"/><Relationship Id="rId30" Type="http://schemas.openxmlformats.org/officeDocument/2006/relationships/hyperlink" Target="https://www.flickr.com/photos/16833954@N00/243477207/" TargetMode="External"/><Relationship Id="rId35" Type="http://schemas.openxmlformats.org/officeDocument/2006/relationships/hyperlink" Target="https://www.tutorialspoint.com/zookeeper/index.htm" TargetMode="External"/><Relationship Id="rId8" Type="http://schemas.openxmlformats.org/officeDocument/2006/relationships/hyperlink" Target="https://www.flickr.com/photos/117259707@N08/16600330941/" TargetMode="External"/><Relationship Id="rId3" Type="http://schemas.openxmlformats.org/officeDocument/2006/relationships/hyperlink" Target="https://www.flickr.com/photos/jeff_dray/526632865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6000">
                <a:schemeClr val="accent3">
                  <a:lumMod val="40000"/>
                  <a:lumOff val="60000"/>
                </a:schemeClr>
              </a:gs>
              <a:gs pos="65000">
                <a:schemeClr val="accent3">
                  <a:lumMod val="60000"/>
                  <a:lumOff val="40000"/>
                </a:schemeClr>
              </a:gs>
              <a:gs pos="9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 dirty="0"/>
              <a:t>Zookeeper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B8E2F0-0237-0726-7D91-30AA5D57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44413" cy="72758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Namespace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535955-2CA5-0782-065A-DE73BD66E92E}"/>
              </a:ext>
            </a:extLst>
          </p:cNvPr>
          <p:cNvSpPr/>
          <p:nvPr/>
        </p:nvSpPr>
        <p:spPr>
          <a:xfrm>
            <a:off x="2937385" y="1759975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474398-9113-EB94-37B5-606986E5BCE4}"/>
              </a:ext>
            </a:extLst>
          </p:cNvPr>
          <p:cNvSpPr/>
          <p:nvPr/>
        </p:nvSpPr>
        <p:spPr>
          <a:xfrm>
            <a:off x="2000862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E445-E986-2E74-F79F-2F75501BC971}"/>
              </a:ext>
            </a:extLst>
          </p:cNvPr>
          <p:cNvSpPr/>
          <p:nvPr/>
        </p:nvSpPr>
        <p:spPr>
          <a:xfrm>
            <a:off x="3972231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EEFB5E-DED5-581B-8D58-1214D76296FE}"/>
              </a:ext>
            </a:extLst>
          </p:cNvPr>
          <p:cNvSpPr/>
          <p:nvPr/>
        </p:nvSpPr>
        <p:spPr>
          <a:xfrm>
            <a:off x="1172493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4ABC8-3A6E-0627-ABB5-BE074979241F}"/>
              </a:ext>
            </a:extLst>
          </p:cNvPr>
          <p:cNvSpPr/>
          <p:nvPr/>
        </p:nvSpPr>
        <p:spPr>
          <a:xfrm>
            <a:off x="2000862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8CD459-F2B3-EA62-07ED-35B18FAE34A7}"/>
              </a:ext>
            </a:extLst>
          </p:cNvPr>
          <p:cNvSpPr/>
          <p:nvPr/>
        </p:nvSpPr>
        <p:spPr>
          <a:xfrm>
            <a:off x="2829231" y="3932907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773B5-823A-41FB-4FEF-376493A4F654}"/>
              </a:ext>
            </a:extLst>
          </p:cNvPr>
          <p:cNvSpPr/>
          <p:nvPr/>
        </p:nvSpPr>
        <p:spPr>
          <a:xfrm>
            <a:off x="3974688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A4B249-F979-1FFB-963A-CC930BCB4119}"/>
              </a:ext>
            </a:extLst>
          </p:cNvPr>
          <p:cNvSpPr/>
          <p:nvPr/>
        </p:nvSpPr>
        <p:spPr>
          <a:xfrm>
            <a:off x="4903835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70FD73-37EB-8C5F-CE93-2DF769E205F6}"/>
              </a:ext>
            </a:extLst>
          </p:cNvPr>
          <p:cNvSpPr/>
          <p:nvPr/>
        </p:nvSpPr>
        <p:spPr>
          <a:xfrm>
            <a:off x="3532237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1BDDD-650E-303F-FFDE-6E760D7DE3E0}"/>
              </a:ext>
            </a:extLst>
          </p:cNvPr>
          <p:cNvSpPr/>
          <p:nvPr/>
        </p:nvSpPr>
        <p:spPr>
          <a:xfrm>
            <a:off x="4500715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0774D2-E467-A062-9F72-B82C8306B16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2109017" y="1944607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B2E1C-3E1C-763A-6834-57F8AB913A1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80648" y="2976995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0CB69-17E4-ADA4-6F91-F7CD7173A204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2109017" y="3008673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D91323-EEBE-2FCC-F38D-25D09A84F159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2185493" y="2976995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12A987-F0BE-0768-64A0-96E9BB65C9BA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3122016" y="1944607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ACB0C5-8543-B5A9-C8C3-B7CE2E89AF1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4156862" y="2976995"/>
            <a:ext cx="855128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C245A9-7C74-DC24-233C-B4757CD1689C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4080386" y="3008673"/>
            <a:ext cx="2457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E86002-A0B7-2BCF-7790-5FE9AB36C705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640392" y="4117538"/>
            <a:ext cx="365974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FCAD69-BCD0-6DEA-792A-131843956EEE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4159319" y="4117538"/>
            <a:ext cx="449551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E8F453-7C41-6722-3F4C-B308135FD3A2}"/>
              </a:ext>
            </a:extLst>
          </p:cNvPr>
          <p:cNvSpPr txBox="1"/>
          <p:nvPr/>
        </p:nvSpPr>
        <p:spPr>
          <a:xfrm>
            <a:off x="6789178" y="764737"/>
            <a:ext cx="3023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store data AND have children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DFFCDC-942C-6EA8-EA66-3EAC0D254EC2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333135" y="1241791"/>
            <a:ext cx="3456043" cy="51818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D01AD-80D0-9108-7D3E-3B5D37EAC183}"/>
              </a:ext>
            </a:extLst>
          </p:cNvPr>
          <p:cNvCxnSpPr>
            <a:cxnSpLocks/>
          </p:cNvCxnSpPr>
          <p:nvPr/>
        </p:nvCxnSpPr>
        <p:spPr>
          <a:xfrm flipH="1">
            <a:off x="5201265" y="1474839"/>
            <a:ext cx="1587913" cy="237448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01B440-CFA4-C85B-01BE-A9049243382A}"/>
              </a:ext>
            </a:extLst>
          </p:cNvPr>
          <p:cNvSpPr txBox="1"/>
          <p:nvPr/>
        </p:nvSpPr>
        <p:spPr>
          <a:xfrm>
            <a:off x="7059568" y="3195109"/>
            <a:ext cx="3023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not be deleted with children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91798-AD2D-BBFB-440F-B5ECD8158024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4264742" y="2900518"/>
            <a:ext cx="2794826" cy="7716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5D95D0-807A-6512-4406-4BDA72E31216}"/>
              </a:ext>
            </a:extLst>
          </p:cNvPr>
          <p:cNvSpPr txBox="1"/>
          <p:nvPr/>
        </p:nvSpPr>
        <p:spPr>
          <a:xfrm>
            <a:off x="6931748" y="5181608"/>
            <a:ext cx="302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Limited storage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099054-2268-2A89-66D4-1A6D6FDB9405}"/>
              </a:ext>
            </a:extLst>
          </p:cNvPr>
          <p:cNvCxnSpPr>
            <a:cxnSpLocks/>
          </p:cNvCxnSpPr>
          <p:nvPr/>
        </p:nvCxnSpPr>
        <p:spPr>
          <a:xfrm flipH="1" flipV="1">
            <a:off x="5215742" y="4149216"/>
            <a:ext cx="1735672" cy="117637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4A35C0-491D-6ABF-D0E9-4EF3BD1AB136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4812622" y="5181608"/>
            <a:ext cx="2119126" cy="26161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EC87215-2A84-5D1D-F992-C174AC22EBFF}"/>
              </a:ext>
            </a:extLst>
          </p:cNvPr>
          <p:cNvCxnSpPr>
            <a:cxnSpLocks/>
          </p:cNvCxnSpPr>
          <p:nvPr/>
        </p:nvCxnSpPr>
        <p:spPr>
          <a:xfrm flipH="1" flipV="1">
            <a:off x="4264742" y="2967546"/>
            <a:ext cx="2794826" cy="229764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89CB291-890B-5E47-DF75-D423D3F6335D}"/>
              </a:ext>
            </a:extLst>
          </p:cNvPr>
          <p:cNvSpPr txBox="1"/>
          <p:nvPr/>
        </p:nvSpPr>
        <p:spPr>
          <a:xfrm>
            <a:off x="191735" y="4750721"/>
            <a:ext cx="3023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 Structure: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version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DD268D-0370-98A5-F039-2CBF0E2AB72B}"/>
              </a:ext>
            </a:extLst>
          </p:cNvPr>
          <p:cNvCxnSpPr>
            <a:cxnSpLocks/>
          </p:cNvCxnSpPr>
          <p:nvPr/>
        </p:nvCxnSpPr>
        <p:spPr>
          <a:xfrm flipV="1">
            <a:off x="2109016" y="5251751"/>
            <a:ext cx="1322442" cy="54877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69F7454-CC29-D7F6-6212-40D0FC2D9FF9}"/>
              </a:ext>
            </a:extLst>
          </p:cNvPr>
          <p:cNvCxnSpPr>
            <a:cxnSpLocks/>
          </p:cNvCxnSpPr>
          <p:nvPr/>
        </p:nvCxnSpPr>
        <p:spPr>
          <a:xfrm flipV="1">
            <a:off x="1280647" y="3143206"/>
            <a:ext cx="751893" cy="160577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788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" grpId="0"/>
      <p:bldP spid="32" grpId="0"/>
      <p:bldP spid="32" grpId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8535955-2CA5-0782-065A-DE73BD66E92E}"/>
              </a:ext>
            </a:extLst>
          </p:cNvPr>
          <p:cNvSpPr/>
          <p:nvPr/>
        </p:nvSpPr>
        <p:spPr>
          <a:xfrm>
            <a:off x="2937385" y="1759975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474398-9113-EB94-37B5-606986E5BCE4}"/>
              </a:ext>
            </a:extLst>
          </p:cNvPr>
          <p:cNvSpPr/>
          <p:nvPr/>
        </p:nvSpPr>
        <p:spPr>
          <a:xfrm>
            <a:off x="2000862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E445-E986-2E74-F79F-2F75501BC971}"/>
              </a:ext>
            </a:extLst>
          </p:cNvPr>
          <p:cNvSpPr/>
          <p:nvPr/>
        </p:nvSpPr>
        <p:spPr>
          <a:xfrm>
            <a:off x="3972231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EEFB5E-DED5-581B-8D58-1214D76296FE}"/>
              </a:ext>
            </a:extLst>
          </p:cNvPr>
          <p:cNvSpPr/>
          <p:nvPr/>
        </p:nvSpPr>
        <p:spPr>
          <a:xfrm>
            <a:off x="1172493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4ABC8-3A6E-0627-ABB5-BE074979241F}"/>
              </a:ext>
            </a:extLst>
          </p:cNvPr>
          <p:cNvSpPr/>
          <p:nvPr/>
        </p:nvSpPr>
        <p:spPr>
          <a:xfrm>
            <a:off x="2000862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8CD459-F2B3-EA62-07ED-35B18FAE34A7}"/>
              </a:ext>
            </a:extLst>
          </p:cNvPr>
          <p:cNvSpPr/>
          <p:nvPr/>
        </p:nvSpPr>
        <p:spPr>
          <a:xfrm>
            <a:off x="2829231" y="3932907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773B5-823A-41FB-4FEF-376493A4F654}"/>
              </a:ext>
            </a:extLst>
          </p:cNvPr>
          <p:cNvSpPr/>
          <p:nvPr/>
        </p:nvSpPr>
        <p:spPr>
          <a:xfrm>
            <a:off x="3974688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A4B249-F979-1FFB-963A-CC930BCB4119}"/>
              </a:ext>
            </a:extLst>
          </p:cNvPr>
          <p:cNvSpPr/>
          <p:nvPr/>
        </p:nvSpPr>
        <p:spPr>
          <a:xfrm>
            <a:off x="4903835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70FD73-37EB-8C5F-CE93-2DF769E205F6}"/>
              </a:ext>
            </a:extLst>
          </p:cNvPr>
          <p:cNvSpPr/>
          <p:nvPr/>
        </p:nvSpPr>
        <p:spPr>
          <a:xfrm>
            <a:off x="3532237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1BDDD-650E-303F-FFDE-6E760D7DE3E0}"/>
              </a:ext>
            </a:extLst>
          </p:cNvPr>
          <p:cNvSpPr/>
          <p:nvPr/>
        </p:nvSpPr>
        <p:spPr>
          <a:xfrm>
            <a:off x="4500715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0774D2-E467-A062-9F72-B82C8306B16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2109017" y="1944607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B2E1C-3E1C-763A-6834-57F8AB913A1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80648" y="2976995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0CB69-17E4-ADA4-6F91-F7CD7173A204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2109017" y="3008673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D91323-EEBE-2FCC-F38D-25D09A84F159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2185493" y="2976995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12A987-F0BE-0768-64A0-96E9BB65C9BA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3122016" y="1944607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ACB0C5-8543-B5A9-C8C3-B7CE2E89AF1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4156862" y="2976995"/>
            <a:ext cx="855128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C245A9-7C74-DC24-233C-B4757CD1689C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4080386" y="3008673"/>
            <a:ext cx="2457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E86002-A0B7-2BCF-7790-5FE9AB36C705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640392" y="4117538"/>
            <a:ext cx="365974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FCAD69-BCD0-6DEA-792A-131843956EEE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4159319" y="4117538"/>
            <a:ext cx="449551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E94D4716-2768-F99A-6B76-DCF207435C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Ephemeral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ZNode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D515F4-8594-7683-1539-D89267D694AE}"/>
              </a:ext>
            </a:extLst>
          </p:cNvPr>
          <p:cNvSpPr/>
          <p:nvPr/>
        </p:nvSpPr>
        <p:spPr>
          <a:xfrm>
            <a:off x="5832982" y="3932906"/>
            <a:ext cx="216309" cy="2163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79317A-FB4B-E2B1-5247-A658D6962A78}"/>
              </a:ext>
            </a:extLst>
          </p:cNvPr>
          <p:cNvCxnSpPr>
            <a:cxnSpLocks/>
            <a:stCxn id="7" idx="6"/>
            <a:endCxn id="21" idx="0"/>
          </p:cNvCxnSpPr>
          <p:nvPr/>
        </p:nvCxnSpPr>
        <p:spPr>
          <a:xfrm>
            <a:off x="4188540" y="2900518"/>
            <a:ext cx="1752597" cy="10323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6C1ECE-2432-E26A-A3BA-E2843F63EB0A}"/>
              </a:ext>
            </a:extLst>
          </p:cNvPr>
          <p:cNvSpPr txBox="1"/>
          <p:nvPr/>
        </p:nvSpPr>
        <p:spPr>
          <a:xfrm>
            <a:off x="6681027" y="859943"/>
            <a:ext cx="269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Session creates a temporary </a:t>
            </a:r>
            <a:r>
              <a:rPr lang="en-US" sz="2800" dirty="0" err="1"/>
              <a:t>znode</a:t>
            </a:r>
            <a:endParaRPr lang="en-US" sz="28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6BA5C7-94BF-A2DA-E736-099CBCAE0A91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6049291" y="1814050"/>
            <a:ext cx="1981210" cy="201070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34B9D1D-86F3-18DC-B823-59CD5E8CA7BD}"/>
              </a:ext>
            </a:extLst>
          </p:cNvPr>
          <p:cNvSpPr txBox="1"/>
          <p:nvPr/>
        </p:nvSpPr>
        <p:spPr>
          <a:xfrm>
            <a:off x="8647477" y="3163431"/>
            <a:ext cx="269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Removed once session is closed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845F27-04D7-F6D3-B27A-5245E83E56C5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6142711" y="3640485"/>
            <a:ext cx="2504766" cy="39074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8616E8A-11DD-7BDE-66C2-22A6227A253B}"/>
              </a:ext>
            </a:extLst>
          </p:cNvPr>
          <p:cNvSpPr txBox="1"/>
          <p:nvPr/>
        </p:nvSpPr>
        <p:spPr>
          <a:xfrm>
            <a:off x="7624910" y="5380607"/>
            <a:ext cx="269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</a:t>
            </a:r>
            <a:r>
              <a:rPr lang="en-US" sz="2800" dirty="0" err="1"/>
              <a:t>chlidren</a:t>
            </a:r>
            <a:endParaRPr lang="en-US" sz="28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BE9EC0-B4D3-ACB7-7CB3-E0499E7F6E02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6049291" y="4196349"/>
            <a:ext cx="1575619" cy="144586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036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/>
      <p:bldP spid="43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8535955-2CA5-0782-065A-DE73BD66E92E}"/>
              </a:ext>
            </a:extLst>
          </p:cNvPr>
          <p:cNvSpPr/>
          <p:nvPr/>
        </p:nvSpPr>
        <p:spPr>
          <a:xfrm>
            <a:off x="2937385" y="1759975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474398-9113-EB94-37B5-606986E5BCE4}"/>
              </a:ext>
            </a:extLst>
          </p:cNvPr>
          <p:cNvSpPr/>
          <p:nvPr/>
        </p:nvSpPr>
        <p:spPr>
          <a:xfrm>
            <a:off x="2000862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E445-E986-2E74-F79F-2F75501BC971}"/>
              </a:ext>
            </a:extLst>
          </p:cNvPr>
          <p:cNvSpPr/>
          <p:nvPr/>
        </p:nvSpPr>
        <p:spPr>
          <a:xfrm>
            <a:off x="3972231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EEFB5E-DED5-581B-8D58-1214D76296FE}"/>
              </a:ext>
            </a:extLst>
          </p:cNvPr>
          <p:cNvSpPr/>
          <p:nvPr/>
        </p:nvSpPr>
        <p:spPr>
          <a:xfrm>
            <a:off x="1172493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4ABC8-3A6E-0627-ABB5-BE074979241F}"/>
              </a:ext>
            </a:extLst>
          </p:cNvPr>
          <p:cNvSpPr/>
          <p:nvPr/>
        </p:nvSpPr>
        <p:spPr>
          <a:xfrm>
            <a:off x="2000862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8CD459-F2B3-EA62-07ED-35B18FAE34A7}"/>
              </a:ext>
            </a:extLst>
          </p:cNvPr>
          <p:cNvSpPr/>
          <p:nvPr/>
        </p:nvSpPr>
        <p:spPr>
          <a:xfrm>
            <a:off x="2829231" y="3932907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773B5-823A-41FB-4FEF-376493A4F654}"/>
              </a:ext>
            </a:extLst>
          </p:cNvPr>
          <p:cNvSpPr/>
          <p:nvPr/>
        </p:nvSpPr>
        <p:spPr>
          <a:xfrm>
            <a:off x="3974688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A4B249-F979-1FFB-963A-CC930BCB4119}"/>
              </a:ext>
            </a:extLst>
          </p:cNvPr>
          <p:cNvSpPr/>
          <p:nvPr/>
        </p:nvSpPr>
        <p:spPr>
          <a:xfrm>
            <a:off x="4903835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70FD73-37EB-8C5F-CE93-2DF769E205F6}"/>
              </a:ext>
            </a:extLst>
          </p:cNvPr>
          <p:cNvSpPr/>
          <p:nvPr/>
        </p:nvSpPr>
        <p:spPr>
          <a:xfrm>
            <a:off x="3532237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1BDDD-650E-303F-FFDE-6E760D7DE3E0}"/>
              </a:ext>
            </a:extLst>
          </p:cNvPr>
          <p:cNvSpPr/>
          <p:nvPr/>
        </p:nvSpPr>
        <p:spPr>
          <a:xfrm>
            <a:off x="4500715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0774D2-E467-A062-9F72-B82C8306B16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2109017" y="1944607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B2E1C-3E1C-763A-6834-57F8AB913A1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80648" y="2976995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0CB69-17E4-ADA4-6F91-F7CD7173A204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2109017" y="3008673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D91323-EEBE-2FCC-F38D-25D09A84F159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2185493" y="2976995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12A987-F0BE-0768-64A0-96E9BB65C9BA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3122016" y="1944607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ACB0C5-8543-B5A9-C8C3-B7CE2E89AF1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4156862" y="2976995"/>
            <a:ext cx="855128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C245A9-7C74-DC24-233C-B4757CD1689C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4080386" y="3008673"/>
            <a:ext cx="2457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E86002-A0B7-2BCF-7790-5FE9AB36C705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640392" y="4117538"/>
            <a:ext cx="365974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FCAD69-BCD0-6DEA-792A-131843956EEE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4159319" y="4117538"/>
            <a:ext cx="449551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E94D4716-2768-F99A-6B76-DCF207435C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Sequential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ZNode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1974BA-7F27-F2FC-22C5-365BDF2BB6D4}"/>
              </a:ext>
            </a:extLst>
          </p:cNvPr>
          <p:cNvSpPr/>
          <p:nvPr/>
        </p:nvSpPr>
        <p:spPr>
          <a:xfrm>
            <a:off x="5832982" y="3932906"/>
            <a:ext cx="216309" cy="2163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9D95D1-9525-B067-3B54-3A0ABB5DF7A8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188540" y="2900518"/>
            <a:ext cx="1752597" cy="10323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13498AA-6DE0-0BE9-E325-70D47B4EF3EB}"/>
              </a:ext>
            </a:extLst>
          </p:cNvPr>
          <p:cNvSpPr/>
          <p:nvPr/>
        </p:nvSpPr>
        <p:spPr>
          <a:xfrm>
            <a:off x="5832982" y="5073453"/>
            <a:ext cx="216309" cy="21631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54294B-6CB3-0F9A-0D26-F6DFC02CE39D}"/>
              </a:ext>
            </a:extLst>
          </p:cNvPr>
          <p:cNvCxnSpPr>
            <a:cxnSpLocks/>
            <a:stCxn id="2" idx="4"/>
            <a:endCxn id="4" idx="0"/>
          </p:cNvCxnSpPr>
          <p:nvPr/>
        </p:nvCxnSpPr>
        <p:spPr>
          <a:xfrm>
            <a:off x="5941137" y="4149216"/>
            <a:ext cx="0" cy="9242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FF06EF0-41B9-335C-7295-EBA2ED595CD2}"/>
              </a:ext>
            </a:extLst>
          </p:cNvPr>
          <p:cNvSpPr/>
          <p:nvPr/>
        </p:nvSpPr>
        <p:spPr>
          <a:xfrm>
            <a:off x="6762129" y="5073453"/>
            <a:ext cx="216309" cy="21631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B0CDCD-2309-704F-D7DA-A1BE423C2A50}"/>
              </a:ext>
            </a:extLst>
          </p:cNvPr>
          <p:cNvCxnSpPr>
            <a:cxnSpLocks/>
            <a:stCxn id="2" idx="5"/>
            <a:endCxn id="24" idx="0"/>
          </p:cNvCxnSpPr>
          <p:nvPr/>
        </p:nvCxnSpPr>
        <p:spPr>
          <a:xfrm>
            <a:off x="6017613" y="4117538"/>
            <a:ext cx="852671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4BF6330-5E42-AC40-B350-F54364CEE09D}"/>
              </a:ext>
            </a:extLst>
          </p:cNvPr>
          <p:cNvSpPr txBox="1"/>
          <p:nvPr/>
        </p:nvSpPr>
        <p:spPr>
          <a:xfrm>
            <a:off x="8111616" y="1179878"/>
            <a:ext cx="3296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Sequential </a:t>
            </a:r>
            <a:r>
              <a:rPr lang="en-US" sz="2800" dirty="0" err="1"/>
              <a:t>znode</a:t>
            </a:r>
            <a:r>
              <a:rPr lang="en-US" sz="2800" dirty="0"/>
              <a:t> has a counter associated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8951318-9EE8-785F-9DE2-2010D56692B1}"/>
              </a:ext>
            </a:extLst>
          </p:cNvPr>
          <p:cNvCxnSpPr>
            <a:cxnSpLocks/>
          </p:cNvCxnSpPr>
          <p:nvPr/>
        </p:nvCxnSpPr>
        <p:spPr>
          <a:xfrm flipH="1">
            <a:off x="6049291" y="1944607"/>
            <a:ext cx="2062325" cy="312884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1E1C464-A507-948A-45EE-2826B0E5BBEA}"/>
              </a:ext>
            </a:extLst>
          </p:cNvPr>
          <p:cNvSpPr txBox="1"/>
          <p:nvPr/>
        </p:nvSpPr>
        <p:spPr>
          <a:xfrm>
            <a:off x="7749057" y="3195109"/>
            <a:ext cx="4316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Counter is automatically and monotonically increased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0B3788-7FCE-5585-241A-DF13EFB960BE}"/>
              </a:ext>
            </a:extLst>
          </p:cNvPr>
          <p:cNvSpPr txBox="1"/>
          <p:nvPr/>
        </p:nvSpPr>
        <p:spPr>
          <a:xfrm>
            <a:off x="4203296" y="658753"/>
            <a:ext cx="2885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Counter owned by the parent node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B8EBD0-3208-7E83-7E93-339CFE7B19DC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646179" y="1612860"/>
            <a:ext cx="326636" cy="21922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F8D08E6-A02F-C0C3-EA87-2E0527144B65}"/>
              </a:ext>
            </a:extLst>
          </p:cNvPr>
          <p:cNvSpPr txBox="1"/>
          <p:nvPr/>
        </p:nvSpPr>
        <p:spPr>
          <a:xfrm>
            <a:off x="3978509" y="4160799"/>
            <a:ext cx="217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/app2/block1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B6B21B-555B-5B8C-ED72-1D478D244950}"/>
              </a:ext>
            </a:extLst>
          </p:cNvPr>
          <p:cNvSpPr txBox="1"/>
          <p:nvPr/>
        </p:nvSpPr>
        <p:spPr>
          <a:xfrm>
            <a:off x="1144360" y="5435149"/>
            <a:ext cx="53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/app2/block1/my_prop0000000001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BEAAA3-2CDA-C558-9B6C-F900BB0848F2}"/>
              </a:ext>
            </a:extLst>
          </p:cNvPr>
          <p:cNvSpPr txBox="1"/>
          <p:nvPr/>
        </p:nvSpPr>
        <p:spPr>
          <a:xfrm>
            <a:off x="6502398" y="5429170"/>
            <a:ext cx="53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/app2/block1/my_prop0000000002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902C9-EA0C-9545-49A1-926AFC2C431D}"/>
              </a:ext>
            </a:extLst>
          </p:cNvPr>
          <p:cNvSpPr txBox="1"/>
          <p:nvPr/>
        </p:nvSpPr>
        <p:spPr>
          <a:xfrm>
            <a:off x="8643802" y="4621248"/>
            <a:ext cx="233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0000000002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B727CCF-386B-20D0-CD4B-9397DC012DBA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6151166" y="3993908"/>
            <a:ext cx="2492636" cy="88895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489B428-5AD4-1672-8CB4-0918CE70C2BE}"/>
              </a:ext>
            </a:extLst>
          </p:cNvPr>
          <p:cNvSpPr txBox="1"/>
          <p:nvPr/>
        </p:nvSpPr>
        <p:spPr>
          <a:xfrm>
            <a:off x="8106277" y="1175847"/>
            <a:ext cx="3296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be persistent or ephemeral</a:t>
            </a:r>
          </a:p>
        </p:txBody>
      </p:sp>
    </p:spTree>
    <p:extLst>
      <p:ext uri="{BB962C8B-B14F-4D97-AF65-F5344CB8AC3E}">
        <p14:creationId xmlns:p14="http://schemas.microsoft.com/office/powerpoint/2010/main" val="37695919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4" grpId="0" animBg="1"/>
      <p:bldP spid="32" grpId="0"/>
      <p:bldP spid="32" grpId="1"/>
      <p:bldP spid="52" grpId="0"/>
      <p:bldP spid="52" grpId="1"/>
      <p:bldP spid="53" grpId="0"/>
      <p:bldP spid="61" grpId="0"/>
      <p:bldP spid="62" grpId="0"/>
      <p:bldP spid="63" grpId="0"/>
      <p:bldP spid="66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8535955-2CA5-0782-065A-DE73BD66E92E}"/>
              </a:ext>
            </a:extLst>
          </p:cNvPr>
          <p:cNvSpPr/>
          <p:nvPr/>
        </p:nvSpPr>
        <p:spPr>
          <a:xfrm>
            <a:off x="2937385" y="1759975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474398-9113-EB94-37B5-606986E5BCE4}"/>
              </a:ext>
            </a:extLst>
          </p:cNvPr>
          <p:cNvSpPr/>
          <p:nvPr/>
        </p:nvSpPr>
        <p:spPr>
          <a:xfrm>
            <a:off x="2000862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E445-E986-2E74-F79F-2F75501BC971}"/>
              </a:ext>
            </a:extLst>
          </p:cNvPr>
          <p:cNvSpPr/>
          <p:nvPr/>
        </p:nvSpPr>
        <p:spPr>
          <a:xfrm>
            <a:off x="3972231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EEFB5E-DED5-581B-8D58-1214D76296FE}"/>
              </a:ext>
            </a:extLst>
          </p:cNvPr>
          <p:cNvSpPr/>
          <p:nvPr/>
        </p:nvSpPr>
        <p:spPr>
          <a:xfrm>
            <a:off x="1172493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4ABC8-3A6E-0627-ABB5-BE074979241F}"/>
              </a:ext>
            </a:extLst>
          </p:cNvPr>
          <p:cNvSpPr/>
          <p:nvPr/>
        </p:nvSpPr>
        <p:spPr>
          <a:xfrm>
            <a:off x="2000862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8CD459-F2B3-EA62-07ED-35B18FAE34A7}"/>
              </a:ext>
            </a:extLst>
          </p:cNvPr>
          <p:cNvSpPr/>
          <p:nvPr/>
        </p:nvSpPr>
        <p:spPr>
          <a:xfrm>
            <a:off x="2829231" y="3932907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773B5-823A-41FB-4FEF-376493A4F654}"/>
              </a:ext>
            </a:extLst>
          </p:cNvPr>
          <p:cNvSpPr/>
          <p:nvPr/>
        </p:nvSpPr>
        <p:spPr>
          <a:xfrm>
            <a:off x="3974688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A4B249-F979-1FFB-963A-CC930BCB4119}"/>
              </a:ext>
            </a:extLst>
          </p:cNvPr>
          <p:cNvSpPr/>
          <p:nvPr/>
        </p:nvSpPr>
        <p:spPr>
          <a:xfrm>
            <a:off x="4903835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70FD73-37EB-8C5F-CE93-2DF769E205F6}"/>
              </a:ext>
            </a:extLst>
          </p:cNvPr>
          <p:cNvSpPr/>
          <p:nvPr/>
        </p:nvSpPr>
        <p:spPr>
          <a:xfrm>
            <a:off x="3532237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1BDDD-650E-303F-FFDE-6E760D7DE3E0}"/>
              </a:ext>
            </a:extLst>
          </p:cNvPr>
          <p:cNvSpPr/>
          <p:nvPr/>
        </p:nvSpPr>
        <p:spPr>
          <a:xfrm>
            <a:off x="4500715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0774D2-E467-A062-9F72-B82C8306B16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2109017" y="1944607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B2E1C-3E1C-763A-6834-57F8AB913A1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80648" y="2976995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0CB69-17E4-ADA4-6F91-F7CD7173A204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2109017" y="3008673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D91323-EEBE-2FCC-F38D-25D09A84F159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2185493" y="2976995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12A987-F0BE-0768-64A0-96E9BB65C9BA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3122016" y="1944607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ACB0C5-8543-B5A9-C8C3-B7CE2E89AF1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4156862" y="2976995"/>
            <a:ext cx="855128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C245A9-7C74-DC24-233C-B4757CD1689C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4080386" y="3008673"/>
            <a:ext cx="2457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E86002-A0B7-2BCF-7790-5FE9AB36C705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640392" y="4117538"/>
            <a:ext cx="365974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FCAD69-BCD0-6DEA-792A-131843956EEE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4159319" y="4117538"/>
            <a:ext cx="449551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E94D4716-2768-F99A-6B76-DCF207435C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Read, Write and Versions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F92502-35D6-B49B-8897-89F9E7BB48F0}"/>
              </a:ext>
            </a:extLst>
          </p:cNvPr>
          <p:cNvSpPr txBox="1"/>
          <p:nvPr/>
        </p:nvSpPr>
        <p:spPr>
          <a:xfrm>
            <a:off x="6681027" y="859943"/>
            <a:ext cx="269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Atomic writes and reads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4EA394-0ED1-2520-C33C-A94D1DBA6FD2}"/>
              </a:ext>
            </a:extLst>
          </p:cNvPr>
          <p:cNvCxnSpPr>
            <a:cxnSpLocks/>
          </p:cNvCxnSpPr>
          <p:nvPr/>
        </p:nvCxnSpPr>
        <p:spPr>
          <a:xfrm flipH="1">
            <a:off x="4188540" y="1514168"/>
            <a:ext cx="2492487" cy="127819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42F492-8FD9-4D91-9D86-B1132B159A8D}"/>
              </a:ext>
            </a:extLst>
          </p:cNvPr>
          <p:cNvCxnSpPr>
            <a:cxnSpLocks/>
          </p:cNvCxnSpPr>
          <p:nvPr/>
        </p:nvCxnSpPr>
        <p:spPr>
          <a:xfrm flipH="1">
            <a:off x="4717024" y="1784547"/>
            <a:ext cx="2185221" cy="328890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A9C28F-9E3C-0284-0313-0B82FC192199}"/>
              </a:ext>
            </a:extLst>
          </p:cNvPr>
          <p:cNvSpPr txBox="1"/>
          <p:nvPr/>
        </p:nvSpPr>
        <p:spPr>
          <a:xfrm>
            <a:off x="8025592" y="3111531"/>
            <a:ext cx="284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Re-write increases version of </a:t>
            </a:r>
            <a:r>
              <a:rPr lang="en-US" sz="2800" dirty="0" err="1"/>
              <a:t>znode</a:t>
            </a:r>
            <a:endParaRPr lang="en-US" sz="28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AFC9B5-FD61-37B7-D19D-E8B6501B8A2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4805508" y="3588585"/>
            <a:ext cx="3220084" cy="156351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F0D2782-3F64-C1A6-A794-DFCDBBD9D77D}"/>
              </a:ext>
            </a:extLst>
          </p:cNvPr>
          <p:cNvSpPr txBox="1"/>
          <p:nvPr/>
        </p:nvSpPr>
        <p:spPr>
          <a:xfrm>
            <a:off x="7905128" y="3619904"/>
            <a:ext cx="30062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CREATE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READ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WRITE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DELETE (a child)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ADMIN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0251CDB-3773-7231-36AB-E67BB85FC59C}"/>
              </a:ext>
            </a:extLst>
          </p:cNvPr>
          <p:cNvCxnSpPr>
            <a:cxnSpLocks/>
          </p:cNvCxnSpPr>
          <p:nvPr/>
        </p:nvCxnSpPr>
        <p:spPr>
          <a:xfrm flipH="1" flipV="1">
            <a:off x="3260622" y="1867063"/>
            <a:ext cx="4718525" cy="206584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1F56AC-5600-A3AB-B5F4-D6D33AB4B1F3}"/>
              </a:ext>
            </a:extLst>
          </p:cNvPr>
          <p:cNvCxnSpPr>
            <a:cxnSpLocks/>
          </p:cNvCxnSpPr>
          <p:nvPr/>
        </p:nvCxnSpPr>
        <p:spPr>
          <a:xfrm flipH="1" flipV="1">
            <a:off x="4286873" y="2923927"/>
            <a:ext cx="3692274" cy="100897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69BE356-F45A-94CA-CE10-0DD1FC2236FE}"/>
              </a:ext>
            </a:extLst>
          </p:cNvPr>
          <p:cNvCxnSpPr>
            <a:cxnSpLocks/>
          </p:cNvCxnSpPr>
          <p:nvPr/>
        </p:nvCxnSpPr>
        <p:spPr>
          <a:xfrm flipH="1">
            <a:off x="4805508" y="3932906"/>
            <a:ext cx="3173639" cy="119193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FB32572-89FF-AB78-B1E5-BEE93327A23B}"/>
              </a:ext>
            </a:extLst>
          </p:cNvPr>
          <p:cNvSpPr/>
          <p:nvPr/>
        </p:nvSpPr>
        <p:spPr>
          <a:xfrm>
            <a:off x="7890654" y="4149216"/>
            <a:ext cx="3618279" cy="1976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9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5" grpId="0"/>
      <p:bldP spid="35" grpId="1"/>
      <p:bldP spid="44" grpId="0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BF9391-3979-A754-F3DF-1709825959C7}"/>
              </a:ext>
            </a:extLst>
          </p:cNvPr>
          <p:cNvSpPr/>
          <p:nvPr/>
        </p:nvSpPr>
        <p:spPr>
          <a:xfrm>
            <a:off x="757084" y="1700981"/>
            <a:ext cx="10441858" cy="172801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0D31D3-A58B-7CF1-111B-0C8B172F2F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Ensemble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7BE945-F7F2-481B-26C8-73335D0F7FB2}"/>
              </a:ext>
            </a:extLst>
          </p:cNvPr>
          <p:cNvSpPr/>
          <p:nvPr/>
        </p:nvSpPr>
        <p:spPr>
          <a:xfrm>
            <a:off x="1174955" y="2335160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31C8E-8CB3-CB20-4604-6BACE5294FC7}"/>
              </a:ext>
            </a:extLst>
          </p:cNvPr>
          <p:cNvSpPr/>
          <p:nvPr/>
        </p:nvSpPr>
        <p:spPr>
          <a:xfrm>
            <a:off x="3165987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5C2EA-D799-8B45-6F01-D5AC588AFCB1}"/>
              </a:ext>
            </a:extLst>
          </p:cNvPr>
          <p:cNvSpPr/>
          <p:nvPr/>
        </p:nvSpPr>
        <p:spPr>
          <a:xfrm>
            <a:off x="9139083" y="233515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E0D70-BC0F-034A-7FEF-BB276053EFED}"/>
              </a:ext>
            </a:extLst>
          </p:cNvPr>
          <p:cNvSpPr/>
          <p:nvPr/>
        </p:nvSpPr>
        <p:spPr>
          <a:xfrm>
            <a:off x="5157019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7E08F-B709-8806-C666-498B860220E8}"/>
              </a:ext>
            </a:extLst>
          </p:cNvPr>
          <p:cNvSpPr/>
          <p:nvPr/>
        </p:nvSpPr>
        <p:spPr>
          <a:xfrm>
            <a:off x="7148051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22679F-1FAC-C794-0160-5FD86BCB25DA}"/>
              </a:ext>
            </a:extLst>
          </p:cNvPr>
          <p:cNvSpPr/>
          <p:nvPr/>
        </p:nvSpPr>
        <p:spPr>
          <a:xfrm>
            <a:off x="1956618" y="1971364"/>
            <a:ext cx="2217175" cy="727587"/>
          </a:xfrm>
          <a:prstGeom prst="arc">
            <a:avLst>
              <a:gd name="adj1" fmla="val 10826649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C9E3DEE-5C8C-3211-E17C-DD865A4836A2}"/>
              </a:ext>
            </a:extLst>
          </p:cNvPr>
          <p:cNvSpPr/>
          <p:nvPr/>
        </p:nvSpPr>
        <p:spPr>
          <a:xfrm>
            <a:off x="3930443" y="1971362"/>
            <a:ext cx="2217175" cy="727587"/>
          </a:xfrm>
          <a:prstGeom prst="arc">
            <a:avLst>
              <a:gd name="adj1" fmla="val 10826649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97F7B5F-78B4-3087-AF5E-33DBEB3C4F52}"/>
              </a:ext>
            </a:extLst>
          </p:cNvPr>
          <p:cNvSpPr/>
          <p:nvPr/>
        </p:nvSpPr>
        <p:spPr>
          <a:xfrm>
            <a:off x="7912507" y="1971362"/>
            <a:ext cx="2217175" cy="727587"/>
          </a:xfrm>
          <a:prstGeom prst="arc">
            <a:avLst>
              <a:gd name="adj1" fmla="val 10826649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5703B91-2D59-4ABC-FEDA-0BC7677062E2}"/>
              </a:ext>
            </a:extLst>
          </p:cNvPr>
          <p:cNvSpPr/>
          <p:nvPr/>
        </p:nvSpPr>
        <p:spPr>
          <a:xfrm>
            <a:off x="5921475" y="1971362"/>
            <a:ext cx="2217175" cy="727587"/>
          </a:xfrm>
          <a:prstGeom prst="arc">
            <a:avLst>
              <a:gd name="adj1" fmla="val 10826649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3635C5C-21CD-228E-80AE-F876523ED90A}"/>
              </a:ext>
            </a:extLst>
          </p:cNvPr>
          <p:cNvSpPr/>
          <p:nvPr/>
        </p:nvSpPr>
        <p:spPr>
          <a:xfrm>
            <a:off x="6027175" y="1853374"/>
            <a:ext cx="4102507" cy="938988"/>
          </a:xfrm>
          <a:prstGeom prst="arc">
            <a:avLst>
              <a:gd name="adj1" fmla="val 10811047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B343102-BF6F-ABFF-ECD6-5AEA3012B07B}"/>
              </a:ext>
            </a:extLst>
          </p:cNvPr>
          <p:cNvSpPr/>
          <p:nvPr/>
        </p:nvSpPr>
        <p:spPr>
          <a:xfrm>
            <a:off x="3994358" y="1865661"/>
            <a:ext cx="4102507" cy="938988"/>
          </a:xfrm>
          <a:prstGeom prst="arc">
            <a:avLst>
              <a:gd name="adj1" fmla="val 10811047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9E6C6BE-E1BA-74CA-D441-D015AF83F3D6}"/>
              </a:ext>
            </a:extLst>
          </p:cNvPr>
          <p:cNvSpPr/>
          <p:nvPr/>
        </p:nvSpPr>
        <p:spPr>
          <a:xfrm>
            <a:off x="2042655" y="1865661"/>
            <a:ext cx="4102507" cy="938988"/>
          </a:xfrm>
          <a:prstGeom prst="arc">
            <a:avLst>
              <a:gd name="adj1" fmla="val 10811047"/>
              <a:gd name="adj2" fmla="val 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E3493-BF75-930A-8E9B-EB090FBAF612}"/>
              </a:ext>
            </a:extLst>
          </p:cNvPr>
          <p:cNvSpPr txBox="1"/>
          <p:nvPr/>
        </p:nvSpPr>
        <p:spPr>
          <a:xfrm>
            <a:off x="1853386" y="4748972"/>
            <a:ext cx="2885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server maintain a local copy of the transaction log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C88418-F2D8-038C-7995-E7BBA0F6F9BE}"/>
              </a:ext>
            </a:extLst>
          </p:cNvPr>
          <p:cNvCxnSpPr>
            <a:cxnSpLocks/>
            <a:stCxn id="21" idx="0"/>
            <a:endCxn id="7" idx="2"/>
          </p:cNvCxnSpPr>
          <p:nvPr/>
        </p:nvCxnSpPr>
        <p:spPr>
          <a:xfrm flipV="1">
            <a:off x="3296269" y="2934926"/>
            <a:ext cx="4677692" cy="181404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16E77B-2E15-B349-4893-10DBB167ED5E}"/>
              </a:ext>
            </a:extLst>
          </p:cNvPr>
          <p:cNvCxnSpPr>
            <a:cxnSpLocks/>
            <a:stCxn id="21" idx="0"/>
            <a:endCxn id="3" idx="2"/>
          </p:cNvCxnSpPr>
          <p:nvPr/>
        </p:nvCxnSpPr>
        <p:spPr>
          <a:xfrm flipV="1">
            <a:off x="3296269" y="2934926"/>
            <a:ext cx="695628" cy="181404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57516D9-AB1C-00DF-5F67-18E03267480E}"/>
              </a:ext>
            </a:extLst>
          </p:cNvPr>
          <p:cNvSpPr/>
          <p:nvPr/>
        </p:nvSpPr>
        <p:spPr>
          <a:xfrm>
            <a:off x="4890319" y="2139739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BF1E35-1BB5-43C8-74A1-A4602C53D048}"/>
              </a:ext>
            </a:extLst>
          </p:cNvPr>
          <p:cNvSpPr txBox="1"/>
          <p:nvPr/>
        </p:nvSpPr>
        <p:spPr>
          <a:xfrm>
            <a:off x="6901679" y="5463341"/>
            <a:ext cx="147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Majority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6746F3-01BF-C4CF-5568-F8979E4CA403}"/>
              </a:ext>
            </a:extLst>
          </p:cNvPr>
          <p:cNvCxnSpPr>
            <a:cxnSpLocks/>
            <a:stCxn id="31" idx="0"/>
            <a:endCxn id="2" idx="2"/>
          </p:cNvCxnSpPr>
          <p:nvPr/>
        </p:nvCxnSpPr>
        <p:spPr>
          <a:xfrm flipH="1" flipV="1">
            <a:off x="2000865" y="2934927"/>
            <a:ext cx="5638517" cy="25284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A17F101-E396-E37B-0C9F-7F8B3313D592}"/>
              </a:ext>
            </a:extLst>
          </p:cNvPr>
          <p:cNvCxnSpPr>
            <a:cxnSpLocks/>
            <a:stCxn id="31" idx="0"/>
            <a:endCxn id="6" idx="2"/>
          </p:cNvCxnSpPr>
          <p:nvPr/>
        </p:nvCxnSpPr>
        <p:spPr>
          <a:xfrm flipH="1" flipV="1">
            <a:off x="5982929" y="2934926"/>
            <a:ext cx="1656453" cy="25284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FB148-EE35-6C6E-DB75-F6ECC2640E9E}"/>
              </a:ext>
            </a:extLst>
          </p:cNvPr>
          <p:cNvCxnSpPr>
            <a:cxnSpLocks/>
            <a:stCxn id="31" idx="0"/>
            <a:endCxn id="7" idx="2"/>
          </p:cNvCxnSpPr>
          <p:nvPr/>
        </p:nvCxnSpPr>
        <p:spPr>
          <a:xfrm flipV="1">
            <a:off x="7639382" y="2934926"/>
            <a:ext cx="334579" cy="25284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close-up of a watch&#10;&#10;Description automatically generated">
            <a:extLst>
              <a:ext uri="{FF2B5EF4-FFF2-40B4-BE49-F238E27FC236}">
                <a16:creationId xmlns:a16="http://schemas.microsoft.com/office/drawing/2014/main" id="{4C5BFAC7-7158-4433-8B35-9231AA54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447">
            <a:off x="10158767" y="4555991"/>
            <a:ext cx="2246671" cy="22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1" grpId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BF9391-3979-A754-F3DF-1709825959C7}"/>
              </a:ext>
            </a:extLst>
          </p:cNvPr>
          <p:cNvSpPr/>
          <p:nvPr/>
        </p:nvSpPr>
        <p:spPr>
          <a:xfrm>
            <a:off x="757084" y="1700981"/>
            <a:ext cx="10441858" cy="172801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0D31D3-A58B-7CF1-111B-0C8B172F2F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Clients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7BE945-F7F2-481B-26C8-73335D0F7FB2}"/>
              </a:ext>
            </a:extLst>
          </p:cNvPr>
          <p:cNvSpPr/>
          <p:nvPr/>
        </p:nvSpPr>
        <p:spPr>
          <a:xfrm>
            <a:off x="1174955" y="2335160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31C8E-8CB3-CB20-4604-6BACE5294FC7}"/>
              </a:ext>
            </a:extLst>
          </p:cNvPr>
          <p:cNvSpPr/>
          <p:nvPr/>
        </p:nvSpPr>
        <p:spPr>
          <a:xfrm>
            <a:off x="3165987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5C2EA-D799-8B45-6F01-D5AC588AFCB1}"/>
              </a:ext>
            </a:extLst>
          </p:cNvPr>
          <p:cNvSpPr/>
          <p:nvPr/>
        </p:nvSpPr>
        <p:spPr>
          <a:xfrm>
            <a:off x="9139083" y="233515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E0D70-BC0F-034A-7FEF-BB276053EFED}"/>
              </a:ext>
            </a:extLst>
          </p:cNvPr>
          <p:cNvSpPr/>
          <p:nvPr/>
        </p:nvSpPr>
        <p:spPr>
          <a:xfrm>
            <a:off x="5157019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7E08F-B709-8806-C666-498B860220E8}"/>
              </a:ext>
            </a:extLst>
          </p:cNvPr>
          <p:cNvSpPr/>
          <p:nvPr/>
        </p:nvSpPr>
        <p:spPr>
          <a:xfrm>
            <a:off x="7148051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7516D9-AB1C-00DF-5F67-18E03267480E}"/>
              </a:ext>
            </a:extLst>
          </p:cNvPr>
          <p:cNvSpPr/>
          <p:nvPr/>
        </p:nvSpPr>
        <p:spPr>
          <a:xfrm>
            <a:off x="4890319" y="2139739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pic>
        <p:nvPicPr>
          <p:cNvPr id="10" name="Picture 9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DD388352-94E7-E723-C448-68BD5C90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4311936"/>
            <a:ext cx="3258165" cy="195489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79611A-BF87-D9FF-8887-C5D47C22020A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998839" y="2934926"/>
            <a:ext cx="993058" cy="17747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7A8F210-47D1-4C5E-162B-9141A731A7E9}"/>
              </a:ext>
            </a:extLst>
          </p:cNvPr>
          <p:cNvSpPr txBox="1"/>
          <p:nvPr/>
        </p:nvSpPr>
        <p:spPr>
          <a:xfrm>
            <a:off x="3844413" y="4709652"/>
            <a:ext cx="2552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Single server</a:t>
            </a:r>
          </a:p>
          <a:p>
            <a:r>
              <a:rPr lang="en-US" sz="2800" dirty="0"/>
              <a:t>TCP Connection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CC726-1831-CDCB-F23C-8EFEA6801F15}"/>
              </a:ext>
            </a:extLst>
          </p:cNvPr>
          <p:cNvSpPr txBox="1"/>
          <p:nvPr/>
        </p:nvSpPr>
        <p:spPr>
          <a:xfrm>
            <a:off x="3323303" y="1773666"/>
            <a:ext cx="140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Session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7DF4D1-D7DB-7DF5-5811-C07BF7A23461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998839" y="2934926"/>
            <a:ext cx="4975122" cy="17747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554ACAD6-D3B7-2210-8E7A-E3391C39549A}"/>
              </a:ext>
            </a:extLst>
          </p:cNvPr>
          <p:cNvSpPr/>
          <p:nvPr/>
        </p:nvSpPr>
        <p:spPr>
          <a:xfrm>
            <a:off x="3378450" y="2035276"/>
            <a:ext cx="1217060" cy="1192695"/>
          </a:xfrm>
          <a:prstGeom prst="noSmoking">
            <a:avLst/>
          </a:prstGeom>
          <a:gradFill>
            <a:gsLst>
              <a:gs pos="0">
                <a:srgbClr val="FF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7E0000"/>
              </a:gs>
            </a:gsLst>
            <a:lin ang="5400000" scaled="1"/>
          </a:gra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374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2383 0.0025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BF9391-3979-A754-F3DF-1709825959C7}"/>
              </a:ext>
            </a:extLst>
          </p:cNvPr>
          <p:cNvSpPr/>
          <p:nvPr/>
        </p:nvSpPr>
        <p:spPr>
          <a:xfrm>
            <a:off x="757084" y="1700981"/>
            <a:ext cx="10441858" cy="172801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0D31D3-A58B-7CF1-111B-0C8B172F2F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Sessions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7BE945-F7F2-481B-26C8-73335D0F7FB2}"/>
              </a:ext>
            </a:extLst>
          </p:cNvPr>
          <p:cNvSpPr/>
          <p:nvPr/>
        </p:nvSpPr>
        <p:spPr>
          <a:xfrm>
            <a:off x="1174955" y="2335160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31C8E-8CB3-CB20-4604-6BACE5294FC7}"/>
              </a:ext>
            </a:extLst>
          </p:cNvPr>
          <p:cNvSpPr/>
          <p:nvPr/>
        </p:nvSpPr>
        <p:spPr>
          <a:xfrm>
            <a:off x="3165987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5C2EA-D799-8B45-6F01-D5AC588AFCB1}"/>
              </a:ext>
            </a:extLst>
          </p:cNvPr>
          <p:cNvSpPr/>
          <p:nvPr/>
        </p:nvSpPr>
        <p:spPr>
          <a:xfrm>
            <a:off x="9139083" y="233515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E0D70-BC0F-034A-7FEF-BB276053EFED}"/>
              </a:ext>
            </a:extLst>
          </p:cNvPr>
          <p:cNvSpPr/>
          <p:nvPr/>
        </p:nvSpPr>
        <p:spPr>
          <a:xfrm>
            <a:off x="5157019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7E08F-B709-8806-C666-498B860220E8}"/>
              </a:ext>
            </a:extLst>
          </p:cNvPr>
          <p:cNvSpPr/>
          <p:nvPr/>
        </p:nvSpPr>
        <p:spPr>
          <a:xfrm>
            <a:off x="7148051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7516D9-AB1C-00DF-5F67-18E03267480E}"/>
              </a:ext>
            </a:extLst>
          </p:cNvPr>
          <p:cNvSpPr/>
          <p:nvPr/>
        </p:nvSpPr>
        <p:spPr>
          <a:xfrm>
            <a:off x="4890319" y="2139739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pic>
        <p:nvPicPr>
          <p:cNvPr id="10" name="Picture 9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DD388352-94E7-E723-C448-68BD5C90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4311936"/>
            <a:ext cx="3258165" cy="195489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79611A-BF87-D9FF-8887-C5D47C22020A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998839" y="2934926"/>
            <a:ext cx="993058" cy="17747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7CC726-1831-CDCB-F23C-8EFEA6801F15}"/>
              </a:ext>
            </a:extLst>
          </p:cNvPr>
          <p:cNvSpPr txBox="1"/>
          <p:nvPr/>
        </p:nvSpPr>
        <p:spPr>
          <a:xfrm>
            <a:off x="3323303" y="1773666"/>
            <a:ext cx="140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D6FCD-DA7C-F791-CEAA-5E16D455AF68}"/>
              </a:ext>
            </a:extLst>
          </p:cNvPr>
          <p:cNvSpPr txBox="1"/>
          <p:nvPr/>
        </p:nvSpPr>
        <p:spPr>
          <a:xfrm>
            <a:off x="3706761" y="3811221"/>
            <a:ext cx="6115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Created upon connection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Clients keeps it alive by heartbeats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Requests processed in FIFO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D6D74-91C6-2B39-CF15-9F20AF5B003B}"/>
              </a:ext>
            </a:extLst>
          </p:cNvPr>
          <p:cNvSpPr txBox="1"/>
          <p:nvPr/>
        </p:nvSpPr>
        <p:spPr>
          <a:xfrm>
            <a:off x="3438832" y="919485"/>
            <a:ext cx="507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Connecting, Connected, Close,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3B0B56-4896-275D-DDA0-578919628276}"/>
              </a:ext>
            </a:extLst>
          </p:cNvPr>
          <p:cNvSpPr txBox="1"/>
          <p:nvPr/>
        </p:nvSpPr>
        <p:spPr>
          <a:xfrm>
            <a:off x="2399070" y="6114919"/>
            <a:ext cx="722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Client has a list of </a:t>
            </a:r>
            <a:r>
              <a:rPr lang="en-US" sz="2800" dirty="0" err="1"/>
              <a:t>IP:Ports</a:t>
            </a:r>
            <a:r>
              <a:rPr lang="en-US" sz="2800" dirty="0"/>
              <a:t> of servers to connect</a:t>
            </a:r>
          </a:p>
        </p:txBody>
      </p:sp>
    </p:spTree>
    <p:extLst>
      <p:ext uri="{BB962C8B-B14F-4D97-AF65-F5344CB8AC3E}">
        <p14:creationId xmlns:p14="http://schemas.microsoft.com/office/powerpoint/2010/main" val="7299034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17A160-A8A7-7F43-C32E-6D7095B9DF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Time</a:t>
            </a:r>
          </a:p>
        </p:txBody>
      </p:sp>
      <p:pic>
        <p:nvPicPr>
          <p:cNvPr id="6" name="Picture 5" descr="A close-up of a pocket watch&#10;&#10;Description automatically generated">
            <a:extLst>
              <a:ext uri="{FF2B5EF4-FFF2-40B4-BE49-F238E27FC236}">
                <a16:creationId xmlns:a16="http://schemas.microsoft.com/office/drawing/2014/main" id="{A86C1A24-1999-6094-B68A-39C74AF1D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491"/>
            <a:ext cx="6656012" cy="52455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1BBFAE-6C0D-D15E-33BE-B81C613406A3}"/>
              </a:ext>
            </a:extLst>
          </p:cNvPr>
          <p:cNvSpPr txBox="1"/>
          <p:nvPr/>
        </p:nvSpPr>
        <p:spPr>
          <a:xfrm>
            <a:off x="4451020" y="814168"/>
            <a:ext cx="73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Zookeeper Transaction ID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zxid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Total ordering of all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Version numbers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znode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version, </a:t>
            </a:r>
            <a:r>
              <a:rPr lang="en-US" sz="2800" dirty="0" err="1"/>
              <a:t>cversion</a:t>
            </a:r>
            <a:r>
              <a:rPr lang="en-US" sz="2800" dirty="0"/>
              <a:t>, aversion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Ticks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Internal time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Inter-server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Real time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For timestamps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6A2FC-04CC-8860-EADF-4A0EA5BD5F4E}"/>
              </a:ext>
            </a:extLst>
          </p:cNvPr>
          <p:cNvSpPr/>
          <p:nvPr/>
        </p:nvSpPr>
        <p:spPr>
          <a:xfrm>
            <a:off x="4890052" y="1302026"/>
            <a:ext cx="5138531" cy="8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D51FF-5697-9D18-EEC7-D37CDD2F1DF7}"/>
              </a:ext>
            </a:extLst>
          </p:cNvPr>
          <p:cNvSpPr/>
          <p:nvPr/>
        </p:nvSpPr>
        <p:spPr>
          <a:xfrm>
            <a:off x="4890052" y="2579621"/>
            <a:ext cx="5138531" cy="8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8FBED-F5F2-D684-446B-19BA10AFDD24}"/>
              </a:ext>
            </a:extLst>
          </p:cNvPr>
          <p:cNvSpPr/>
          <p:nvPr/>
        </p:nvSpPr>
        <p:spPr>
          <a:xfrm>
            <a:off x="4899136" y="3825205"/>
            <a:ext cx="5138531" cy="8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447-C16B-BA52-083E-DE7ED6FF1BE3}"/>
              </a:ext>
            </a:extLst>
          </p:cNvPr>
          <p:cNvSpPr/>
          <p:nvPr/>
        </p:nvSpPr>
        <p:spPr>
          <a:xfrm>
            <a:off x="4899136" y="5198999"/>
            <a:ext cx="5138531" cy="894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AD6040-6513-D129-26E7-E80227E6236B}"/>
              </a:ext>
            </a:extLst>
          </p:cNvPr>
          <p:cNvSpPr/>
          <p:nvPr/>
        </p:nvSpPr>
        <p:spPr>
          <a:xfrm>
            <a:off x="757084" y="1700981"/>
            <a:ext cx="10441858" cy="172801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11645-3ADF-94A3-ACDE-1B2B2A56A60C}"/>
              </a:ext>
            </a:extLst>
          </p:cNvPr>
          <p:cNvSpPr/>
          <p:nvPr/>
        </p:nvSpPr>
        <p:spPr>
          <a:xfrm>
            <a:off x="1174955" y="2335160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D0CEB-1565-B8EB-178F-403EA63A7E41}"/>
              </a:ext>
            </a:extLst>
          </p:cNvPr>
          <p:cNvSpPr/>
          <p:nvPr/>
        </p:nvSpPr>
        <p:spPr>
          <a:xfrm>
            <a:off x="3165987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D3A2A-8F81-A851-EF52-22320E0486D8}"/>
              </a:ext>
            </a:extLst>
          </p:cNvPr>
          <p:cNvSpPr/>
          <p:nvPr/>
        </p:nvSpPr>
        <p:spPr>
          <a:xfrm>
            <a:off x="9139083" y="233515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C41B8-CB48-617D-E1C5-AD121F3951AC}"/>
              </a:ext>
            </a:extLst>
          </p:cNvPr>
          <p:cNvSpPr/>
          <p:nvPr/>
        </p:nvSpPr>
        <p:spPr>
          <a:xfrm>
            <a:off x="5157019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9267B-74A1-DFF9-4453-1EBD186B15E5}"/>
              </a:ext>
            </a:extLst>
          </p:cNvPr>
          <p:cNvSpPr/>
          <p:nvPr/>
        </p:nvSpPr>
        <p:spPr>
          <a:xfrm>
            <a:off x="7148051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F0386A-3513-7F79-8AEF-20B5A01F3A30}"/>
              </a:ext>
            </a:extLst>
          </p:cNvPr>
          <p:cNvSpPr/>
          <p:nvPr/>
        </p:nvSpPr>
        <p:spPr>
          <a:xfrm>
            <a:off x="4890319" y="2139739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pic>
        <p:nvPicPr>
          <p:cNvPr id="10" name="Picture 9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4FD5E7FD-B3F0-6895-7558-01BD9DC05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4311936"/>
            <a:ext cx="3258165" cy="19548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8583AE-2880-D4CF-422E-D1CD55DFE1F5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998839" y="2934926"/>
            <a:ext cx="993058" cy="17747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634C885-2FF1-EDFD-5978-FFA0A438EF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Watches Motivation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288BD1-4E2E-8906-6C78-24A8D368CC64}"/>
              </a:ext>
            </a:extLst>
          </p:cNvPr>
          <p:cNvCxnSpPr>
            <a:cxnSpLocks/>
          </p:cNvCxnSpPr>
          <p:nvPr/>
        </p:nvCxnSpPr>
        <p:spPr>
          <a:xfrm flipH="1">
            <a:off x="3052918" y="2934925"/>
            <a:ext cx="1056966" cy="189271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0A3A718A-4269-FBEE-BCD5-F8190CFC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480" y="4063177"/>
            <a:ext cx="3258165" cy="195489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8F42F8-5942-E07D-92FA-B00F14ECF22F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982929" y="2934926"/>
            <a:ext cx="1679473" cy="164690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Explosion: 14 Points 27">
            <a:extLst>
              <a:ext uri="{FF2B5EF4-FFF2-40B4-BE49-F238E27FC236}">
                <a16:creationId xmlns:a16="http://schemas.microsoft.com/office/drawing/2014/main" id="{46447DC6-066F-DA7C-A892-542AF4339015}"/>
              </a:ext>
            </a:extLst>
          </p:cNvPr>
          <p:cNvSpPr/>
          <p:nvPr/>
        </p:nvSpPr>
        <p:spPr>
          <a:xfrm>
            <a:off x="3991896" y="1000428"/>
            <a:ext cx="2150499" cy="130769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znode</a:t>
            </a:r>
            <a:r>
              <a:rPr lang="en-US" dirty="0"/>
              <a:t> change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BAC1F7-90EA-E931-9115-02698CF4EAA1}"/>
              </a:ext>
            </a:extLst>
          </p:cNvPr>
          <p:cNvSpPr txBox="1"/>
          <p:nvPr/>
        </p:nvSpPr>
        <p:spPr>
          <a:xfrm>
            <a:off x="2867024" y="5789781"/>
            <a:ext cx="4517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Cyclic requests are inefficient</a:t>
            </a:r>
          </a:p>
          <a:p>
            <a:r>
              <a:rPr lang="en-US" sz="2800" dirty="0"/>
              <a:t>Wait!</a:t>
            </a:r>
          </a:p>
        </p:txBody>
      </p:sp>
    </p:spTree>
    <p:extLst>
      <p:ext uri="{BB962C8B-B14F-4D97-AF65-F5344CB8AC3E}">
        <p14:creationId xmlns:p14="http://schemas.microsoft.com/office/powerpoint/2010/main" val="23243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4FD5E7FD-B3F0-6895-7558-01BD9DC05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4311936"/>
            <a:ext cx="3258165" cy="1954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09C0D-D017-F962-FE75-9E50FFFDE858}"/>
              </a:ext>
            </a:extLst>
          </p:cNvPr>
          <p:cNvSpPr txBox="1"/>
          <p:nvPr/>
        </p:nvSpPr>
        <p:spPr>
          <a:xfrm>
            <a:off x="3402882" y="4063177"/>
            <a:ext cx="216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 request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0C848-09A0-B65D-1661-22D828A38A7F}"/>
              </a:ext>
            </a:extLst>
          </p:cNvPr>
          <p:cNvSpPr txBox="1"/>
          <p:nvPr/>
        </p:nvSpPr>
        <p:spPr>
          <a:xfrm>
            <a:off x="3404878" y="4068444"/>
            <a:ext cx="321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watch for </a:t>
            </a:r>
            <a:r>
              <a:rPr lang="en-US" sz="2800" dirty="0" err="1"/>
              <a:t>znode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AD6040-6513-D129-26E7-E80227E6236B}"/>
              </a:ext>
            </a:extLst>
          </p:cNvPr>
          <p:cNvSpPr/>
          <p:nvPr/>
        </p:nvSpPr>
        <p:spPr>
          <a:xfrm>
            <a:off x="757084" y="1700981"/>
            <a:ext cx="10441858" cy="172801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11645-3ADF-94A3-ACDE-1B2B2A56A60C}"/>
              </a:ext>
            </a:extLst>
          </p:cNvPr>
          <p:cNvSpPr/>
          <p:nvPr/>
        </p:nvSpPr>
        <p:spPr>
          <a:xfrm>
            <a:off x="1174955" y="2335160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D0CEB-1565-B8EB-178F-403EA63A7E41}"/>
              </a:ext>
            </a:extLst>
          </p:cNvPr>
          <p:cNvSpPr/>
          <p:nvPr/>
        </p:nvSpPr>
        <p:spPr>
          <a:xfrm>
            <a:off x="3165987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D3A2A-8F81-A851-EF52-22320E0486D8}"/>
              </a:ext>
            </a:extLst>
          </p:cNvPr>
          <p:cNvSpPr/>
          <p:nvPr/>
        </p:nvSpPr>
        <p:spPr>
          <a:xfrm>
            <a:off x="9139083" y="233515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C41B8-CB48-617D-E1C5-AD121F3951AC}"/>
              </a:ext>
            </a:extLst>
          </p:cNvPr>
          <p:cNvSpPr/>
          <p:nvPr/>
        </p:nvSpPr>
        <p:spPr>
          <a:xfrm>
            <a:off x="5157019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9267B-74A1-DFF9-4453-1EBD186B15E5}"/>
              </a:ext>
            </a:extLst>
          </p:cNvPr>
          <p:cNvSpPr/>
          <p:nvPr/>
        </p:nvSpPr>
        <p:spPr>
          <a:xfrm>
            <a:off x="7148051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F0386A-3513-7F79-8AEF-20B5A01F3A30}"/>
              </a:ext>
            </a:extLst>
          </p:cNvPr>
          <p:cNvSpPr/>
          <p:nvPr/>
        </p:nvSpPr>
        <p:spPr>
          <a:xfrm>
            <a:off x="4890319" y="2139739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8583AE-2880-D4CF-422E-D1CD55DFE1F5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998839" y="2934926"/>
            <a:ext cx="993058" cy="17747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288BD1-4E2E-8906-6C78-24A8D368CC64}"/>
              </a:ext>
            </a:extLst>
          </p:cNvPr>
          <p:cNvCxnSpPr>
            <a:cxnSpLocks/>
          </p:cNvCxnSpPr>
          <p:nvPr/>
        </p:nvCxnSpPr>
        <p:spPr>
          <a:xfrm flipH="1">
            <a:off x="3052918" y="2934925"/>
            <a:ext cx="1056966" cy="189271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0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0A3A718A-4269-FBEE-BCD5-F8190CFC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480" y="4063177"/>
            <a:ext cx="3258165" cy="195489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8F42F8-5942-E07D-92FA-B00F14ECF22F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982929" y="2934926"/>
            <a:ext cx="1679473" cy="164690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Explosion: 14 Points 27">
            <a:extLst>
              <a:ext uri="{FF2B5EF4-FFF2-40B4-BE49-F238E27FC236}">
                <a16:creationId xmlns:a16="http://schemas.microsoft.com/office/drawing/2014/main" id="{46447DC6-066F-DA7C-A892-542AF4339015}"/>
              </a:ext>
            </a:extLst>
          </p:cNvPr>
          <p:cNvSpPr/>
          <p:nvPr/>
        </p:nvSpPr>
        <p:spPr>
          <a:xfrm>
            <a:off x="3991896" y="1000428"/>
            <a:ext cx="2150499" cy="130769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znode</a:t>
            </a:r>
            <a:r>
              <a:rPr lang="en-US" dirty="0"/>
              <a:t> 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A3D20-1EF7-954F-2C59-0C71F6E8D05D}"/>
              </a:ext>
            </a:extLst>
          </p:cNvPr>
          <p:cNvSpPr txBox="1"/>
          <p:nvPr/>
        </p:nvSpPr>
        <p:spPr>
          <a:xfrm>
            <a:off x="3616197" y="3758379"/>
            <a:ext cx="311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Sends value without additional request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8052844-28E8-0E7C-AAD5-8E53D9DD89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Watches</a:t>
            </a:r>
          </a:p>
        </p:txBody>
      </p:sp>
    </p:spTree>
    <p:extLst>
      <p:ext uri="{BB962C8B-B14F-4D97-AF65-F5344CB8AC3E}">
        <p14:creationId xmlns:p14="http://schemas.microsoft.com/office/powerpoint/2010/main" val="16075881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2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F22151-DD92-6810-9275-69A1B78E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Motivation</a:t>
            </a:r>
          </a:p>
        </p:txBody>
      </p:sp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24641773-E35F-51EB-172D-79330F05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9" y="1085396"/>
            <a:ext cx="1914938" cy="1436204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74801933-97C0-1C7A-B3C8-411D6A462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1" y="2147948"/>
            <a:ext cx="1518609" cy="1229350"/>
          </a:xfrm>
          <a:prstGeom prst="rect">
            <a:avLst/>
          </a:prstGeom>
        </p:spPr>
      </p:pic>
      <p:pic>
        <p:nvPicPr>
          <p:cNvPr id="9" name="Picture 8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0A5FF46-B8B1-9B3D-3236-F0BF7EE25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" y="3307620"/>
            <a:ext cx="1518609" cy="1229350"/>
          </a:xfrm>
          <a:prstGeom prst="rect">
            <a:avLst/>
          </a:prstGeom>
        </p:spPr>
      </p:pic>
      <p:pic>
        <p:nvPicPr>
          <p:cNvPr id="10" name="Picture 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4C1923F2-2257-9775-414E-5C347A35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453185"/>
            <a:ext cx="1914938" cy="1436204"/>
          </a:xfrm>
          <a:prstGeom prst="rect">
            <a:avLst/>
          </a:prstGeom>
        </p:spPr>
      </p:pic>
      <p:pic>
        <p:nvPicPr>
          <p:cNvPr id="11" name="Picture 10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A4AAC4A-68A8-2AC2-DAFC-7BBBF717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5" y="292003"/>
            <a:ext cx="1914938" cy="14362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4DA6B-8C2A-E9A8-9FC0-D0FAB38FE72D}"/>
              </a:ext>
            </a:extLst>
          </p:cNvPr>
          <p:cNvCxnSpPr/>
          <p:nvPr/>
        </p:nvCxnSpPr>
        <p:spPr>
          <a:xfrm flipH="1">
            <a:off x="4513006" y="1356852"/>
            <a:ext cx="533994" cy="7910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A33121-D8F2-981A-8CB6-41F823582B8A}"/>
              </a:ext>
            </a:extLst>
          </p:cNvPr>
          <p:cNvCxnSpPr>
            <a:cxnSpLocks/>
          </p:cNvCxnSpPr>
          <p:nvPr/>
        </p:nvCxnSpPr>
        <p:spPr>
          <a:xfrm flipV="1">
            <a:off x="2946037" y="1278194"/>
            <a:ext cx="2100963" cy="6691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D5400-A396-C208-EC82-556D34696C60}"/>
              </a:ext>
            </a:extLst>
          </p:cNvPr>
          <p:cNvCxnSpPr>
            <a:cxnSpLocks/>
          </p:cNvCxnSpPr>
          <p:nvPr/>
        </p:nvCxnSpPr>
        <p:spPr>
          <a:xfrm flipV="1">
            <a:off x="2406504" y="1278194"/>
            <a:ext cx="2640496" cy="229971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2C70A6-85B4-7403-AB7A-8CD829F284E8}"/>
              </a:ext>
            </a:extLst>
          </p:cNvPr>
          <p:cNvCxnSpPr>
            <a:cxnSpLocks/>
          </p:cNvCxnSpPr>
          <p:nvPr/>
        </p:nvCxnSpPr>
        <p:spPr>
          <a:xfrm flipV="1">
            <a:off x="2406504" y="3307620"/>
            <a:ext cx="1320248" cy="46309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D0E6AF-9FA2-C99D-48A0-E7AA4B9C1E19}"/>
              </a:ext>
            </a:extLst>
          </p:cNvPr>
          <p:cNvCxnSpPr>
            <a:cxnSpLocks/>
          </p:cNvCxnSpPr>
          <p:nvPr/>
        </p:nvCxnSpPr>
        <p:spPr>
          <a:xfrm flipV="1">
            <a:off x="4070555" y="3429000"/>
            <a:ext cx="0" cy="102418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AFF01B-4ED7-F051-A210-F1B9A14DAE5D}"/>
              </a:ext>
            </a:extLst>
          </p:cNvPr>
          <p:cNvCxnSpPr>
            <a:cxnSpLocks/>
          </p:cNvCxnSpPr>
          <p:nvPr/>
        </p:nvCxnSpPr>
        <p:spPr>
          <a:xfrm flipH="1" flipV="1">
            <a:off x="2281084" y="2428053"/>
            <a:ext cx="1247307" cy="20251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BA17BC-F17C-50B2-A59B-FBF51F58A147}"/>
              </a:ext>
            </a:extLst>
          </p:cNvPr>
          <p:cNvSpPr txBox="1"/>
          <p:nvPr/>
        </p:nvSpPr>
        <p:spPr>
          <a:xfrm>
            <a:off x="225814" y="577260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Distributed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2C3F6-FBB0-7B94-8A92-444446FF5C9E}"/>
              </a:ext>
            </a:extLst>
          </p:cNvPr>
          <p:cNvSpPr txBox="1"/>
          <p:nvPr/>
        </p:nvSpPr>
        <p:spPr>
          <a:xfrm>
            <a:off x="6331559" y="1803749"/>
            <a:ext cx="21827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Maintain configuration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2C30CB-C477-BC1E-7855-E47ECDE8C812}"/>
              </a:ext>
            </a:extLst>
          </p:cNvPr>
          <p:cNvSpPr txBox="1"/>
          <p:nvPr/>
        </p:nvSpPr>
        <p:spPr>
          <a:xfrm>
            <a:off x="8941550" y="2019193"/>
            <a:ext cx="25559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Synchronization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91A0BE3F-0229-74E4-8D46-34694755994E}"/>
              </a:ext>
            </a:extLst>
          </p:cNvPr>
          <p:cNvSpPr/>
          <p:nvPr/>
        </p:nvSpPr>
        <p:spPr>
          <a:xfrm>
            <a:off x="8439621" y="3023354"/>
            <a:ext cx="668593" cy="143620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2D34CB-7838-1C3D-62F3-28B02F95F7A9}"/>
              </a:ext>
            </a:extLst>
          </p:cNvPr>
          <p:cNvSpPr txBox="1"/>
          <p:nvPr/>
        </p:nvSpPr>
        <p:spPr>
          <a:xfrm>
            <a:off x="7663599" y="3395216"/>
            <a:ext cx="25559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Race Conditions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1AEAB3-D48A-9E09-56E5-C481756DCC25}"/>
              </a:ext>
            </a:extLst>
          </p:cNvPr>
          <p:cNvSpPr txBox="1"/>
          <p:nvPr/>
        </p:nvSpPr>
        <p:spPr>
          <a:xfrm>
            <a:off x="7564385" y="4652740"/>
            <a:ext cx="308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sort of custom solution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1718D1-45D2-4429-348E-63A03261BE2C}"/>
              </a:ext>
            </a:extLst>
          </p:cNvPr>
          <p:cNvSpPr txBox="1"/>
          <p:nvPr/>
        </p:nvSpPr>
        <p:spPr>
          <a:xfrm>
            <a:off x="9448801" y="5606847"/>
            <a:ext cx="308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Maintenance</a:t>
            </a:r>
            <a:br>
              <a:rPr lang="en-US" sz="2800" dirty="0"/>
            </a:br>
            <a:r>
              <a:rPr lang="en-US" sz="2800" dirty="0"/>
              <a:t>Co-operation</a:t>
            </a: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C05B904E-C8F3-B906-99A8-11C9BF34157C}"/>
              </a:ext>
            </a:extLst>
          </p:cNvPr>
          <p:cNvSpPr/>
          <p:nvPr/>
        </p:nvSpPr>
        <p:spPr>
          <a:xfrm>
            <a:off x="8862847" y="5772604"/>
            <a:ext cx="700016" cy="68049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4BEC1-EB4E-8B4F-9C54-63115DF977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Watches</a:t>
            </a:r>
          </a:p>
        </p:txBody>
      </p:sp>
      <p:pic>
        <p:nvPicPr>
          <p:cNvPr id="6" name="Picture 5" descr="A black and silver watch&#10;&#10;Description automatically generated">
            <a:extLst>
              <a:ext uri="{FF2B5EF4-FFF2-40B4-BE49-F238E27FC236}">
                <a16:creationId xmlns:a16="http://schemas.microsoft.com/office/drawing/2014/main" id="{2CFCD57A-0357-8777-70D9-812CBB4A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35" y="2779303"/>
            <a:ext cx="6340765" cy="422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F99A427-6AC7-BE37-EA5B-07E29051EF2D}"/>
              </a:ext>
            </a:extLst>
          </p:cNvPr>
          <p:cNvGrpSpPr/>
          <p:nvPr/>
        </p:nvGrpSpPr>
        <p:grpSpPr>
          <a:xfrm>
            <a:off x="1409679" y="587555"/>
            <a:ext cx="3087658" cy="2592958"/>
            <a:chOff x="1409679" y="587555"/>
            <a:chExt cx="3087658" cy="25929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912FB5-C7A3-AAAC-E0CB-0EC75FAA10EF}"/>
                </a:ext>
              </a:extLst>
            </p:cNvPr>
            <p:cNvSpPr txBox="1"/>
            <p:nvPr/>
          </p:nvSpPr>
          <p:spPr>
            <a:xfrm>
              <a:off x="1409679" y="2287961"/>
              <a:ext cx="308765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Classic Watch</a:t>
              </a:r>
              <a:br>
                <a:rPr lang="en-US" sz="2800" dirty="0"/>
              </a:br>
              <a:r>
                <a:rPr lang="en-US" sz="2400" dirty="0"/>
                <a:t>(One-time use)</a:t>
              </a:r>
            </a:p>
          </p:txBody>
        </p:sp>
        <p:pic>
          <p:nvPicPr>
            <p:cNvPr id="11" name="Picture 10" descr="A drawing of a building with columns&#10;&#10;Description automatically generated">
              <a:extLst>
                <a:ext uri="{FF2B5EF4-FFF2-40B4-BE49-F238E27FC236}">
                  <a16:creationId xmlns:a16="http://schemas.microsoft.com/office/drawing/2014/main" id="{A14E7842-78D0-C980-2DD9-4AB9687F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677" y="587555"/>
              <a:ext cx="1700406" cy="170040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9C381-0123-D9C3-B9DE-8BD294C1CF0F}"/>
              </a:ext>
            </a:extLst>
          </p:cNvPr>
          <p:cNvGrpSpPr/>
          <p:nvPr/>
        </p:nvGrpSpPr>
        <p:grpSpPr>
          <a:xfrm>
            <a:off x="3247999" y="3677488"/>
            <a:ext cx="3682492" cy="1700406"/>
            <a:chOff x="3247999" y="3677488"/>
            <a:chExt cx="3682492" cy="17004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00C696-D900-2F23-6F59-AC728D543C0C}"/>
                </a:ext>
              </a:extLst>
            </p:cNvPr>
            <p:cNvSpPr txBox="1"/>
            <p:nvPr/>
          </p:nvSpPr>
          <p:spPr>
            <a:xfrm>
              <a:off x="3842833" y="4740887"/>
              <a:ext cx="3087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Persistent Watch</a:t>
              </a:r>
              <a:endParaRPr lang="en-US" sz="2400" dirty="0"/>
            </a:p>
          </p:txBody>
        </p:sp>
        <p:pic>
          <p:nvPicPr>
            <p:cNvPr id="13" name="Picture 12" descr="A brown tree branch with green leaves&#10;&#10;Description automatically generated">
              <a:extLst>
                <a:ext uri="{FF2B5EF4-FFF2-40B4-BE49-F238E27FC236}">
                  <a16:creationId xmlns:a16="http://schemas.microsoft.com/office/drawing/2014/main" id="{828ADB9C-9BFC-AA09-E766-977774DC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999" y="3677488"/>
              <a:ext cx="1700406" cy="170040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9E6180-89A5-2405-BF86-07454D219605}"/>
              </a:ext>
            </a:extLst>
          </p:cNvPr>
          <p:cNvGrpSpPr/>
          <p:nvPr/>
        </p:nvGrpSpPr>
        <p:grpSpPr>
          <a:xfrm>
            <a:off x="6802672" y="727587"/>
            <a:ext cx="3394324" cy="2083594"/>
            <a:chOff x="6802672" y="727587"/>
            <a:chExt cx="3394324" cy="20835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B98254-8E59-1599-C286-7411196CB36E}"/>
                </a:ext>
              </a:extLst>
            </p:cNvPr>
            <p:cNvSpPr txBox="1"/>
            <p:nvPr/>
          </p:nvSpPr>
          <p:spPr>
            <a:xfrm>
              <a:off x="6802672" y="2287961"/>
              <a:ext cx="3087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Recursive Watch</a:t>
              </a:r>
              <a:endParaRPr lang="en-US" sz="2400" dirty="0"/>
            </a:p>
          </p:txBody>
        </p:sp>
        <p:pic>
          <p:nvPicPr>
            <p:cNvPr id="15" name="Picture 14" descr="A cartoon of a mountain climbing&#10;&#10;Description automatically generated">
              <a:extLst>
                <a:ext uri="{FF2B5EF4-FFF2-40B4-BE49-F238E27FC236}">
                  <a16:creationId xmlns:a16="http://schemas.microsoft.com/office/drawing/2014/main" id="{E33396B2-A077-D0F2-CB7B-EE5B3C56E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590" y="727587"/>
              <a:ext cx="1700406" cy="1700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2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4BEC1-EB4E-8B4F-9C54-63115DF977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Watches</a:t>
            </a:r>
          </a:p>
        </p:txBody>
      </p:sp>
      <p:pic>
        <p:nvPicPr>
          <p:cNvPr id="6" name="Picture 5" descr="A black and silver watch&#10;&#10;Description automatically generated">
            <a:extLst>
              <a:ext uri="{FF2B5EF4-FFF2-40B4-BE49-F238E27FC236}">
                <a16:creationId xmlns:a16="http://schemas.microsoft.com/office/drawing/2014/main" id="{2CFCD57A-0357-8777-70D9-812CBB4A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35" y="2779303"/>
            <a:ext cx="6340765" cy="422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2B501-EF7A-5D4A-7CEB-20D7A55A8A8E}"/>
              </a:ext>
            </a:extLst>
          </p:cNvPr>
          <p:cNvSpPr txBox="1"/>
          <p:nvPr/>
        </p:nvSpPr>
        <p:spPr>
          <a:xfrm>
            <a:off x="1401617" y="2218396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First change and associated data is sent to client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Two type: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Data 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Child change</a:t>
            </a:r>
          </a:p>
        </p:txBody>
      </p:sp>
    </p:spTree>
    <p:extLst>
      <p:ext uri="{BB962C8B-B14F-4D97-AF65-F5344CB8AC3E}">
        <p14:creationId xmlns:p14="http://schemas.microsoft.com/office/powerpoint/2010/main" val="1708525019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B0FC86D-7E59-AE25-1E89-1B1C0723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48" y="617220"/>
            <a:ext cx="5615940" cy="56235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87B7D0-BCD9-F4B0-6DF6-9E9BABA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EF569-015C-0558-D466-2466C64CB262}"/>
              </a:ext>
            </a:extLst>
          </p:cNvPr>
          <p:cNvSpPr txBox="1"/>
          <p:nvPr/>
        </p:nvSpPr>
        <p:spPr>
          <a:xfrm>
            <a:off x="8484430" y="1571441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C0FCE-A4C9-F100-0790-88015738EEBB}"/>
              </a:ext>
            </a:extLst>
          </p:cNvPr>
          <p:cNvSpPr txBox="1"/>
          <p:nvPr/>
        </p:nvSpPr>
        <p:spPr>
          <a:xfrm>
            <a:off x="8484430" y="4763339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F417-DC7C-6AF1-2C42-2EEF3D0BD0BE}"/>
              </a:ext>
            </a:extLst>
          </p:cNvPr>
          <p:cNvSpPr txBox="1"/>
          <p:nvPr/>
        </p:nvSpPr>
        <p:spPr>
          <a:xfrm>
            <a:off x="5133285" y="621744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39FB5-B672-332E-D403-B05C17F0CA64}"/>
              </a:ext>
            </a:extLst>
          </p:cNvPr>
          <p:cNvSpPr txBox="1"/>
          <p:nvPr/>
        </p:nvSpPr>
        <p:spPr>
          <a:xfrm>
            <a:off x="993257" y="4644578"/>
            <a:ext cx="26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General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9FC74-1CA2-5894-0C19-8791BF44510C}"/>
              </a:ext>
            </a:extLst>
          </p:cNvPr>
          <p:cNvSpPr txBox="1"/>
          <p:nvPr/>
        </p:nvSpPr>
        <p:spPr>
          <a:xfrm>
            <a:off x="1203958" y="1314727"/>
            <a:ext cx="253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708EC-9F62-52A4-F452-F29AC81D7F10}"/>
              </a:ext>
            </a:extLst>
          </p:cNvPr>
          <p:cNvSpPr txBox="1"/>
          <p:nvPr/>
        </p:nvSpPr>
        <p:spPr>
          <a:xfrm>
            <a:off x="5251272" y="122117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E04DD2-0BFD-67C4-AE4D-F825A65B58FA}"/>
              </a:ext>
            </a:extLst>
          </p:cNvPr>
          <p:cNvGrpSpPr/>
          <p:nvPr/>
        </p:nvGrpSpPr>
        <p:grpSpPr>
          <a:xfrm>
            <a:off x="2850688" y="526026"/>
            <a:ext cx="6155660" cy="5805948"/>
            <a:chOff x="2850688" y="526026"/>
            <a:chExt cx="6155660" cy="5805948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FC55CF-E137-8291-7893-432F9F218FBF}"/>
                </a:ext>
              </a:extLst>
            </p:cNvPr>
            <p:cNvSpPr/>
            <p:nvPr/>
          </p:nvSpPr>
          <p:spPr>
            <a:xfrm>
              <a:off x="2850688" y="526026"/>
              <a:ext cx="6155660" cy="580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object with a pointy tip&#10;&#10;Description automatically generated">
              <a:extLst>
                <a:ext uri="{FF2B5EF4-FFF2-40B4-BE49-F238E27FC236}">
                  <a16:creationId xmlns:a16="http://schemas.microsoft.com/office/drawing/2014/main" id="{65D3D69A-8EF4-9128-F38E-8902CB4D0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40000">
              <a:off x="5896301" y="3176946"/>
              <a:ext cx="1123740" cy="1130351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98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4071F9-DA2A-8F3E-BB5C-01830E5443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High-Level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C2F60D-3D78-648B-0EAC-80F96E3EFFA1}"/>
              </a:ext>
            </a:extLst>
          </p:cNvPr>
          <p:cNvSpPr/>
          <p:nvPr/>
        </p:nvSpPr>
        <p:spPr>
          <a:xfrm>
            <a:off x="786580" y="796414"/>
            <a:ext cx="10441858" cy="297671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53B7D-D80F-B16B-416E-16DF31402D68}"/>
              </a:ext>
            </a:extLst>
          </p:cNvPr>
          <p:cNvSpPr/>
          <p:nvPr/>
        </p:nvSpPr>
        <p:spPr>
          <a:xfrm>
            <a:off x="1204451" y="267928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2E3E1-49F7-50A6-6E33-19AE1327933D}"/>
              </a:ext>
            </a:extLst>
          </p:cNvPr>
          <p:cNvSpPr/>
          <p:nvPr/>
        </p:nvSpPr>
        <p:spPr>
          <a:xfrm>
            <a:off x="3195483" y="267928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6CEB0-D3BE-1BFF-B154-4A8F42DE474E}"/>
              </a:ext>
            </a:extLst>
          </p:cNvPr>
          <p:cNvSpPr/>
          <p:nvPr/>
        </p:nvSpPr>
        <p:spPr>
          <a:xfrm>
            <a:off x="9168579" y="2679287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5E843-CCC0-5F9F-BCED-02A7946385B3}"/>
              </a:ext>
            </a:extLst>
          </p:cNvPr>
          <p:cNvSpPr/>
          <p:nvPr/>
        </p:nvSpPr>
        <p:spPr>
          <a:xfrm>
            <a:off x="5186515" y="267928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C0029-E35F-3B9E-276F-8B2A875C72BF}"/>
              </a:ext>
            </a:extLst>
          </p:cNvPr>
          <p:cNvSpPr/>
          <p:nvPr/>
        </p:nvSpPr>
        <p:spPr>
          <a:xfrm>
            <a:off x="7177547" y="267928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13" name="Picture 12" descr="A green cylinder with a black background&#10;&#10;Description automatically generated">
            <a:extLst>
              <a:ext uri="{FF2B5EF4-FFF2-40B4-BE49-F238E27FC236}">
                <a16:creationId xmlns:a16="http://schemas.microsoft.com/office/drawing/2014/main" id="{D4358FE3-BD2A-86C3-3BEE-E4399B45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1342986"/>
            <a:ext cx="1140882" cy="1140882"/>
          </a:xfrm>
          <a:prstGeom prst="rect">
            <a:avLst/>
          </a:prstGeom>
        </p:spPr>
      </p:pic>
      <p:pic>
        <p:nvPicPr>
          <p:cNvPr id="14" name="Picture 13" descr="A green cylinder with a black background&#10;&#10;Description automatically generated">
            <a:extLst>
              <a:ext uri="{FF2B5EF4-FFF2-40B4-BE49-F238E27FC236}">
                <a16:creationId xmlns:a16="http://schemas.microsoft.com/office/drawing/2014/main" id="{884453EE-3666-1AB3-FE62-517763F8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27" y="1348343"/>
            <a:ext cx="1140882" cy="1140882"/>
          </a:xfrm>
          <a:prstGeom prst="rect">
            <a:avLst/>
          </a:prstGeom>
        </p:spPr>
      </p:pic>
      <p:pic>
        <p:nvPicPr>
          <p:cNvPr id="15" name="Picture 14" descr="A green cylinder with a black background&#10;&#10;Description automatically generated">
            <a:extLst>
              <a:ext uri="{FF2B5EF4-FFF2-40B4-BE49-F238E27FC236}">
                <a16:creationId xmlns:a16="http://schemas.microsoft.com/office/drawing/2014/main" id="{4A622A63-DD46-6953-9BAB-8E90F7682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4" y="1350366"/>
            <a:ext cx="1140882" cy="1140882"/>
          </a:xfrm>
          <a:prstGeom prst="rect">
            <a:avLst/>
          </a:prstGeom>
        </p:spPr>
      </p:pic>
      <p:pic>
        <p:nvPicPr>
          <p:cNvPr id="16" name="Picture 15" descr="A green cylinder with a black background&#10;&#10;Description automatically generated">
            <a:extLst>
              <a:ext uri="{FF2B5EF4-FFF2-40B4-BE49-F238E27FC236}">
                <a16:creationId xmlns:a16="http://schemas.microsoft.com/office/drawing/2014/main" id="{2E603655-9D61-C195-721A-C8708129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21" y="1342986"/>
            <a:ext cx="1140882" cy="1140882"/>
          </a:xfrm>
          <a:prstGeom prst="rect">
            <a:avLst/>
          </a:prstGeom>
        </p:spPr>
      </p:pic>
      <p:pic>
        <p:nvPicPr>
          <p:cNvPr id="17" name="Picture 16" descr="A green cylinder with a black background&#10;&#10;Description automatically generated">
            <a:extLst>
              <a:ext uri="{FF2B5EF4-FFF2-40B4-BE49-F238E27FC236}">
                <a16:creationId xmlns:a16="http://schemas.microsoft.com/office/drawing/2014/main" id="{47AA6617-6D4E-78C1-D3D5-57FD5E1F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68" y="1342986"/>
            <a:ext cx="1140882" cy="1140882"/>
          </a:xfrm>
          <a:prstGeom prst="rect">
            <a:avLst/>
          </a:prstGeom>
        </p:spPr>
      </p:pic>
      <p:pic>
        <p:nvPicPr>
          <p:cNvPr id="19" name="Picture 18" descr="A person wearing a green hat&#10;&#10;Description automatically generated">
            <a:extLst>
              <a:ext uri="{FF2B5EF4-FFF2-40B4-BE49-F238E27FC236}">
                <a16:creationId xmlns:a16="http://schemas.microsoft.com/office/drawing/2014/main" id="{54A6A43E-9845-84D5-250D-87BD7975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45" y="1945853"/>
            <a:ext cx="901805" cy="901805"/>
          </a:xfrm>
          <a:prstGeom prst="rect">
            <a:avLst/>
          </a:prstGeom>
        </p:spPr>
      </p:pic>
      <p:pic>
        <p:nvPicPr>
          <p:cNvPr id="20" name="Picture 19" descr="A person wearing a green hat&#10;&#10;Description automatically generated">
            <a:extLst>
              <a:ext uri="{FF2B5EF4-FFF2-40B4-BE49-F238E27FC236}">
                <a16:creationId xmlns:a16="http://schemas.microsoft.com/office/drawing/2014/main" id="{2B33298F-310C-BB7B-42F0-9E793810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13" y="1945852"/>
            <a:ext cx="901805" cy="901805"/>
          </a:xfrm>
          <a:prstGeom prst="rect">
            <a:avLst/>
          </a:prstGeom>
        </p:spPr>
      </p:pic>
      <p:pic>
        <p:nvPicPr>
          <p:cNvPr id="21" name="Picture 20" descr="A person wearing a green hat&#10;&#10;Description automatically generated">
            <a:extLst>
              <a:ext uri="{FF2B5EF4-FFF2-40B4-BE49-F238E27FC236}">
                <a16:creationId xmlns:a16="http://schemas.microsoft.com/office/drawing/2014/main" id="{65759F35-CA92-37B0-0AE8-07F47025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1" y="1951994"/>
            <a:ext cx="901805" cy="901805"/>
          </a:xfrm>
          <a:prstGeom prst="rect">
            <a:avLst/>
          </a:prstGeom>
        </p:spPr>
      </p:pic>
      <p:pic>
        <p:nvPicPr>
          <p:cNvPr id="22" name="Picture 21" descr="A person wearing a green hat&#10;&#10;Description automatically generated">
            <a:extLst>
              <a:ext uri="{FF2B5EF4-FFF2-40B4-BE49-F238E27FC236}">
                <a16:creationId xmlns:a16="http://schemas.microsoft.com/office/drawing/2014/main" id="{8E5EC6F7-8CDC-D4AA-385E-C81C14B05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11" y="1955213"/>
            <a:ext cx="901805" cy="901805"/>
          </a:xfrm>
          <a:prstGeom prst="rect">
            <a:avLst/>
          </a:prstGeom>
        </p:spPr>
      </p:pic>
      <p:pic>
        <p:nvPicPr>
          <p:cNvPr id="23" name="Picture 22" descr="A person wearing a green hat&#10;&#10;Description automatically generated">
            <a:extLst>
              <a:ext uri="{FF2B5EF4-FFF2-40B4-BE49-F238E27FC236}">
                <a16:creationId xmlns:a16="http://schemas.microsoft.com/office/drawing/2014/main" id="{53B48074-7969-29E2-6E32-051148A4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22" y="1972894"/>
            <a:ext cx="901805" cy="90180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3EB9ADE-3523-E1A3-FC5C-AD7335F1C340}"/>
              </a:ext>
            </a:extLst>
          </p:cNvPr>
          <p:cNvSpPr/>
          <p:nvPr/>
        </p:nvSpPr>
        <p:spPr>
          <a:xfrm>
            <a:off x="4919815" y="2483868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pic>
        <p:nvPicPr>
          <p:cNvPr id="25" name="Picture 24" descr="A green and white computer chip&#10;&#10;Description automatically generated">
            <a:extLst>
              <a:ext uri="{FF2B5EF4-FFF2-40B4-BE49-F238E27FC236}">
                <a16:creationId xmlns:a16="http://schemas.microsoft.com/office/drawing/2014/main" id="{FA7951D6-703B-09C7-1071-72332224A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95" y="966915"/>
            <a:ext cx="914422" cy="914422"/>
          </a:xfrm>
          <a:prstGeom prst="rect">
            <a:avLst/>
          </a:prstGeom>
        </p:spPr>
      </p:pic>
      <p:pic>
        <p:nvPicPr>
          <p:cNvPr id="26" name="Picture 25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41B559C1-EF7E-F186-AE26-4C91E1CBB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" y="4639992"/>
            <a:ext cx="3258165" cy="195489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7B92FC-7854-8F7E-D4DE-D800A4668708}"/>
              </a:ext>
            </a:extLst>
          </p:cNvPr>
          <p:cNvCxnSpPr>
            <a:cxnSpLocks/>
          </p:cNvCxnSpPr>
          <p:nvPr/>
        </p:nvCxnSpPr>
        <p:spPr>
          <a:xfrm flipV="1">
            <a:off x="2552085" y="3262982"/>
            <a:ext cx="993058" cy="17747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C49091-D6C8-B131-5184-9DA66A2253EA}"/>
              </a:ext>
            </a:extLst>
          </p:cNvPr>
          <p:cNvSpPr txBox="1"/>
          <p:nvPr/>
        </p:nvSpPr>
        <p:spPr>
          <a:xfrm>
            <a:off x="3811838" y="5487963"/>
            <a:ext cx="19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Replicated Database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76724F-8BBD-2D1C-9C6A-4535DD792024}"/>
              </a:ext>
            </a:extLst>
          </p:cNvPr>
          <p:cNvCxnSpPr>
            <a:cxnSpLocks/>
            <a:stCxn id="28" idx="0"/>
            <a:endCxn id="13" idx="2"/>
          </p:cNvCxnSpPr>
          <p:nvPr/>
        </p:nvCxnSpPr>
        <p:spPr>
          <a:xfrm flipH="1" flipV="1">
            <a:off x="1357021" y="2483868"/>
            <a:ext cx="3438197" cy="300409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D1F884-D0B2-0209-F09F-68ECDD0C36F2}"/>
              </a:ext>
            </a:extLst>
          </p:cNvPr>
          <p:cNvCxnSpPr>
            <a:cxnSpLocks/>
            <a:stCxn id="28" idx="0"/>
            <a:endCxn id="16" idx="2"/>
          </p:cNvCxnSpPr>
          <p:nvPr/>
        </p:nvCxnSpPr>
        <p:spPr>
          <a:xfrm flipV="1">
            <a:off x="4795218" y="2483868"/>
            <a:ext cx="2401144" cy="300409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834924-18B2-2327-6EB4-0B70D399686A}"/>
              </a:ext>
            </a:extLst>
          </p:cNvPr>
          <p:cNvCxnSpPr>
            <a:cxnSpLocks/>
            <a:stCxn id="28" idx="0"/>
            <a:endCxn id="17" idx="2"/>
          </p:cNvCxnSpPr>
          <p:nvPr/>
        </p:nvCxnSpPr>
        <p:spPr>
          <a:xfrm flipV="1">
            <a:off x="4795218" y="2483868"/>
            <a:ext cx="4347591" cy="300409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7DCD766-2192-65C8-A02F-86674F9C6EF1}"/>
              </a:ext>
            </a:extLst>
          </p:cNvPr>
          <p:cNvSpPr txBox="1"/>
          <p:nvPr/>
        </p:nvSpPr>
        <p:spPr>
          <a:xfrm>
            <a:off x="1332576" y="3842648"/>
            <a:ext cx="19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Reading is</a:t>
            </a:r>
          </a:p>
          <a:p>
            <a:r>
              <a:rPr lang="en-US" sz="2800" dirty="0"/>
              <a:t>Local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3C5ABC-A6BC-2CC7-700F-29404432C3C4}"/>
              </a:ext>
            </a:extLst>
          </p:cNvPr>
          <p:cNvSpPr txBox="1"/>
          <p:nvPr/>
        </p:nvSpPr>
        <p:spPr>
          <a:xfrm>
            <a:off x="6413404" y="5487962"/>
            <a:ext cx="19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Atomic Broadcast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4DCF75-B383-86AF-72AC-3404FC1F16FA}"/>
              </a:ext>
            </a:extLst>
          </p:cNvPr>
          <p:cNvCxnSpPr>
            <a:cxnSpLocks/>
            <a:stCxn id="41" idx="0"/>
            <a:endCxn id="19" idx="2"/>
          </p:cNvCxnSpPr>
          <p:nvPr/>
        </p:nvCxnSpPr>
        <p:spPr>
          <a:xfrm flipH="1" flipV="1">
            <a:off x="2357248" y="2847658"/>
            <a:ext cx="5039536" cy="26403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86D0F1-91F5-32A9-D896-3805FC7EDFCD}"/>
              </a:ext>
            </a:extLst>
          </p:cNvPr>
          <p:cNvCxnSpPr>
            <a:cxnSpLocks/>
            <a:stCxn id="41" idx="0"/>
            <a:endCxn id="21" idx="2"/>
          </p:cNvCxnSpPr>
          <p:nvPr/>
        </p:nvCxnSpPr>
        <p:spPr>
          <a:xfrm flipH="1" flipV="1">
            <a:off x="6341074" y="2853799"/>
            <a:ext cx="1055710" cy="263416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C12645-63BD-6ADA-E61A-9A0CC36DFA3E}"/>
              </a:ext>
            </a:extLst>
          </p:cNvPr>
          <p:cNvCxnSpPr>
            <a:cxnSpLocks/>
            <a:stCxn id="41" idx="0"/>
            <a:endCxn id="23" idx="2"/>
          </p:cNvCxnSpPr>
          <p:nvPr/>
        </p:nvCxnSpPr>
        <p:spPr>
          <a:xfrm flipV="1">
            <a:off x="7396784" y="2874699"/>
            <a:ext cx="2930441" cy="261326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D52DE7F-FFA4-7E30-9AE1-B78B34B48C4B}"/>
              </a:ext>
            </a:extLst>
          </p:cNvPr>
          <p:cNvSpPr txBox="1"/>
          <p:nvPr/>
        </p:nvSpPr>
        <p:spPr>
          <a:xfrm>
            <a:off x="9011108" y="4900021"/>
            <a:ext cx="19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Request Processor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7F2FC12-6A3C-BF31-4F45-432AA4F97621}"/>
              </a:ext>
            </a:extLst>
          </p:cNvPr>
          <p:cNvCxnSpPr>
            <a:cxnSpLocks/>
            <a:stCxn id="51" idx="1"/>
            <a:endCxn id="25" idx="2"/>
          </p:cNvCxnSpPr>
          <p:nvPr/>
        </p:nvCxnSpPr>
        <p:spPr>
          <a:xfrm flipH="1" flipV="1">
            <a:off x="6149206" y="1881337"/>
            <a:ext cx="2861902" cy="349573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1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4071F9-DA2A-8F3E-BB5C-01830E5443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4413" cy="7275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Quorum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5B8E9B-BF7A-9531-C872-7739AA9C3AE8}"/>
              </a:ext>
            </a:extLst>
          </p:cNvPr>
          <p:cNvSpPr/>
          <p:nvPr/>
        </p:nvSpPr>
        <p:spPr>
          <a:xfrm>
            <a:off x="757084" y="1700981"/>
            <a:ext cx="10441858" cy="172801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Zookeeper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0315D-FA0C-B28C-E821-953D728C50C6}"/>
              </a:ext>
            </a:extLst>
          </p:cNvPr>
          <p:cNvSpPr/>
          <p:nvPr/>
        </p:nvSpPr>
        <p:spPr>
          <a:xfrm>
            <a:off x="1174955" y="2335160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9D44B-3BDA-09A0-E560-67CD27CB9CD6}"/>
              </a:ext>
            </a:extLst>
          </p:cNvPr>
          <p:cNvSpPr/>
          <p:nvPr/>
        </p:nvSpPr>
        <p:spPr>
          <a:xfrm>
            <a:off x="3165987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8584A-4899-62E4-CA0D-732D22993000}"/>
              </a:ext>
            </a:extLst>
          </p:cNvPr>
          <p:cNvSpPr/>
          <p:nvPr/>
        </p:nvSpPr>
        <p:spPr>
          <a:xfrm>
            <a:off x="9139083" y="2335158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72A58-D000-041D-0FEE-042A723D2BFE}"/>
              </a:ext>
            </a:extLst>
          </p:cNvPr>
          <p:cNvSpPr/>
          <p:nvPr/>
        </p:nvSpPr>
        <p:spPr>
          <a:xfrm>
            <a:off x="5157019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652DE-26B3-9BE1-247A-EBE1733642CC}"/>
              </a:ext>
            </a:extLst>
          </p:cNvPr>
          <p:cNvSpPr/>
          <p:nvPr/>
        </p:nvSpPr>
        <p:spPr>
          <a:xfrm>
            <a:off x="7148051" y="2335159"/>
            <a:ext cx="1651819" cy="599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3224E4-B603-559C-2D8F-82EBD128A144}"/>
              </a:ext>
            </a:extLst>
          </p:cNvPr>
          <p:cNvSpPr/>
          <p:nvPr/>
        </p:nvSpPr>
        <p:spPr>
          <a:xfrm>
            <a:off x="4890319" y="2139739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C15494F-77D5-C752-3145-85A94BACE9C2}"/>
              </a:ext>
            </a:extLst>
          </p:cNvPr>
          <p:cNvSpPr/>
          <p:nvPr/>
        </p:nvSpPr>
        <p:spPr>
          <a:xfrm rot="5400000">
            <a:off x="5746955" y="-3725202"/>
            <a:ext cx="462115" cy="10171473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8F9CF-E9B4-7B51-2D28-DD4AC06F17D6}"/>
              </a:ext>
            </a:extLst>
          </p:cNvPr>
          <p:cNvSpPr txBox="1"/>
          <p:nvPr/>
        </p:nvSpPr>
        <p:spPr>
          <a:xfrm>
            <a:off x="5181291" y="599062"/>
            <a:ext cx="19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Ensemble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49508CD-ED41-88AD-C15C-363D13A3EC77}"/>
              </a:ext>
            </a:extLst>
          </p:cNvPr>
          <p:cNvSpPr/>
          <p:nvPr/>
        </p:nvSpPr>
        <p:spPr>
          <a:xfrm rot="10800000">
            <a:off x="2024525" y="2526270"/>
            <a:ext cx="3934744" cy="817310"/>
          </a:xfrm>
          <a:prstGeom prst="arc">
            <a:avLst>
              <a:gd name="adj1" fmla="val 10801237"/>
              <a:gd name="adj2" fmla="val 0"/>
            </a:avLst>
          </a:prstGeom>
          <a:ln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73BAB6B-E12E-59A6-30E0-87B7806061FE}"/>
              </a:ext>
            </a:extLst>
          </p:cNvPr>
          <p:cNvSpPr/>
          <p:nvPr/>
        </p:nvSpPr>
        <p:spPr>
          <a:xfrm rot="10800000">
            <a:off x="6096000" y="2526271"/>
            <a:ext cx="3934744" cy="817310"/>
          </a:xfrm>
          <a:prstGeom prst="arc">
            <a:avLst>
              <a:gd name="adj1" fmla="val 10801237"/>
              <a:gd name="adj2" fmla="val 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D478BDE-7B6F-5695-D24D-7FDE22735DEF}"/>
              </a:ext>
            </a:extLst>
          </p:cNvPr>
          <p:cNvSpPr/>
          <p:nvPr/>
        </p:nvSpPr>
        <p:spPr>
          <a:xfrm rot="10800000">
            <a:off x="3816144" y="2526270"/>
            <a:ext cx="2215638" cy="822226"/>
          </a:xfrm>
          <a:prstGeom prst="arc">
            <a:avLst>
              <a:gd name="adj1" fmla="val 10801237"/>
              <a:gd name="adj2" fmla="val 0"/>
            </a:avLst>
          </a:prstGeom>
          <a:ln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8BE33-120E-D09C-2354-AD7D7CB3F804}"/>
              </a:ext>
            </a:extLst>
          </p:cNvPr>
          <p:cNvSpPr txBox="1"/>
          <p:nvPr/>
        </p:nvSpPr>
        <p:spPr>
          <a:xfrm>
            <a:off x="1178406" y="5285124"/>
            <a:ext cx="144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Quorum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11CC79-851B-8232-9DD5-11ADDAFFC823}"/>
              </a:ext>
            </a:extLst>
          </p:cNvPr>
          <p:cNvCxnSpPr>
            <a:cxnSpLocks/>
            <a:stCxn id="19" idx="3"/>
            <a:endCxn id="3" idx="2"/>
          </p:cNvCxnSpPr>
          <p:nvPr/>
        </p:nvCxnSpPr>
        <p:spPr>
          <a:xfrm flipH="1" flipV="1">
            <a:off x="2000865" y="2934927"/>
            <a:ext cx="623038" cy="261180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11EA9E-F060-9792-20BA-A9EC2DE09722}"/>
              </a:ext>
            </a:extLst>
          </p:cNvPr>
          <p:cNvCxnSpPr>
            <a:cxnSpLocks/>
            <a:stCxn id="19" idx="3"/>
            <a:endCxn id="5" idx="2"/>
          </p:cNvCxnSpPr>
          <p:nvPr/>
        </p:nvCxnSpPr>
        <p:spPr>
          <a:xfrm flipV="1">
            <a:off x="2623903" y="2934926"/>
            <a:ext cx="1367994" cy="261180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9B0FF9-6D1D-33B7-8E63-A3B6788D99C2}"/>
              </a:ext>
            </a:extLst>
          </p:cNvPr>
          <p:cNvCxnSpPr>
            <a:cxnSpLocks/>
            <a:stCxn id="19" idx="3"/>
            <a:endCxn id="18" idx="0"/>
          </p:cNvCxnSpPr>
          <p:nvPr/>
        </p:nvCxnSpPr>
        <p:spPr>
          <a:xfrm flipV="1">
            <a:off x="2623903" y="2937782"/>
            <a:ext cx="3407878" cy="26089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15D11A-ED7B-336A-F2FC-74B4254474D4}"/>
              </a:ext>
            </a:extLst>
          </p:cNvPr>
          <p:cNvCxnSpPr>
            <a:cxnSpLocks/>
            <a:stCxn id="19" idx="3"/>
            <a:endCxn id="6" idx="2"/>
          </p:cNvCxnSpPr>
          <p:nvPr/>
        </p:nvCxnSpPr>
        <p:spPr>
          <a:xfrm flipV="1">
            <a:off x="2623903" y="2934925"/>
            <a:ext cx="7341090" cy="261180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70538E0-4F78-BEF2-4001-AE018BC87405}"/>
              </a:ext>
            </a:extLst>
          </p:cNvPr>
          <p:cNvSpPr txBox="1"/>
          <p:nvPr/>
        </p:nvSpPr>
        <p:spPr>
          <a:xfrm>
            <a:off x="7023683" y="4592626"/>
            <a:ext cx="3407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Majority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Weights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Hierarchy groups</a:t>
            </a:r>
          </a:p>
        </p:txBody>
      </p:sp>
      <p:sp>
        <p:nvSpPr>
          <p:cNvPr id="37" name="&quot;Not Allowed&quot; Symbol 36">
            <a:extLst>
              <a:ext uri="{FF2B5EF4-FFF2-40B4-BE49-F238E27FC236}">
                <a16:creationId xmlns:a16="http://schemas.microsoft.com/office/drawing/2014/main" id="{55F62016-39CA-1F1E-C083-E2196718523F}"/>
              </a:ext>
            </a:extLst>
          </p:cNvPr>
          <p:cNvSpPr/>
          <p:nvPr/>
        </p:nvSpPr>
        <p:spPr>
          <a:xfrm>
            <a:off x="7389856" y="2027583"/>
            <a:ext cx="1217060" cy="1192695"/>
          </a:xfrm>
          <a:prstGeom prst="noSmoking">
            <a:avLst/>
          </a:prstGeom>
          <a:gradFill>
            <a:gsLst>
              <a:gs pos="0">
                <a:srgbClr val="FF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7E0000"/>
              </a:gs>
            </a:gsLst>
            <a:lin ang="5400000" scaled="1"/>
          </a:gradFill>
          <a:ln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35" grpId="0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3373-D57E-2680-A6B5-0B70C43206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Two-Phase Commit</a:t>
            </a:r>
          </a:p>
        </p:txBody>
      </p:sp>
      <p:pic>
        <p:nvPicPr>
          <p:cNvPr id="3" name="Picture 2" descr="A person wearing a green hat&#10;&#10;Description automatically generated">
            <a:extLst>
              <a:ext uri="{FF2B5EF4-FFF2-40B4-BE49-F238E27FC236}">
                <a16:creationId xmlns:a16="http://schemas.microsoft.com/office/drawing/2014/main" id="{400CD7F4-FF12-0D32-E119-52BFF4BDA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61" y="5065201"/>
            <a:ext cx="1595577" cy="1595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F17BA5-F2E6-1639-51A0-BD0D60DEA8A1}"/>
              </a:ext>
            </a:extLst>
          </p:cNvPr>
          <p:cNvSpPr/>
          <p:nvPr/>
        </p:nvSpPr>
        <p:spPr>
          <a:xfrm>
            <a:off x="582561" y="1764882"/>
            <a:ext cx="1651819" cy="32033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DB840-81BC-62C1-9DC4-7C9620E1C1B8}"/>
              </a:ext>
            </a:extLst>
          </p:cNvPr>
          <p:cNvSpPr/>
          <p:nvPr/>
        </p:nvSpPr>
        <p:spPr>
          <a:xfrm>
            <a:off x="3239728" y="1764883"/>
            <a:ext cx="1651819" cy="32033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A6449-33D5-1EB1-A035-71BFBF0B8A72}"/>
              </a:ext>
            </a:extLst>
          </p:cNvPr>
          <p:cNvSpPr/>
          <p:nvPr/>
        </p:nvSpPr>
        <p:spPr>
          <a:xfrm>
            <a:off x="5896895" y="1764882"/>
            <a:ext cx="1651819" cy="3203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A2ECF5-213F-9BA8-88A3-1712ECA02390}"/>
              </a:ext>
            </a:extLst>
          </p:cNvPr>
          <p:cNvSpPr/>
          <p:nvPr/>
        </p:nvSpPr>
        <p:spPr>
          <a:xfrm>
            <a:off x="2973028" y="1569463"/>
            <a:ext cx="1170040" cy="3908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Leader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EDDFC5-8F63-2C73-164E-68F2DFE1E7D8}"/>
              </a:ext>
            </a:extLst>
          </p:cNvPr>
          <p:cNvCxnSpPr/>
          <p:nvPr/>
        </p:nvCxnSpPr>
        <p:spPr>
          <a:xfrm flipH="1">
            <a:off x="2234380" y="2182761"/>
            <a:ext cx="1005348" cy="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ED1DFB-711D-DEF8-0EFA-41F926EE7537}"/>
              </a:ext>
            </a:extLst>
          </p:cNvPr>
          <p:cNvCxnSpPr/>
          <p:nvPr/>
        </p:nvCxnSpPr>
        <p:spPr>
          <a:xfrm>
            <a:off x="2234380" y="3429000"/>
            <a:ext cx="10053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A1AE1A-1B0D-EE8E-0C41-A8524E80BF58}"/>
              </a:ext>
            </a:extLst>
          </p:cNvPr>
          <p:cNvCxnSpPr/>
          <p:nvPr/>
        </p:nvCxnSpPr>
        <p:spPr>
          <a:xfrm flipH="1">
            <a:off x="2234380" y="4277032"/>
            <a:ext cx="10053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75F119-9E4E-7B3C-BCA7-2307A5A502CE}"/>
              </a:ext>
            </a:extLst>
          </p:cNvPr>
          <p:cNvCxnSpPr/>
          <p:nvPr/>
        </p:nvCxnSpPr>
        <p:spPr>
          <a:xfrm>
            <a:off x="4891547" y="2182761"/>
            <a:ext cx="10053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3B02D2-0F7F-81D6-6557-A244A2645E5E}"/>
              </a:ext>
            </a:extLst>
          </p:cNvPr>
          <p:cNvCxnSpPr/>
          <p:nvPr/>
        </p:nvCxnSpPr>
        <p:spPr>
          <a:xfrm flipH="1">
            <a:off x="4891547" y="3429000"/>
            <a:ext cx="10053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9248C7-0D34-2B63-9F21-87DF41EEC0E0}"/>
              </a:ext>
            </a:extLst>
          </p:cNvPr>
          <p:cNvCxnSpPr/>
          <p:nvPr/>
        </p:nvCxnSpPr>
        <p:spPr>
          <a:xfrm>
            <a:off x="4891547" y="4277032"/>
            <a:ext cx="10053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5C46AC4-993D-3810-B319-87BF7BE90BFF}"/>
              </a:ext>
            </a:extLst>
          </p:cNvPr>
          <p:cNvSpPr txBox="1"/>
          <p:nvPr/>
        </p:nvSpPr>
        <p:spPr>
          <a:xfrm>
            <a:off x="2234380" y="2182761"/>
            <a:ext cx="105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Propose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E13F7-3BC8-463A-E84A-4ABE3AC4DFE4}"/>
              </a:ext>
            </a:extLst>
          </p:cNvPr>
          <p:cNvSpPr txBox="1"/>
          <p:nvPr/>
        </p:nvSpPr>
        <p:spPr>
          <a:xfrm>
            <a:off x="4879753" y="2182761"/>
            <a:ext cx="105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Propose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2A3858-C8AA-7E33-5C7F-7E78F4009E7B}"/>
              </a:ext>
            </a:extLst>
          </p:cNvPr>
          <p:cNvSpPr txBox="1"/>
          <p:nvPr/>
        </p:nvSpPr>
        <p:spPr>
          <a:xfrm>
            <a:off x="2420957" y="3073139"/>
            <a:ext cx="105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FA594E-DEE1-768A-2868-5150A32EE755}"/>
              </a:ext>
            </a:extLst>
          </p:cNvPr>
          <p:cNvSpPr txBox="1"/>
          <p:nvPr/>
        </p:nvSpPr>
        <p:spPr>
          <a:xfrm>
            <a:off x="5040026" y="3085423"/>
            <a:ext cx="105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61770D-42DB-860A-F5B1-D72C95BF22BB}"/>
              </a:ext>
            </a:extLst>
          </p:cNvPr>
          <p:cNvSpPr txBox="1"/>
          <p:nvPr/>
        </p:nvSpPr>
        <p:spPr>
          <a:xfrm>
            <a:off x="2228234" y="4275129"/>
            <a:ext cx="105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64DC3F-27B8-4AD7-4585-FFD1C192D2E8}"/>
              </a:ext>
            </a:extLst>
          </p:cNvPr>
          <p:cNvSpPr txBox="1"/>
          <p:nvPr/>
        </p:nvSpPr>
        <p:spPr>
          <a:xfrm>
            <a:off x="4891547" y="4275129"/>
            <a:ext cx="105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Commit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E09DA4-D56A-40FD-44D2-2E6F2EE76FF8}"/>
              </a:ext>
            </a:extLst>
          </p:cNvPr>
          <p:cNvCxnSpPr/>
          <p:nvPr/>
        </p:nvCxnSpPr>
        <p:spPr>
          <a:xfrm>
            <a:off x="196643" y="4068096"/>
            <a:ext cx="77379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51B952E-3A4A-A46D-B00A-97F19DF896F4}"/>
              </a:ext>
            </a:extLst>
          </p:cNvPr>
          <p:cNvSpPr txBox="1"/>
          <p:nvPr/>
        </p:nvSpPr>
        <p:spPr>
          <a:xfrm rot="5400000">
            <a:off x="7351082" y="2638016"/>
            <a:ext cx="105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Prepare</a:t>
            </a:r>
          </a:p>
          <a:p>
            <a:r>
              <a:rPr lang="en-US" sz="2000" dirty="0"/>
              <a:t>Phase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84B4A5-F480-D92F-0CC0-CE4976577D41}"/>
              </a:ext>
            </a:extLst>
          </p:cNvPr>
          <p:cNvSpPr txBox="1"/>
          <p:nvPr/>
        </p:nvSpPr>
        <p:spPr>
          <a:xfrm rot="5400000">
            <a:off x="7351082" y="4288837"/>
            <a:ext cx="105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Commit</a:t>
            </a:r>
          </a:p>
          <a:p>
            <a:r>
              <a:rPr lang="en-US" sz="2000" dirty="0"/>
              <a:t>Phase</a:t>
            </a:r>
          </a:p>
        </p:txBody>
      </p:sp>
      <p:pic>
        <p:nvPicPr>
          <p:cNvPr id="35" name="Picture 34" descr="A blue and yellow gears&#10;&#10;Description automatically generated">
            <a:extLst>
              <a:ext uri="{FF2B5EF4-FFF2-40B4-BE49-F238E27FC236}">
                <a16:creationId xmlns:a16="http://schemas.microsoft.com/office/drawing/2014/main" id="{A2C6474E-4150-6CD7-28B0-F354769D1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" y="2362870"/>
            <a:ext cx="854068" cy="854068"/>
          </a:xfrm>
          <a:prstGeom prst="rect">
            <a:avLst/>
          </a:prstGeom>
        </p:spPr>
      </p:pic>
      <p:pic>
        <p:nvPicPr>
          <p:cNvPr id="36" name="Picture 35" descr="A blue and yellow gears&#10;&#10;Description automatically generated">
            <a:extLst>
              <a:ext uri="{FF2B5EF4-FFF2-40B4-BE49-F238E27FC236}">
                <a16:creationId xmlns:a16="http://schemas.microsoft.com/office/drawing/2014/main" id="{8DFAB29D-6D12-BB2D-A59E-E5B0EAE13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70" y="2374284"/>
            <a:ext cx="854068" cy="854068"/>
          </a:xfrm>
          <a:prstGeom prst="rect">
            <a:avLst/>
          </a:prstGeom>
        </p:spPr>
      </p:pic>
      <p:pic>
        <p:nvPicPr>
          <p:cNvPr id="38" name="Picture 37" descr="A hand with a peace sign&#10;&#10;Description automatically generated">
            <a:extLst>
              <a:ext uri="{FF2B5EF4-FFF2-40B4-BE49-F238E27FC236}">
                <a16:creationId xmlns:a16="http://schemas.microsoft.com/office/drawing/2014/main" id="{1024E1F9-89ED-7FDA-36CF-417C7574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9" y="2977951"/>
            <a:ext cx="935136" cy="935136"/>
          </a:xfrm>
          <a:prstGeom prst="rect">
            <a:avLst/>
          </a:prstGeom>
        </p:spPr>
      </p:pic>
      <p:pic>
        <p:nvPicPr>
          <p:cNvPr id="40" name="Picture 39" descr="A group of colorful blocks&#10;&#10;Description automatically generated">
            <a:extLst>
              <a:ext uri="{FF2B5EF4-FFF2-40B4-BE49-F238E27FC236}">
                <a16:creationId xmlns:a16="http://schemas.microsoft.com/office/drawing/2014/main" id="{8140ACCB-0168-701C-AA37-A5238C9D9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91" y="4071959"/>
            <a:ext cx="882998" cy="882998"/>
          </a:xfrm>
          <a:prstGeom prst="rect">
            <a:avLst/>
          </a:prstGeom>
        </p:spPr>
      </p:pic>
      <p:pic>
        <p:nvPicPr>
          <p:cNvPr id="41" name="Picture 40" descr="A group of colorful blocks&#10;&#10;Description automatically generated">
            <a:extLst>
              <a:ext uri="{FF2B5EF4-FFF2-40B4-BE49-F238E27FC236}">
                <a16:creationId xmlns:a16="http://schemas.microsoft.com/office/drawing/2014/main" id="{CBABF187-F942-A888-0AB5-4D76A1932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85" y="4071959"/>
            <a:ext cx="882998" cy="882998"/>
          </a:xfrm>
          <a:prstGeom prst="rect">
            <a:avLst/>
          </a:prstGeom>
        </p:spPr>
      </p:pic>
      <p:pic>
        <p:nvPicPr>
          <p:cNvPr id="42" name="Picture 41" descr="A group of colorful blocks&#10;&#10;Description automatically generated">
            <a:extLst>
              <a:ext uri="{FF2B5EF4-FFF2-40B4-BE49-F238E27FC236}">
                <a16:creationId xmlns:a16="http://schemas.microsoft.com/office/drawing/2014/main" id="{CC9CA806-9A11-D0D6-D16A-B712EF5E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2" y="4071959"/>
            <a:ext cx="882998" cy="88299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2D0319C-29D9-8435-CA81-DC63673DE6E1}"/>
              </a:ext>
            </a:extLst>
          </p:cNvPr>
          <p:cNvSpPr txBox="1"/>
          <p:nvPr/>
        </p:nvSpPr>
        <p:spPr>
          <a:xfrm>
            <a:off x="447982" y="5566219"/>
            <a:ext cx="19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Waits for all responses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C733A3-DF1D-D84E-A778-B296D18EBF98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1431362" y="3765178"/>
            <a:ext cx="2232144" cy="180104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B04FCA-3163-EFFF-F816-7A98882CF8AA}"/>
              </a:ext>
            </a:extLst>
          </p:cNvPr>
          <p:cNvSpPr txBox="1"/>
          <p:nvPr/>
        </p:nvSpPr>
        <p:spPr>
          <a:xfrm>
            <a:off x="3071275" y="5424834"/>
            <a:ext cx="1966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Prepares everything locally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A818AB-F5D0-71FA-EB30-D26EF42BEBDE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4054655" y="3228352"/>
            <a:ext cx="2465123" cy="219648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1BA48CC-E2F7-16A0-141A-FBC78309741B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1604320" y="3200419"/>
            <a:ext cx="2450335" cy="22244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2D0F895-3492-33B0-C90D-BDEC154D5569}"/>
              </a:ext>
            </a:extLst>
          </p:cNvPr>
          <p:cNvSpPr txBox="1"/>
          <p:nvPr/>
        </p:nvSpPr>
        <p:spPr>
          <a:xfrm>
            <a:off x="8596015" y="366879"/>
            <a:ext cx="3241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Works over the quorum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Messages sent via FIFO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TCP </a:t>
            </a:r>
            <a:r>
              <a:rPr lang="en-US" sz="2800" dirty="0" err="1"/>
              <a:t>commnuication</a:t>
            </a:r>
            <a:endParaRPr lang="en-US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EAEC7-8731-D4B7-CDA7-5E9B6629EF78}"/>
              </a:ext>
            </a:extLst>
          </p:cNvPr>
          <p:cNvSpPr txBox="1"/>
          <p:nvPr/>
        </p:nvSpPr>
        <p:spPr>
          <a:xfrm>
            <a:off x="8986189" y="4036404"/>
            <a:ext cx="324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Atomic Broadcast – Active Messaging</a:t>
            </a:r>
          </a:p>
        </p:txBody>
      </p:sp>
    </p:spTree>
    <p:extLst>
      <p:ext uri="{BB962C8B-B14F-4D97-AF65-F5344CB8AC3E}">
        <p14:creationId xmlns:p14="http://schemas.microsoft.com/office/powerpoint/2010/main" val="4918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43" grpId="0"/>
      <p:bldP spid="43" grpId="1"/>
      <p:bldP spid="46" grpId="0"/>
      <p:bldP spid="46" grpId="1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B0FC86D-7E59-AE25-1E89-1B1C0723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48" y="617220"/>
            <a:ext cx="5615940" cy="56235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87B7D0-BCD9-F4B0-6DF6-9E9BABA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EF569-015C-0558-D466-2466C64CB262}"/>
              </a:ext>
            </a:extLst>
          </p:cNvPr>
          <p:cNvSpPr txBox="1"/>
          <p:nvPr/>
        </p:nvSpPr>
        <p:spPr>
          <a:xfrm>
            <a:off x="8484430" y="1571441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C0FCE-A4C9-F100-0790-88015738EEBB}"/>
              </a:ext>
            </a:extLst>
          </p:cNvPr>
          <p:cNvSpPr txBox="1"/>
          <p:nvPr/>
        </p:nvSpPr>
        <p:spPr>
          <a:xfrm>
            <a:off x="8484430" y="4763339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F417-DC7C-6AF1-2C42-2EEF3D0BD0BE}"/>
              </a:ext>
            </a:extLst>
          </p:cNvPr>
          <p:cNvSpPr txBox="1"/>
          <p:nvPr/>
        </p:nvSpPr>
        <p:spPr>
          <a:xfrm>
            <a:off x="5133285" y="621744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39FB5-B672-332E-D403-B05C17F0CA64}"/>
              </a:ext>
            </a:extLst>
          </p:cNvPr>
          <p:cNvSpPr txBox="1"/>
          <p:nvPr/>
        </p:nvSpPr>
        <p:spPr>
          <a:xfrm>
            <a:off x="993257" y="4644578"/>
            <a:ext cx="26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General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9FC74-1CA2-5894-0C19-8791BF44510C}"/>
              </a:ext>
            </a:extLst>
          </p:cNvPr>
          <p:cNvSpPr txBox="1"/>
          <p:nvPr/>
        </p:nvSpPr>
        <p:spPr>
          <a:xfrm>
            <a:off x="1203958" y="1314727"/>
            <a:ext cx="253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708EC-9F62-52A4-F452-F29AC81D7F10}"/>
              </a:ext>
            </a:extLst>
          </p:cNvPr>
          <p:cNvSpPr txBox="1"/>
          <p:nvPr/>
        </p:nvSpPr>
        <p:spPr>
          <a:xfrm>
            <a:off x="5251272" y="122117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E1A8C-CCF7-6292-876B-E6FA259DD40A}"/>
              </a:ext>
            </a:extLst>
          </p:cNvPr>
          <p:cNvGrpSpPr/>
          <p:nvPr/>
        </p:nvGrpSpPr>
        <p:grpSpPr>
          <a:xfrm>
            <a:off x="2850688" y="526026"/>
            <a:ext cx="6155660" cy="5805948"/>
            <a:chOff x="2850688" y="526026"/>
            <a:chExt cx="6155660" cy="5805948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211D92-B98C-E24B-FAFA-45B62DAB5969}"/>
                </a:ext>
              </a:extLst>
            </p:cNvPr>
            <p:cNvSpPr/>
            <p:nvPr/>
          </p:nvSpPr>
          <p:spPr>
            <a:xfrm>
              <a:off x="2850688" y="526026"/>
              <a:ext cx="6155660" cy="580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object with a pointy tip&#10;&#10;Description automatically generated">
              <a:extLst>
                <a:ext uri="{FF2B5EF4-FFF2-40B4-BE49-F238E27FC236}">
                  <a16:creationId xmlns:a16="http://schemas.microsoft.com/office/drawing/2014/main" id="{0A333D49-A9C1-3DFB-FE8A-1F0CD86C6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0000">
              <a:off x="5370707" y="3461186"/>
              <a:ext cx="1123740" cy="1130351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02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256A50-DF5F-6538-BDE3-BDE37C178F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Leader Election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8E0AAB-19DC-F73F-3E04-F7E9E2DAD172}"/>
              </a:ext>
            </a:extLst>
          </p:cNvPr>
          <p:cNvSpPr/>
          <p:nvPr/>
        </p:nvSpPr>
        <p:spPr>
          <a:xfrm>
            <a:off x="2976880" y="596490"/>
            <a:ext cx="8260080" cy="1422400"/>
          </a:xfrm>
          <a:prstGeom prst="roundRect">
            <a:avLst/>
          </a:prstGeom>
          <a:gradFill>
            <a:gsLst>
              <a:gs pos="100000">
                <a:schemeClr val="bg1"/>
              </a:gs>
              <a:gs pos="39000">
                <a:schemeClr val="accent3">
                  <a:lumMod val="20000"/>
                  <a:lumOff val="80000"/>
                </a:schemeClr>
              </a:gs>
              <a:gs pos="2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Select a single designated coordinator for a distributed computation among several available nodes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901E4-EF9F-B0C1-C2DB-64A93790B05B}"/>
              </a:ext>
            </a:extLst>
          </p:cNvPr>
          <p:cNvSpPr txBox="1"/>
          <p:nvPr/>
        </p:nvSpPr>
        <p:spPr>
          <a:xfrm>
            <a:off x="528319" y="3090256"/>
            <a:ext cx="3383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Processes may fail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Messages are delivered reliably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A8157-77DA-ECC2-2735-58B83FD1102E}"/>
              </a:ext>
            </a:extLst>
          </p:cNvPr>
          <p:cNvSpPr txBox="1"/>
          <p:nvPr/>
        </p:nvSpPr>
        <p:spPr>
          <a:xfrm>
            <a:off x="8158480" y="4602479"/>
            <a:ext cx="3556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Zookeeper specifics: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 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Servers have IDs</a:t>
            </a:r>
          </a:p>
        </p:txBody>
      </p:sp>
      <p:pic>
        <p:nvPicPr>
          <p:cNvPr id="9" name="Picture 8" descr="A clock tower with a pointy roof with Big Ben in the background&#10;&#10;Description automatically generated">
            <a:extLst>
              <a:ext uri="{FF2B5EF4-FFF2-40B4-BE49-F238E27FC236}">
                <a16:creationId xmlns:a16="http://schemas.microsoft.com/office/drawing/2014/main" id="{7C7E268B-C59D-6AF5-3291-AE6ED2280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9" y="2346958"/>
            <a:ext cx="3383281" cy="451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38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BCAC65FE-E373-4648-00D8-BC1F25EE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84" y="3288890"/>
            <a:ext cx="1518609" cy="122935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90BF220A-5405-ABE2-1353-9BA5932CDB30}"/>
              </a:ext>
            </a:extLst>
          </p:cNvPr>
          <p:cNvSpPr/>
          <p:nvPr/>
        </p:nvSpPr>
        <p:spPr>
          <a:xfrm>
            <a:off x="6845427" y="2905780"/>
            <a:ext cx="562224" cy="523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D6139B6A-E0F7-9F2C-2CA3-F2CA6C73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7" y="1586842"/>
            <a:ext cx="1914938" cy="143620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92D458F-DC33-1E7F-ADD1-52BDE98AC053}"/>
              </a:ext>
            </a:extLst>
          </p:cNvPr>
          <p:cNvSpPr/>
          <p:nvPr/>
        </p:nvSpPr>
        <p:spPr>
          <a:xfrm>
            <a:off x="835526" y="1386601"/>
            <a:ext cx="562224" cy="523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1828BE-E15B-D511-8AB5-C7C19349F5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Bully Algorithm</a:t>
            </a:r>
          </a:p>
        </p:txBody>
      </p:sp>
      <p:pic>
        <p:nvPicPr>
          <p:cNvPr id="5" name="Picture 4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D9242EEB-1734-6556-58DB-14A598B07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5" y="4041808"/>
            <a:ext cx="1518609" cy="1229350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E64563E6-420E-9ED0-B215-A50D596E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48" y="4954631"/>
            <a:ext cx="1914938" cy="1436204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2B218C5E-6D7E-CC35-8B1F-74DA51BEE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1" y="668499"/>
            <a:ext cx="1914938" cy="1436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DBF0C-688E-26E1-8BFF-FC58CADA9880}"/>
              </a:ext>
            </a:extLst>
          </p:cNvPr>
          <p:cNvSpPr txBox="1"/>
          <p:nvPr/>
        </p:nvSpPr>
        <p:spPr>
          <a:xfrm>
            <a:off x="5869784" y="563540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6AED2-DEC7-A2E3-E309-A66F3E5F3399}"/>
              </a:ext>
            </a:extLst>
          </p:cNvPr>
          <p:cNvSpPr txBox="1"/>
          <p:nvPr/>
        </p:nvSpPr>
        <p:spPr>
          <a:xfrm>
            <a:off x="6936692" y="2905780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D7E4F-7F0A-8F0A-9288-16290D7B9482}"/>
              </a:ext>
            </a:extLst>
          </p:cNvPr>
          <p:cNvSpPr txBox="1"/>
          <p:nvPr/>
        </p:nvSpPr>
        <p:spPr>
          <a:xfrm>
            <a:off x="3519948" y="5988193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2BF69-2328-3A1D-9F70-9AF40E27ED50}"/>
              </a:ext>
            </a:extLst>
          </p:cNvPr>
          <p:cNvSpPr txBox="1"/>
          <p:nvPr/>
        </p:nvSpPr>
        <p:spPr>
          <a:xfrm>
            <a:off x="1104205" y="4066895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6102A-7A00-B258-8579-0C5B93B3C40C}"/>
              </a:ext>
            </a:extLst>
          </p:cNvPr>
          <p:cNvSpPr txBox="1"/>
          <p:nvPr/>
        </p:nvSpPr>
        <p:spPr>
          <a:xfrm>
            <a:off x="928969" y="1386601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5B719-3D02-CCCE-83CB-0F9E1C2E2D9A}"/>
              </a:ext>
            </a:extLst>
          </p:cNvPr>
          <p:cNvSpPr txBox="1"/>
          <p:nvPr/>
        </p:nvSpPr>
        <p:spPr>
          <a:xfrm>
            <a:off x="7688824" y="1072106"/>
            <a:ext cx="43556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Each node sends out a message to get elected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/>
              <a:t>Nodes with lower ID accepts higher IDs as leaders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/>
              <a:t>Node with accept messages from all nodes becomes a leader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/>
              <a:t>Announces itself as leader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D96B3D-BFDA-062E-65CF-9C9798561378}"/>
              </a:ext>
            </a:extLst>
          </p:cNvPr>
          <p:cNvCxnSpPr/>
          <p:nvPr/>
        </p:nvCxnSpPr>
        <p:spPr>
          <a:xfrm flipH="1" flipV="1">
            <a:off x="5240594" y="1909821"/>
            <a:ext cx="855406" cy="15191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4CFA0-7667-1AD4-D322-0EBAE13AA16D}"/>
              </a:ext>
            </a:extLst>
          </p:cNvPr>
          <p:cNvCxnSpPr>
            <a:cxnSpLocks/>
          </p:cNvCxnSpPr>
          <p:nvPr/>
        </p:nvCxnSpPr>
        <p:spPr>
          <a:xfrm flipH="1" flipV="1">
            <a:off x="3145683" y="2465829"/>
            <a:ext cx="2807530" cy="116450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3914EB-92E7-9854-E850-85181897F602}"/>
              </a:ext>
            </a:extLst>
          </p:cNvPr>
          <p:cNvCxnSpPr>
            <a:cxnSpLocks/>
          </p:cNvCxnSpPr>
          <p:nvPr/>
        </p:nvCxnSpPr>
        <p:spPr>
          <a:xfrm flipH="1">
            <a:off x="2575852" y="3991460"/>
            <a:ext cx="3293932" cy="31537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E6F463-D67B-A013-27BD-8FEEF823E358}"/>
              </a:ext>
            </a:extLst>
          </p:cNvPr>
          <p:cNvCxnSpPr>
            <a:cxnSpLocks/>
          </p:cNvCxnSpPr>
          <p:nvPr/>
        </p:nvCxnSpPr>
        <p:spPr>
          <a:xfrm flipH="1">
            <a:off x="5208538" y="4518240"/>
            <a:ext cx="613878" cy="84056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31C95D-E044-CDF5-9198-81EDBB9EDC57}"/>
              </a:ext>
            </a:extLst>
          </p:cNvPr>
          <p:cNvCxnSpPr>
            <a:cxnSpLocks/>
          </p:cNvCxnSpPr>
          <p:nvPr/>
        </p:nvCxnSpPr>
        <p:spPr>
          <a:xfrm flipH="1">
            <a:off x="2188322" y="2905780"/>
            <a:ext cx="217826" cy="113602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4D0077-BCAF-BCB8-37D1-3518EF1FFA3F}"/>
              </a:ext>
            </a:extLst>
          </p:cNvPr>
          <p:cNvCxnSpPr>
            <a:cxnSpLocks/>
          </p:cNvCxnSpPr>
          <p:nvPr/>
        </p:nvCxnSpPr>
        <p:spPr>
          <a:xfrm>
            <a:off x="2742692" y="2937195"/>
            <a:ext cx="1556998" cy="20730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85DD56-49D2-A187-CF13-B2C2450E726A}"/>
              </a:ext>
            </a:extLst>
          </p:cNvPr>
          <p:cNvCxnSpPr>
            <a:cxnSpLocks/>
          </p:cNvCxnSpPr>
          <p:nvPr/>
        </p:nvCxnSpPr>
        <p:spPr>
          <a:xfrm>
            <a:off x="3246840" y="2810507"/>
            <a:ext cx="2622944" cy="108980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75D22A-E49F-F71F-A78D-D3DD0453E621}"/>
              </a:ext>
            </a:extLst>
          </p:cNvPr>
          <p:cNvCxnSpPr>
            <a:cxnSpLocks/>
          </p:cNvCxnSpPr>
          <p:nvPr/>
        </p:nvCxnSpPr>
        <p:spPr>
          <a:xfrm flipV="1">
            <a:off x="3046676" y="1903307"/>
            <a:ext cx="1553351" cy="25940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9B8E2A-7042-76B0-E532-D34F18E377E8}"/>
              </a:ext>
            </a:extLst>
          </p:cNvPr>
          <p:cNvCxnSpPr/>
          <p:nvPr/>
        </p:nvCxnSpPr>
        <p:spPr>
          <a:xfrm>
            <a:off x="5434886" y="1909821"/>
            <a:ext cx="799500" cy="1445589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BA07D8-939E-30AA-4F1A-8930B5F06506}"/>
              </a:ext>
            </a:extLst>
          </p:cNvPr>
          <p:cNvCxnSpPr>
            <a:cxnSpLocks/>
          </p:cNvCxnSpPr>
          <p:nvPr/>
        </p:nvCxnSpPr>
        <p:spPr>
          <a:xfrm flipH="1">
            <a:off x="2965667" y="1778475"/>
            <a:ext cx="1434235" cy="23421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CF6F8B-5364-CB1F-DF0C-65D8202B798F}"/>
              </a:ext>
            </a:extLst>
          </p:cNvPr>
          <p:cNvCxnSpPr>
            <a:cxnSpLocks/>
          </p:cNvCxnSpPr>
          <p:nvPr/>
        </p:nvCxnSpPr>
        <p:spPr>
          <a:xfrm flipV="1">
            <a:off x="2297235" y="2905780"/>
            <a:ext cx="210070" cy="108568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CC36D56-4945-BFEE-0F08-04EA4ED7F6E1}"/>
              </a:ext>
            </a:extLst>
          </p:cNvPr>
          <p:cNvCxnSpPr>
            <a:cxnSpLocks/>
          </p:cNvCxnSpPr>
          <p:nvPr/>
        </p:nvCxnSpPr>
        <p:spPr>
          <a:xfrm flipH="1" flipV="1">
            <a:off x="2788312" y="2866540"/>
            <a:ext cx="1562863" cy="207198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DE70C5-5E73-DDB9-262C-EA99746DFE9F}"/>
              </a:ext>
            </a:extLst>
          </p:cNvPr>
          <p:cNvCxnSpPr>
            <a:cxnSpLocks/>
          </p:cNvCxnSpPr>
          <p:nvPr/>
        </p:nvCxnSpPr>
        <p:spPr>
          <a:xfrm flipH="1" flipV="1">
            <a:off x="3196030" y="2641092"/>
            <a:ext cx="2701429" cy="116399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73E679-19B9-EFC3-891D-BF92F4EA3489}"/>
              </a:ext>
            </a:extLst>
          </p:cNvPr>
          <p:cNvCxnSpPr/>
          <p:nvPr/>
        </p:nvCxnSpPr>
        <p:spPr>
          <a:xfrm>
            <a:off x="3057832" y="2810507"/>
            <a:ext cx="2839627" cy="118095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AA5D6B2-4EF6-1E05-DBCA-7B7A3189CDB1}"/>
              </a:ext>
            </a:extLst>
          </p:cNvPr>
          <p:cNvCxnSpPr>
            <a:cxnSpLocks/>
          </p:cNvCxnSpPr>
          <p:nvPr/>
        </p:nvCxnSpPr>
        <p:spPr>
          <a:xfrm flipV="1">
            <a:off x="2675668" y="4108717"/>
            <a:ext cx="3114662" cy="315517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ECB2D9C-0D2F-D70E-A894-430D7E4ECC7D}"/>
              </a:ext>
            </a:extLst>
          </p:cNvPr>
          <p:cNvCxnSpPr>
            <a:cxnSpLocks/>
          </p:cNvCxnSpPr>
          <p:nvPr/>
        </p:nvCxnSpPr>
        <p:spPr>
          <a:xfrm flipV="1">
            <a:off x="5198289" y="4493209"/>
            <a:ext cx="555839" cy="757457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2AF6194-4102-1A70-E117-B2EEB32139FC}"/>
              </a:ext>
            </a:extLst>
          </p:cNvPr>
          <p:cNvSpPr/>
          <p:nvPr/>
        </p:nvSpPr>
        <p:spPr>
          <a:xfrm>
            <a:off x="8140564" y="1523999"/>
            <a:ext cx="3608984" cy="88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C57A83-6454-77C4-DD51-C5585C0E3E3D}"/>
              </a:ext>
            </a:extLst>
          </p:cNvPr>
          <p:cNvSpPr/>
          <p:nvPr/>
        </p:nvSpPr>
        <p:spPr>
          <a:xfrm>
            <a:off x="8140564" y="2482992"/>
            <a:ext cx="3608984" cy="1167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E927FB-FF7B-5A06-C877-988D974E7CBA}"/>
              </a:ext>
            </a:extLst>
          </p:cNvPr>
          <p:cNvSpPr/>
          <p:nvPr/>
        </p:nvSpPr>
        <p:spPr>
          <a:xfrm>
            <a:off x="8155669" y="3723330"/>
            <a:ext cx="3608984" cy="1167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D46900-9CEC-06C3-09CC-13B7C5CF74D4}"/>
              </a:ext>
            </a:extLst>
          </p:cNvPr>
          <p:cNvSpPr/>
          <p:nvPr/>
        </p:nvSpPr>
        <p:spPr>
          <a:xfrm>
            <a:off x="8155669" y="4961542"/>
            <a:ext cx="3608984" cy="88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B0FC86D-7E59-AE25-1E89-1B1C0723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48" y="617220"/>
            <a:ext cx="5615940" cy="56235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87B7D0-BCD9-F4B0-6DF6-9E9BABA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EF569-015C-0558-D466-2466C64CB262}"/>
              </a:ext>
            </a:extLst>
          </p:cNvPr>
          <p:cNvSpPr txBox="1"/>
          <p:nvPr/>
        </p:nvSpPr>
        <p:spPr>
          <a:xfrm>
            <a:off x="8484430" y="1571441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C0FCE-A4C9-F100-0790-88015738EEBB}"/>
              </a:ext>
            </a:extLst>
          </p:cNvPr>
          <p:cNvSpPr txBox="1"/>
          <p:nvPr/>
        </p:nvSpPr>
        <p:spPr>
          <a:xfrm>
            <a:off x="8484430" y="4763339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F417-DC7C-6AF1-2C42-2EEF3D0BD0BE}"/>
              </a:ext>
            </a:extLst>
          </p:cNvPr>
          <p:cNvSpPr txBox="1"/>
          <p:nvPr/>
        </p:nvSpPr>
        <p:spPr>
          <a:xfrm>
            <a:off x="5133285" y="621744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39FB5-B672-332E-D403-B05C17F0CA64}"/>
              </a:ext>
            </a:extLst>
          </p:cNvPr>
          <p:cNvSpPr txBox="1"/>
          <p:nvPr/>
        </p:nvSpPr>
        <p:spPr>
          <a:xfrm>
            <a:off x="993257" y="4644578"/>
            <a:ext cx="26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General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9FC74-1CA2-5894-0C19-8791BF44510C}"/>
              </a:ext>
            </a:extLst>
          </p:cNvPr>
          <p:cNvSpPr txBox="1"/>
          <p:nvPr/>
        </p:nvSpPr>
        <p:spPr>
          <a:xfrm>
            <a:off x="1203958" y="1314727"/>
            <a:ext cx="253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708EC-9F62-52A4-F452-F29AC81D7F10}"/>
              </a:ext>
            </a:extLst>
          </p:cNvPr>
          <p:cNvSpPr txBox="1"/>
          <p:nvPr/>
        </p:nvSpPr>
        <p:spPr>
          <a:xfrm>
            <a:off x="5251272" y="122117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DFF571-420C-6D92-93BA-1FD031DB09F8}"/>
              </a:ext>
            </a:extLst>
          </p:cNvPr>
          <p:cNvGrpSpPr/>
          <p:nvPr/>
        </p:nvGrpSpPr>
        <p:grpSpPr>
          <a:xfrm>
            <a:off x="2850688" y="526026"/>
            <a:ext cx="6155660" cy="5805948"/>
            <a:chOff x="2850688" y="526026"/>
            <a:chExt cx="6155660" cy="5805948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45EBF7-77C6-0229-0AC2-ED45C64A657A}"/>
                </a:ext>
              </a:extLst>
            </p:cNvPr>
            <p:cNvSpPr/>
            <p:nvPr/>
          </p:nvSpPr>
          <p:spPr>
            <a:xfrm>
              <a:off x="2850688" y="526026"/>
              <a:ext cx="6155660" cy="580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object with a pointy tip&#10;&#10;Description automatically generated">
              <a:extLst>
                <a:ext uri="{FF2B5EF4-FFF2-40B4-BE49-F238E27FC236}">
                  <a16:creationId xmlns:a16="http://schemas.microsoft.com/office/drawing/2014/main" id="{1657CA39-09F9-87D2-B2A1-869FC7B2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40000">
              <a:off x="4879309" y="3185883"/>
              <a:ext cx="1123740" cy="1130351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786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Business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26A46-78B9-DD07-0F7D-795FC750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3906" y="2152944"/>
            <a:ext cx="2552112" cy="2552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EC1E6-A203-369B-5532-978C28A1FD80}"/>
              </a:ext>
            </a:extLst>
          </p:cNvPr>
          <p:cNvSpPr txBox="1"/>
          <p:nvPr/>
        </p:nvSpPr>
        <p:spPr>
          <a:xfrm>
            <a:off x="4878611" y="2529978"/>
            <a:ext cx="6794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Maintaining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Distributed coordination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27158-0B89-71AC-59E5-D9C0477FB808}"/>
              </a:ext>
            </a:extLst>
          </p:cNvPr>
          <p:cNvSpPr txBox="1"/>
          <p:nvPr/>
        </p:nvSpPr>
        <p:spPr>
          <a:xfrm>
            <a:off x="3106665" y="1046080"/>
            <a:ext cx="795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“Because Coordinating Distributed Systems is a Zoo”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1E105-2C53-3F09-21A2-492C533EEBC3}"/>
              </a:ext>
            </a:extLst>
          </p:cNvPr>
          <p:cNvSpPr/>
          <p:nvPr/>
        </p:nvSpPr>
        <p:spPr>
          <a:xfrm>
            <a:off x="4522839" y="2529978"/>
            <a:ext cx="6892412" cy="2546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FED2380-7BDC-8321-7DF6-E5EC7420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15" y="4961870"/>
            <a:ext cx="1914938" cy="143620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D9A178CD-C13A-2611-DCD8-4DA97F8204EF}"/>
              </a:ext>
            </a:extLst>
          </p:cNvPr>
          <p:cNvSpPr/>
          <p:nvPr/>
        </p:nvSpPr>
        <p:spPr>
          <a:xfrm>
            <a:off x="3132582" y="6003997"/>
            <a:ext cx="562224" cy="523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87B4D0-BCDC-3A40-9F61-12C9AACE46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769360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Zookeeper Leader Election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59F27-E8C5-5B8A-F25B-9609988CBE51}"/>
              </a:ext>
            </a:extLst>
          </p:cNvPr>
          <p:cNvSpPr/>
          <p:nvPr/>
        </p:nvSpPr>
        <p:spPr>
          <a:xfrm>
            <a:off x="10618838" y="562897"/>
            <a:ext cx="757084" cy="573220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D68549-9268-79AA-C413-CF0FB85DFF47}"/>
              </a:ext>
            </a:extLst>
          </p:cNvPr>
          <p:cNvGrpSpPr/>
          <p:nvPr/>
        </p:nvGrpSpPr>
        <p:grpSpPr>
          <a:xfrm>
            <a:off x="10618838" y="562897"/>
            <a:ext cx="757084" cy="2557196"/>
            <a:chOff x="10609006" y="562897"/>
            <a:chExt cx="757084" cy="25571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EC850A-B9A6-8570-70EF-6D1FAA6B204E}"/>
                </a:ext>
              </a:extLst>
            </p:cNvPr>
            <p:cNvSpPr/>
            <p:nvPr/>
          </p:nvSpPr>
          <p:spPr>
            <a:xfrm>
              <a:off x="10609006" y="562897"/>
              <a:ext cx="757084" cy="24261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70A378-B60F-1A2D-8913-223F5B152174}"/>
                </a:ext>
              </a:extLst>
            </p:cNvPr>
            <p:cNvSpPr txBox="1"/>
            <p:nvPr/>
          </p:nvSpPr>
          <p:spPr>
            <a:xfrm rot="5400000">
              <a:off x="9708950" y="1579885"/>
              <a:ext cx="255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Leader Election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145A0-5C0F-577A-95BD-B6197F381DF1}"/>
              </a:ext>
            </a:extLst>
          </p:cNvPr>
          <p:cNvGrpSpPr/>
          <p:nvPr/>
        </p:nvGrpSpPr>
        <p:grpSpPr>
          <a:xfrm>
            <a:off x="10618838" y="2989006"/>
            <a:ext cx="757084" cy="3306097"/>
            <a:chOff x="10609006" y="2989006"/>
            <a:chExt cx="757084" cy="33060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55B477-B95E-4128-CE59-911D844FF4B8}"/>
                </a:ext>
              </a:extLst>
            </p:cNvPr>
            <p:cNvSpPr/>
            <p:nvPr/>
          </p:nvSpPr>
          <p:spPr>
            <a:xfrm>
              <a:off x="10609006" y="2989006"/>
              <a:ext cx="757084" cy="33060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964C49-2799-1792-8660-E8663BA9C154}"/>
                </a:ext>
              </a:extLst>
            </p:cNvPr>
            <p:cNvSpPr txBox="1"/>
            <p:nvPr/>
          </p:nvSpPr>
          <p:spPr>
            <a:xfrm rot="5400000">
              <a:off x="9710005" y="4380444"/>
              <a:ext cx="255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Synchronization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63B93-0451-3D55-6301-5E207D611CC6}"/>
              </a:ext>
            </a:extLst>
          </p:cNvPr>
          <p:cNvSpPr txBox="1"/>
          <p:nvPr/>
        </p:nvSpPr>
        <p:spPr>
          <a:xfrm>
            <a:off x="7181170" y="187198"/>
            <a:ext cx="3087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Bully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Most recent transaction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Highest ID of those nodes</a:t>
            </a:r>
          </a:p>
        </p:txBody>
      </p:sp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6F1D1E2-0D23-60A0-8A41-65B90B679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51" y="3296129"/>
            <a:ext cx="1518609" cy="1229350"/>
          </a:xfrm>
          <a:prstGeom prst="rect">
            <a:avLst/>
          </a:prstGeom>
        </p:spPr>
      </p:pic>
      <p:pic>
        <p:nvPicPr>
          <p:cNvPr id="12" name="Picture 1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FC3ABE37-0A90-B37F-48C4-132D3BCE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" y="1594081"/>
            <a:ext cx="1914938" cy="1436204"/>
          </a:xfrm>
          <a:prstGeom prst="rect">
            <a:avLst/>
          </a:prstGeom>
        </p:spPr>
      </p:pic>
      <p:pic>
        <p:nvPicPr>
          <p:cNvPr id="13" name="Picture 1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62C7DD3-8131-5D0F-6A93-1DA368FB5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2" y="4049047"/>
            <a:ext cx="1518609" cy="1229350"/>
          </a:xfrm>
          <a:prstGeom prst="rect">
            <a:avLst/>
          </a:prstGeom>
        </p:spPr>
      </p:pic>
      <p:pic>
        <p:nvPicPr>
          <p:cNvPr id="15" name="Picture 1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2682106-E4B1-9D06-9934-4D606A72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78" y="675738"/>
            <a:ext cx="1914938" cy="1436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9EEE9B-7663-AD69-0806-807119DFB7DF}"/>
              </a:ext>
            </a:extLst>
          </p:cNvPr>
          <p:cNvSpPr txBox="1"/>
          <p:nvPr/>
        </p:nvSpPr>
        <p:spPr>
          <a:xfrm>
            <a:off x="5581951" y="570779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9ADD3-4597-DE9C-CCC1-C1A638DE7A0A}"/>
              </a:ext>
            </a:extLst>
          </p:cNvPr>
          <p:cNvSpPr txBox="1"/>
          <p:nvPr/>
        </p:nvSpPr>
        <p:spPr>
          <a:xfrm>
            <a:off x="6648859" y="2913019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2BF1E8-62DA-8594-145C-0B8EA9CBDA42}"/>
              </a:ext>
            </a:extLst>
          </p:cNvPr>
          <p:cNvSpPr txBox="1"/>
          <p:nvPr/>
        </p:nvSpPr>
        <p:spPr>
          <a:xfrm>
            <a:off x="3232115" y="5995432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FB5618-6041-F96B-970B-812153CDD7DD}"/>
              </a:ext>
            </a:extLst>
          </p:cNvPr>
          <p:cNvSpPr txBox="1"/>
          <p:nvPr/>
        </p:nvSpPr>
        <p:spPr>
          <a:xfrm>
            <a:off x="816372" y="4074134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764C2-92E9-00C9-B695-B83730518EF1}"/>
              </a:ext>
            </a:extLst>
          </p:cNvPr>
          <p:cNvSpPr txBox="1"/>
          <p:nvPr/>
        </p:nvSpPr>
        <p:spPr>
          <a:xfrm>
            <a:off x="641136" y="1393840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EC70F1-E33B-0BCC-CDDC-EE1C39B7F479}"/>
              </a:ext>
            </a:extLst>
          </p:cNvPr>
          <p:cNvSpPr/>
          <p:nvPr/>
        </p:nvSpPr>
        <p:spPr>
          <a:xfrm>
            <a:off x="5901320" y="645575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75984A-C543-0F29-9838-E06B9F9D1D43}"/>
              </a:ext>
            </a:extLst>
          </p:cNvPr>
          <p:cNvSpPr/>
          <p:nvPr/>
        </p:nvSpPr>
        <p:spPr>
          <a:xfrm>
            <a:off x="5897048" y="78428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37022-4F2F-BD71-A831-2E603595E6CA}"/>
              </a:ext>
            </a:extLst>
          </p:cNvPr>
          <p:cNvSpPr/>
          <p:nvPr/>
        </p:nvSpPr>
        <p:spPr>
          <a:xfrm>
            <a:off x="5897048" y="92298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5DB89C-D5E9-A500-0AC9-540962722E2A}"/>
              </a:ext>
            </a:extLst>
          </p:cNvPr>
          <p:cNvSpPr/>
          <p:nvPr/>
        </p:nvSpPr>
        <p:spPr>
          <a:xfrm>
            <a:off x="5140812" y="327541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898CE-2226-8253-6A8F-D37D2E53D57B}"/>
              </a:ext>
            </a:extLst>
          </p:cNvPr>
          <p:cNvSpPr/>
          <p:nvPr/>
        </p:nvSpPr>
        <p:spPr>
          <a:xfrm>
            <a:off x="5147053" y="341411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194371-56CA-E53D-9176-4715C53BCBAF}"/>
              </a:ext>
            </a:extLst>
          </p:cNvPr>
          <p:cNvSpPr/>
          <p:nvPr/>
        </p:nvSpPr>
        <p:spPr>
          <a:xfrm>
            <a:off x="5147053" y="355282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550BCE-A406-F487-DE3E-B7DA88791BDE}"/>
              </a:ext>
            </a:extLst>
          </p:cNvPr>
          <p:cNvSpPr/>
          <p:nvPr/>
        </p:nvSpPr>
        <p:spPr>
          <a:xfrm>
            <a:off x="5096130" y="524332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0FF7F5-BB16-7F6C-0A8E-14841B9D76B5}"/>
              </a:ext>
            </a:extLst>
          </p:cNvPr>
          <p:cNvSpPr/>
          <p:nvPr/>
        </p:nvSpPr>
        <p:spPr>
          <a:xfrm>
            <a:off x="5091858" y="538202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7890A8-94BF-5E24-7B15-EF59F46D1436}"/>
              </a:ext>
            </a:extLst>
          </p:cNvPr>
          <p:cNvSpPr/>
          <p:nvPr/>
        </p:nvSpPr>
        <p:spPr>
          <a:xfrm>
            <a:off x="5091858" y="552073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DAEDAB-40C0-043E-E65E-AA59DE0685DB}"/>
              </a:ext>
            </a:extLst>
          </p:cNvPr>
          <p:cNvSpPr/>
          <p:nvPr/>
        </p:nvSpPr>
        <p:spPr>
          <a:xfrm>
            <a:off x="255843" y="198513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2BA578-6969-1AB0-773C-EB0EB89A0A50}"/>
              </a:ext>
            </a:extLst>
          </p:cNvPr>
          <p:cNvSpPr/>
          <p:nvPr/>
        </p:nvSpPr>
        <p:spPr>
          <a:xfrm>
            <a:off x="251571" y="2123836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4036F4-7F0A-46A7-055B-BCDDA13C3C62}"/>
              </a:ext>
            </a:extLst>
          </p:cNvPr>
          <p:cNvSpPr/>
          <p:nvPr/>
        </p:nvSpPr>
        <p:spPr>
          <a:xfrm>
            <a:off x="5140812" y="3684682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42BB1E-4D95-E6AE-A49E-F715DDCEAA4F}"/>
              </a:ext>
            </a:extLst>
          </p:cNvPr>
          <p:cNvSpPr/>
          <p:nvPr/>
        </p:nvSpPr>
        <p:spPr>
          <a:xfrm>
            <a:off x="5091858" y="5652592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3216FB-B2EB-5E75-3E1C-D06F7A41F326}"/>
              </a:ext>
            </a:extLst>
          </p:cNvPr>
          <p:cNvSpPr/>
          <p:nvPr/>
        </p:nvSpPr>
        <p:spPr>
          <a:xfrm>
            <a:off x="5091858" y="510672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AEC23D-E505-0B12-F60C-C5C99FDB6967}"/>
              </a:ext>
            </a:extLst>
          </p:cNvPr>
          <p:cNvSpPr/>
          <p:nvPr/>
        </p:nvSpPr>
        <p:spPr>
          <a:xfrm>
            <a:off x="1271993" y="5493084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6EFD63-3B2A-5CDD-EEB4-27B32BACF76C}"/>
              </a:ext>
            </a:extLst>
          </p:cNvPr>
          <p:cNvSpPr/>
          <p:nvPr/>
        </p:nvSpPr>
        <p:spPr>
          <a:xfrm>
            <a:off x="1267721" y="563179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ED2D4C-9CF6-A92F-52F6-0482F907B778}"/>
              </a:ext>
            </a:extLst>
          </p:cNvPr>
          <p:cNvSpPr/>
          <p:nvPr/>
        </p:nvSpPr>
        <p:spPr>
          <a:xfrm>
            <a:off x="1267721" y="5770496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EC02BA-B582-E70C-C16F-3C7EBED39B3C}"/>
              </a:ext>
            </a:extLst>
          </p:cNvPr>
          <p:cNvSpPr/>
          <p:nvPr/>
        </p:nvSpPr>
        <p:spPr>
          <a:xfrm>
            <a:off x="1267721" y="5902355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2916F-6EB4-0B3C-7E84-952E0F322601}"/>
              </a:ext>
            </a:extLst>
          </p:cNvPr>
          <p:cNvSpPr/>
          <p:nvPr/>
        </p:nvSpPr>
        <p:spPr>
          <a:xfrm>
            <a:off x="1267721" y="535649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6BC341-B98B-6F01-2803-24AB0127D255}"/>
              </a:ext>
            </a:extLst>
          </p:cNvPr>
          <p:cNvSpPr/>
          <p:nvPr/>
        </p:nvSpPr>
        <p:spPr>
          <a:xfrm>
            <a:off x="7181170" y="653845"/>
            <a:ext cx="3009513" cy="1597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87B4D0-BCDC-3A40-9F61-12C9AACE46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1120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Post-Election Synchronization</a:t>
            </a:r>
          </a:p>
        </p:txBody>
      </p:sp>
      <p:pic>
        <p:nvPicPr>
          <p:cNvPr id="2" name="Picture 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1B08CD0-16CA-83B7-3FF3-1988BDA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15" y="4961870"/>
            <a:ext cx="1914938" cy="143620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7BC31B5-A01E-52C7-F17B-3FE2F9908AF8}"/>
              </a:ext>
            </a:extLst>
          </p:cNvPr>
          <p:cNvSpPr/>
          <p:nvPr/>
        </p:nvSpPr>
        <p:spPr>
          <a:xfrm>
            <a:off x="3132582" y="6003997"/>
            <a:ext cx="562224" cy="523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AE66697D-7385-3007-B503-037E2D8CC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51" y="3296129"/>
            <a:ext cx="1518609" cy="1229350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30491413-7990-AAEE-6D84-835222DB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" y="1594081"/>
            <a:ext cx="1914938" cy="1436204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D7DEDD95-D1CE-C067-6497-5E18BD06F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2" y="4049047"/>
            <a:ext cx="1518609" cy="1229350"/>
          </a:xfrm>
          <a:prstGeom prst="rect">
            <a:avLst/>
          </a:prstGeom>
        </p:spPr>
      </p:pic>
      <p:pic>
        <p:nvPicPr>
          <p:cNvPr id="8" name="Picture 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F4870860-6C98-E158-A882-A09988D1B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78" y="675738"/>
            <a:ext cx="1914938" cy="1436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D0165-292F-89CE-BDF8-ACED0148C311}"/>
              </a:ext>
            </a:extLst>
          </p:cNvPr>
          <p:cNvSpPr txBox="1"/>
          <p:nvPr/>
        </p:nvSpPr>
        <p:spPr>
          <a:xfrm>
            <a:off x="5581951" y="570779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2CE80-41DD-CC9A-0529-33F013D68820}"/>
              </a:ext>
            </a:extLst>
          </p:cNvPr>
          <p:cNvSpPr txBox="1"/>
          <p:nvPr/>
        </p:nvSpPr>
        <p:spPr>
          <a:xfrm>
            <a:off x="6648859" y="2913019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5134C-874A-456C-B01C-66B22FB0744A}"/>
              </a:ext>
            </a:extLst>
          </p:cNvPr>
          <p:cNvSpPr txBox="1"/>
          <p:nvPr/>
        </p:nvSpPr>
        <p:spPr>
          <a:xfrm>
            <a:off x="3232115" y="5995432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6DB7D-A2CC-B3D3-278D-E3129D3BDCE3}"/>
              </a:ext>
            </a:extLst>
          </p:cNvPr>
          <p:cNvSpPr txBox="1"/>
          <p:nvPr/>
        </p:nvSpPr>
        <p:spPr>
          <a:xfrm>
            <a:off x="816372" y="4074134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432F4-7F35-1826-B1B8-3BCB0306D277}"/>
              </a:ext>
            </a:extLst>
          </p:cNvPr>
          <p:cNvSpPr txBox="1"/>
          <p:nvPr/>
        </p:nvSpPr>
        <p:spPr>
          <a:xfrm>
            <a:off x="641136" y="1393840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8459D-BC42-B05C-8399-C1BAAC4D7B48}"/>
              </a:ext>
            </a:extLst>
          </p:cNvPr>
          <p:cNvSpPr/>
          <p:nvPr/>
        </p:nvSpPr>
        <p:spPr>
          <a:xfrm>
            <a:off x="5901320" y="645575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BB6A4E-1635-04CD-FF02-27CBCA81AC86}"/>
              </a:ext>
            </a:extLst>
          </p:cNvPr>
          <p:cNvSpPr/>
          <p:nvPr/>
        </p:nvSpPr>
        <p:spPr>
          <a:xfrm>
            <a:off x="5897048" y="78428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C79763-7641-1068-D425-09C7F2F62857}"/>
              </a:ext>
            </a:extLst>
          </p:cNvPr>
          <p:cNvSpPr/>
          <p:nvPr/>
        </p:nvSpPr>
        <p:spPr>
          <a:xfrm>
            <a:off x="5897048" y="92298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55A4EC-A751-E709-5156-DCEFE711F218}"/>
              </a:ext>
            </a:extLst>
          </p:cNvPr>
          <p:cNvSpPr/>
          <p:nvPr/>
        </p:nvSpPr>
        <p:spPr>
          <a:xfrm>
            <a:off x="5140812" y="327541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299531-9F5C-1E80-237E-6C92985FC5EC}"/>
              </a:ext>
            </a:extLst>
          </p:cNvPr>
          <p:cNvSpPr/>
          <p:nvPr/>
        </p:nvSpPr>
        <p:spPr>
          <a:xfrm>
            <a:off x="5147053" y="341411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021A8C-B804-7B46-8B2C-F2C2D6D43D3F}"/>
              </a:ext>
            </a:extLst>
          </p:cNvPr>
          <p:cNvSpPr/>
          <p:nvPr/>
        </p:nvSpPr>
        <p:spPr>
          <a:xfrm>
            <a:off x="5147053" y="355282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A69B4-D02C-0429-9CE0-20BEC8CD2900}"/>
              </a:ext>
            </a:extLst>
          </p:cNvPr>
          <p:cNvSpPr/>
          <p:nvPr/>
        </p:nvSpPr>
        <p:spPr>
          <a:xfrm>
            <a:off x="5096130" y="524332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1D15A7-4737-6D4E-F738-48E0171C7B19}"/>
              </a:ext>
            </a:extLst>
          </p:cNvPr>
          <p:cNvSpPr/>
          <p:nvPr/>
        </p:nvSpPr>
        <p:spPr>
          <a:xfrm>
            <a:off x="5091858" y="538202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9F56BC-1F52-5B19-0036-D9C2F23137B2}"/>
              </a:ext>
            </a:extLst>
          </p:cNvPr>
          <p:cNvSpPr/>
          <p:nvPr/>
        </p:nvSpPr>
        <p:spPr>
          <a:xfrm>
            <a:off x="5091858" y="552073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2E71DB-2B89-B95D-563C-298413B62E7E}"/>
              </a:ext>
            </a:extLst>
          </p:cNvPr>
          <p:cNvSpPr/>
          <p:nvPr/>
        </p:nvSpPr>
        <p:spPr>
          <a:xfrm>
            <a:off x="255843" y="198513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B1F46B-11F6-778E-E37B-B2F484281A46}"/>
              </a:ext>
            </a:extLst>
          </p:cNvPr>
          <p:cNvSpPr/>
          <p:nvPr/>
        </p:nvSpPr>
        <p:spPr>
          <a:xfrm>
            <a:off x="251571" y="2123836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F56C21-EE58-F18F-31BB-8438ECE74D52}"/>
              </a:ext>
            </a:extLst>
          </p:cNvPr>
          <p:cNvSpPr/>
          <p:nvPr/>
        </p:nvSpPr>
        <p:spPr>
          <a:xfrm>
            <a:off x="5140812" y="3684682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197F1-6199-E44E-50CF-2B23F5BDC6F6}"/>
              </a:ext>
            </a:extLst>
          </p:cNvPr>
          <p:cNvSpPr/>
          <p:nvPr/>
        </p:nvSpPr>
        <p:spPr>
          <a:xfrm>
            <a:off x="5091858" y="5652592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09FCC2-6390-A165-0677-2B1F843EE6CF}"/>
              </a:ext>
            </a:extLst>
          </p:cNvPr>
          <p:cNvSpPr/>
          <p:nvPr/>
        </p:nvSpPr>
        <p:spPr>
          <a:xfrm>
            <a:off x="5091858" y="510672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CD7686-DE28-CBD6-EBFE-202260D56308}"/>
              </a:ext>
            </a:extLst>
          </p:cNvPr>
          <p:cNvSpPr/>
          <p:nvPr/>
        </p:nvSpPr>
        <p:spPr>
          <a:xfrm>
            <a:off x="1271993" y="5493084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7D0CFA-B135-0CD2-097E-24691D43EC41}"/>
              </a:ext>
            </a:extLst>
          </p:cNvPr>
          <p:cNvSpPr/>
          <p:nvPr/>
        </p:nvSpPr>
        <p:spPr>
          <a:xfrm>
            <a:off x="1267721" y="563179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90E0A1-C85A-EDAD-B714-FFB552A1C6F4}"/>
              </a:ext>
            </a:extLst>
          </p:cNvPr>
          <p:cNvSpPr/>
          <p:nvPr/>
        </p:nvSpPr>
        <p:spPr>
          <a:xfrm>
            <a:off x="1267721" y="5770496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651900-6805-1B54-0233-73577C71B6D1}"/>
              </a:ext>
            </a:extLst>
          </p:cNvPr>
          <p:cNvSpPr/>
          <p:nvPr/>
        </p:nvSpPr>
        <p:spPr>
          <a:xfrm>
            <a:off x="1267721" y="5902355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ED5366-CA0B-375F-432D-1F78BDE27394}"/>
              </a:ext>
            </a:extLst>
          </p:cNvPr>
          <p:cNvSpPr/>
          <p:nvPr/>
        </p:nvSpPr>
        <p:spPr>
          <a:xfrm>
            <a:off x="1267721" y="535649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647C6-866B-2954-9B39-FD4CDDA63B17}"/>
              </a:ext>
            </a:extLst>
          </p:cNvPr>
          <p:cNvSpPr/>
          <p:nvPr/>
        </p:nvSpPr>
        <p:spPr>
          <a:xfrm>
            <a:off x="5088708" y="5787042"/>
            <a:ext cx="688258" cy="127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75BC7D-741A-BB65-FF48-D1B994FBA654}"/>
              </a:ext>
            </a:extLst>
          </p:cNvPr>
          <p:cNvCxnSpPr/>
          <p:nvPr/>
        </p:nvCxnSpPr>
        <p:spPr>
          <a:xfrm flipV="1">
            <a:off x="4473677" y="4149213"/>
            <a:ext cx="667135" cy="812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EA67FA-D217-02A2-9B94-1DEADAEE09F8}"/>
              </a:ext>
            </a:extLst>
          </p:cNvPr>
          <p:cNvCxnSpPr>
            <a:cxnSpLocks/>
          </p:cNvCxnSpPr>
          <p:nvPr/>
        </p:nvCxnSpPr>
        <p:spPr>
          <a:xfrm flipV="1">
            <a:off x="4326194" y="2126043"/>
            <a:ext cx="299883" cy="2835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EE5028-F4BC-1556-3C11-BF8392352236}"/>
              </a:ext>
            </a:extLst>
          </p:cNvPr>
          <p:cNvCxnSpPr>
            <a:cxnSpLocks/>
          </p:cNvCxnSpPr>
          <p:nvPr/>
        </p:nvCxnSpPr>
        <p:spPr>
          <a:xfrm flipH="1" flipV="1">
            <a:off x="2591183" y="2924599"/>
            <a:ext cx="1454948" cy="2037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44F0DE-AC57-0C98-D909-86F2A8545D7A}"/>
              </a:ext>
            </a:extLst>
          </p:cNvPr>
          <p:cNvCxnSpPr>
            <a:cxnSpLocks/>
          </p:cNvCxnSpPr>
          <p:nvPr/>
        </p:nvCxnSpPr>
        <p:spPr>
          <a:xfrm flipH="1" flipV="1">
            <a:off x="2334981" y="4335744"/>
            <a:ext cx="1209747" cy="641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E52EADB-B557-F52D-729D-5BAAA84A7728}"/>
              </a:ext>
            </a:extLst>
          </p:cNvPr>
          <p:cNvCxnSpPr>
            <a:cxnSpLocks/>
          </p:cNvCxnSpPr>
          <p:nvPr/>
        </p:nvCxnSpPr>
        <p:spPr>
          <a:xfrm>
            <a:off x="2329573" y="4473226"/>
            <a:ext cx="1102574" cy="581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94B7C98-F770-099A-08C8-D661D24827F7}"/>
              </a:ext>
            </a:extLst>
          </p:cNvPr>
          <p:cNvCxnSpPr/>
          <p:nvPr/>
        </p:nvCxnSpPr>
        <p:spPr>
          <a:xfrm>
            <a:off x="2517058" y="2924599"/>
            <a:ext cx="1529073" cy="212987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529B83-91CD-A91D-C2E4-65D7FCA4A5CE}"/>
              </a:ext>
            </a:extLst>
          </p:cNvPr>
          <p:cNvCxnSpPr>
            <a:cxnSpLocks/>
          </p:cNvCxnSpPr>
          <p:nvPr/>
        </p:nvCxnSpPr>
        <p:spPr>
          <a:xfrm flipH="1">
            <a:off x="4373155" y="2180545"/>
            <a:ext cx="330856" cy="279651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A692BA-FA87-4083-F242-B6AE3D3FEC4B}"/>
              </a:ext>
            </a:extLst>
          </p:cNvPr>
          <p:cNvCxnSpPr>
            <a:cxnSpLocks/>
          </p:cNvCxnSpPr>
          <p:nvPr/>
        </p:nvCxnSpPr>
        <p:spPr>
          <a:xfrm flipH="1">
            <a:off x="4538583" y="4227871"/>
            <a:ext cx="655431" cy="74810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975A11C-BFD7-9EF1-D97E-0F664BA7156E}"/>
              </a:ext>
            </a:extLst>
          </p:cNvPr>
          <p:cNvSpPr txBox="1"/>
          <p:nvPr/>
        </p:nvSpPr>
        <p:spPr>
          <a:xfrm>
            <a:off x="7295535" y="1072106"/>
            <a:ext cx="47489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Steps: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Leader creates a new transaction ID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Sends out a NEW_LEADER request with the new ID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Follower ACK, when it synced with the server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54775A-6DAA-644B-7275-F005DC0B5701}"/>
              </a:ext>
            </a:extLst>
          </p:cNvPr>
          <p:cNvSpPr/>
          <p:nvPr/>
        </p:nvSpPr>
        <p:spPr>
          <a:xfrm>
            <a:off x="7290241" y="1542678"/>
            <a:ext cx="4645915" cy="88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5C1054A-AE42-65EA-6AED-BC58E4C38C80}"/>
              </a:ext>
            </a:extLst>
          </p:cNvPr>
          <p:cNvSpPr/>
          <p:nvPr/>
        </p:nvSpPr>
        <p:spPr>
          <a:xfrm>
            <a:off x="7187094" y="2435421"/>
            <a:ext cx="4645915" cy="1245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B053CC-15C9-6ECF-B747-BAC1F3D4B100}"/>
              </a:ext>
            </a:extLst>
          </p:cNvPr>
          <p:cNvSpPr/>
          <p:nvPr/>
        </p:nvSpPr>
        <p:spPr>
          <a:xfrm>
            <a:off x="7013461" y="3749626"/>
            <a:ext cx="4645915" cy="88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62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6" grpId="0" animBg="1"/>
      <p:bldP spid="67" grpId="0" animBg="1"/>
      <p:bldP spid="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87B4D0-BCDC-3A40-9F61-12C9AACE46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81120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Post-Election Synchronization</a:t>
            </a:r>
          </a:p>
        </p:txBody>
      </p:sp>
      <p:pic>
        <p:nvPicPr>
          <p:cNvPr id="2" name="Picture 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1B08CD0-16CA-83B7-3FF3-1988BDA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15" y="4961870"/>
            <a:ext cx="1914938" cy="143620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7BC31B5-A01E-52C7-F17B-3FE2F9908AF8}"/>
              </a:ext>
            </a:extLst>
          </p:cNvPr>
          <p:cNvSpPr/>
          <p:nvPr/>
        </p:nvSpPr>
        <p:spPr>
          <a:xfrm>
            <a:off x="3132582" y="6003997"/>
            <a:ext cx="562224" cy="523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AE66697D-7385-3007-B503-037E2D8CC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51" y="3296129"/>
            <a:ext cx="1518609" cy="1229350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30491413-7990-AAEE-6D84-835222DB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" y="1594081"/>
            <a:ext cx="1914938" cy="1436204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D7DEDD95-D1CE-C067-6497-5E18BD06F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2" y="4049047"/>
            <a:ext cx="1518609" cy="1229350"/>
          </a:xfrm>
          <a:prstGeom prst="rect">
            <a:avLst/>
          </a:prstGeom>
        </p:spPr>
      </p:pic>
      <p:pic>
        <p:nvPicPr>
          <p:cNvPr id="8" name="Picture 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F4870860-6C98-E158-A882-A09988D1B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78" y="675738"/>
            <a:ext cx="1914938" cy="1436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D0165-292F-89CE-BDF8-ACED0148C311}"/>
              </a:ext>
            </a:extLst>
          </p:cNvPr>
          <p:cNvSpPr txBox="1"/>
          <p:nvPr/>
        </p:nvSpPr>
        <p:spPr>
          <a:xfrm>
            <a:off x="5581951" y="570779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2CE80-41DD-CC9A-0529-33F013D68820}"/>
              </a:ext>
            </a:extLst>
          </p:cNvPr>
          <p:cNvSpPr txBox="1"/>
          <p:nvPr/>
        </p:nvSpPr>
        <p:spPr>
          <a:xfrm>
            <a:off x="6648859" y="2913019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5134C-874A-456C-B01C-66B22FB0744A}"/>
              </a:ext>
            </a:extLst>
          </p:cNvPr>
          <p:cNvSpPr txBox="1"/>
          <p:nvPr/>
        </p:nvSpPr>
        <p:spPr>
          <a:xfrm>
            <a:off x="3232115" y="5995432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6DB7D-A2CC-B3D3-278D-E3129D3BDCE3}"/>
              </a:ext>
            </a:extLst>
          </p:cNvPr>
          <p:cNvSpPr txBox="1"/>
          <p:nvPr/>
        </p:nvSpPr>
        <p:spPr>
          <a:xfrm>
            <a:off x="816372" y="4074134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432F4-7F35-1826-B1B8-3BCB0306D277}"/>
              </a:ext>
            </a:extLst>
          </p:cNvPr>
          <p:cNvSpPr txBox="1"/>
          <p:nvPr/>
        </p:nvSpPr>
        <p:spPr>
          <a:xfrm>
            <a:off x="641136" y="1393840"/>
            <a:ext cx="3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8459D-BC42-B05C-8399-C1BAAC4D7B48}"/>
              </a:ext>
            </a:extLst>
          </p:cNvPr>
          <p:cNvSpPr/>
          <p:nvPr/>
        </p:nvSpPr>
        <p:spPr>
          <a:xfrm>
            <a:off x="5901320" y="645575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BB6A4E-1635-04CD-FF02-27CBCA81AC86}"/>
              </a:ext>
            </a:extLst>
          </p:cNvPr>
          <p:cNvSpPr/>
          <p:nvPr/>
        </p:nvSpPr>
        <p:spPr>
          <a:xfrm>
            <a:off x="5897048" y="78428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C79763-7641-1068-D425-09C7F2F62857}"/>
              </a:ext>
            </a:extLst>
          </p:cNvPr>
          <p:cNvSpPr/>
          <p:nvPr/>
        </p:nvSpPr>
        <p:spPr>
          <a:xfrm>
            <a:off x="5897048" y="92298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55A4EC-A751-E709-5156-DCEFE711F218}"/>
              </a:ext>
            </a:extLst>
          </p:cNvPr>
          <p:cNvSpPr/>
          <p:nvPr/>
        </p:nvSpPr>
        <p:spPr>
          <a:xfrm>
            <a:off x="5140812" y="327541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299531-9F5C-1E80-237E-6C92985FC5EC}"/>
              </a:ext>
            </a:extLst>
          </p:cNvPr>
          <p:cNvSpPr/>
          <p:nvPr/>
        </p:nvSpPr>
        <p:spPr>
          <a:xfrm>
            <a:off x="5147053" y="341411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021A8C-B804-7B46-8B2C-F2C2D6D43D3F}"/>
              </a:ext>
            </a:extLst>
          </p:cNvPr>
          <p:cNvSpPr/>
          <p:nvPr/>
        </p:nvSpPr>
        <p:spPr>
          <a:xfrm>
            <a:off x="5147053" y="355282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A69B4-D02C-0429-9CE0-20BEC8CD2900}"/>
              </a:ext>
            </a:extLst>
          </p:cNvPr>
          <p:cNvSpPr/>
          <p:nvPr/>
        </p:nvSpPr>
        <p:spPr>
          <a:xfrm>
            <a:off x="5096130" y="5243321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1D15A7-4737-6D4E-F738-48E0171C7B19}"/>
              </a:ext>
            </a:extLst>
          </p:cNvPr>
          <p:cNvSpPr/>
          <p:nvPr/>
        </p:nvSpPr>
        <p:spPr>
          <a:xfrm>
            <a:off x="5091858" y="538202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9F56BC-1F52-5B19-0036-D9C2F23137B2}"/>
              </a:ext>
            </a:extLst>
          </p:cNvPr>
          <p:cNvSpPr/>
          <p:nvPr/>
        </p:nvSpPr>
        <p:spPr>
          <a:xfrm>
            <a:off x="5091858" y="552073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2E71DB-2B89-B95D-563C-298413B62E7E}"/>
              </a:ext>
            </a:extLst>
          </p:cNvPr>
          <p:cNvSpPr/>
          <p:nvPr/>
        </p:nvSpPr>
        <p:spPr>
          <a:xfrm>
            <a:off x="255843" y="198513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B1F46B-11F6-778E-E37B-B2F484281A46}"/>
              </a:ext>
            </a:extLst>
          </p:cNvPr>
          <p:cNvSpPr/>
          <p:nvPr/>
        </p:nvSpPr>
        <p:spPr>
          <a:xfrm>
            <a:off x="251571" y="2123836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F56C21-EE58-F18F-31BB-8438ECE74D52}"/>
              </a:ext>
            </a:extLst>
          </p:cNvPr>
          <p:cNvSpPr/>
          <p:nvPr/>
        </p:nvSpPr>
        <p:spPr>
          <a:xfrm>
            <a:off x="5140812" y="3684682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197F1-6199-E44E-50CF-2B23F5BDC6F6}"/>
              </a:ext>
            </a:extLst>
          </p:cNvPr>
          <p:cNvSpPr/>
          <p:nvPr/>
        </p:nvSpPr>
        <p:spPr>
          <a:xfrm>
            <a:off x="5091858" y="5652592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09FCC2-6390-A165-0677-2B1F843EE6CF}"/>
              </a:ext>
            </a:extLst>
          </p:cNvPr>
          <p:cNvSpPr/>
          <p:nvPr/>
        </p:nvSpPr>
        <p:spPr>
          <a:xfrm>
            <a:off x="5091858" y="510672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CD7686-DE28-CBD6-EBFE-202260D56308}"/>
              </a:ext>
            </a:extLst>
          </p:cNvPr>
          <p:cNvSpPr/>
          <p:nvPr/>
        </p:nvSpPr>
        <p:spPr>
          <a:xfrm>
            <a:off x="1271993" y="5493084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7D0CFA-B135-0CD2-097E-24691D43EC41}"/>
              </a:ext>
            </a:extLst>
          </p:cNvPr>
          <p:cNvSpPr/>
          <p:nvPr/>
        </p:nvSpPr>
        <p:spPr>
          <a:xfrm>
            <a:off x="1267721" y="563179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90E0A1-C85A-EDAD-B714-FFB552A1C6F4}"/>
              </a:ext>
            </a:extLst>
          </p:cNvPr>
          <p:cNvSpPr/>
          <p:nvPr/>
        </p:nvSpPr>
        <p:spPr>
          <a:xfrm>
            <a:off x="1267721" y="5770496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651900-6805-1B54-0233-73577C71B6D1}"/>
              </a:ext>
            </a:extLst>
          </p:cNvPr>
          <p:cNvSpPr/>
          <p:nvPr/>
        </p:nvSpPr>
        <p:spPr>
          <a:xfrm>
            <a:off x="1267721" y="5902355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ED5366-CA0B-375F-432D-1F78BDE27394}"/>
              </a:ext>
            </a:extLst>
          </p:cNvPr>
          <p:cNvSpPr/>
          <p:nvPr/>
        </p:nvSpPr>
        <p:spPr>
          <a:xfrm>
            <a:off x="1267721" y="5356490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647C6-866B-2954-9B39-FD4CDDA63B17}"/>
              </a:ext>
            </a:extLst>
          </p:cNvPr>
          <p:cNvSpPr/>
          <p:nvPr/>
        </p:nvSpPr>
        <p:spPr>
          <a:xfrm>
            <a:off x="5088708" y="5787042"/>
            <a:ext cx="688258" cy="127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75BC7D-741A-BB65-FF48-D1B994FBA654}"/>
              </a:ext>
            </a:extLst>
          </p:cNvPr>
          <p:cNvCxnSpPr/>
          <p:nvPr/>
        </p:nvCxnSpPr>
        <p:spPr>
          <a:xfrm flipV="1">
            <a:off x="4473677" y="4149213"/>
            <a:ext cx="667135" cy="81265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EA67FA-D217-02A2-9B94-1DEADAEE09F8}"/>
              </a:ext>
            </a:extLst>
          </p:cNvPr>
          <p:cNvCxnSpPr>
            <a:cxnSpLocks/>
          </p:cNvCxnSpPr>
          <p:nvPr/>
        </p:nvCxnSpPr>
        <p:spPr>
          <a:xfrm flipV="1">
            <a:off x="4326194" y="2126043"/>
            <a:ext cx="299883" cy="283582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EE5028-F4BC-1556-3C11-BF8392352236}"/>
              </a:ext>
            </a:extLst>
          </p:cNvPr>
          <p:cNvCxnSpPr>
            <a:cxnSpLocks/>
          </p:cNvCxnSpPr>
          <p:nvPr/>
        </p:nvCxnSpPr>
        <p:spPr>
          <a:xfrm flipH="1" flipV="1">
            <a:off x="2591183" y="2924599"/>
            <a:ext cx="1454948" cy="203727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44F0DE-AC57-0C98-D909-86F2A8545D7A}"/>
              </a:ext>
            </a:extLst>
          </p:cNvPr>
          <p:cNvCxnSpPr>
            <a:cxnSpLocks/>
          </p:cNvCxnSpPr>
          <p:nvPr/>
        </p:nvCxnSpPr>
        <p:spPr>
          <a:xfrm flipH="1" flipV="1">
            <a:off x="2334981" y="4335744"/>
            <a:ext cx="1209747" cy="64131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E52EADB-B557-F52D-729D-5BAAA84A7728}"/>
              </a:ext>
            </a:extLst>
          </p:cNvPr>
          <p:cNvCxnSpPr>
            <a:cxnSpLocks/>
          </p:cNvCxnSpPr>
          <p:nvPr/>
        </p:nvCxnSpPr>
        <p:spPr>
          <a:xfrm>
            <a:off x="2329573" y="4473226"/>
            <a:ext cx="1102574" cy="581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A46CAAF-7AAD-C56D-8B22-9B0AA72FCE93}"/>
              </a:ext>
            </a:extLst>
          </p:cNvPr>
          <p:cNvSpPr/>
          <p:nvPr/>
        </p:nvSpPr>
        <p:spPr>
          <a:xfrm>
            <a:off x="255843" y="2270077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D090BD-362D-6F81-CE1D-4CFA5C2786DE}"/>
              </a:ext>
            </a:extLst>
          </p:cNvPr>
          <p:cNvSpPr/>
          <p:nvPr/>
        </p:nvSpPr>
        <p:spPr>
          <a:xfrm>
            <a:off x="251571" y="240878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6901AC-6596-330B-B26E-367DD9AFD122}"/>
              </a:ext>
            </a:extLst>
          </p:cNvPr>
          <p:cNvSpPr/>
          <p:nvPr/>
        </p:nvSpPr>
        <p:spPr>
          <a:xfrm>
            <a:off x="251571" y="2547489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A60BF1-8604-CE62-B684-8C162516E2AE}"/>
              </a:ext>
            </a:extLst>
          </p:cNvPr>
          <p:cNvSpPr/>
          <p:nvPr/>
        </p:nvSpPr>
        <p:spPr>
          <a:xfrm>
            <a:off x="5897048" y="105553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91BC73-836D-B088-1C22-405E8016F428}"/>
              </a:ext>
            </a:extLst>
          </p:cNvPr>
          <p:cNvSpPr/>
          <p:nvPr/>
        </p:nvSpPr>
        <p:spPr>
          <a:xfrm>
            <a:off x="5897048" y="1194239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553419-E2DB-6FE1-CFF0-762FF5E8D3D1}"/>
              </a:ext>
            </a:extLst>
          </p:cNvPr>
          <p:cNvSpPr/>
          <p:nvPr/>
        </p:nvSpPr>
        <p:spPr>
          <a:xfrm>
            <a:off x="5140812" y="3826703"/>
            <a:ext cx="688258" cy="1278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CD64AC2-637A-AC09-36B2-8ED768BECB31}"/>
              </a:ext>
            </a:extLst>
          </p:cNvPr>
          <p:cNvCxnSpPr>
            <a:cxnSpLocks/>
          </p:cNvCxnSpPr>
          <p:nvPr/>
        </p:nvCxnSpPr>
        <p:spPr>
          <a:xfrm>
            <a:off x="2584942" y="3030285"/>
            <a:ext cx="1368582" cy="1946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A85028-B8A0-CFF3-D0B8-9022395B5F23}"/>
              </a:ext>
            </a:extLst>
          </p:cNvPr>
          <p:cNvCxnSpPr>
            <a:cxnSpLocks/>
          </p:cNvCxnSpPr>
          <p:nvPr/>
        </p:nvCxnSpPr>
        <p:spPr>
          <a:xfrm flipH="1">
            <a:off x="4404447" y="2152026"/>
            <a:ext cx="309587" cy="2795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85C6E6A-B5C2-F838-D275-80A49286A85E}"/>
              </a:ext>
            </a:extLst>
          </p:cNvPr>
          <p:cNvCxnSpPr>
            <a:cxnSpLocks/>
          </p:cNvCxnSpPr>
          <p:nvPr/>
        </p:nvCxnSpPr>
        <p:spPr>
          <a:xfrm flipH="1">
            <a:off x="4559240" y="4257368"/>
            <a:ext cx="647605" cy="744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66AD7C8-72E9-6824-8715-90FF1C48EFD5}"/>
              </a:ext>
            </a:extLst>
          </p:cNvPr>
          <p:cNvSpPr/>
          <p:nvPr/>
        </p:nvSpPr>
        <p:spPr>
          <a:xfrm>
            <a:off x="1267721" y="6026662"/>
            <a:ext cx="688258" cy="127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56D769-F861-BD6A-8819-9CA690DAB7FE}"/>
              </a:ext>
            </a:extLst>
          </p:cNvPr>
          <p:cNvSpPr/>
          <p:nvPr/>
        </p:nvSpPr>
        <p:spPr>
          <a:xfrm>
            <a:off x="252658" y="2690965"/>
            <a:ext cx="688258" cy="127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1F191E-DB24-0E8C-4098-885B29491735}"/>
              </a:ext>
            </a:extLst>
          </p:cNvPr>
          <p:cNvSpPr/>
          <p:nvPr/>
        </p:nvSpPr>
        <p:spPr>
          <a:xfrm>
            <a:off x="5897048" y="1340266"/>
            <a:ext cx="688258" cy="127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D4E0F37-6D24-C761-76F1-E8B637BA82C3}"/>
              </a:ext>
            </a:extLst>
          </p:cNvPr>
          <p:cNvSpPr/>
          <p:nvPr/>
        </p:nvSpPr>
        <p:spPr>
          <a:xfrm>
            <a:off x="5142984" y="3969461"/>
            <a:ext cx="688258" cy="1278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957DF7-C2AA-BD12-3031-E68B4DD7AB09}"/>
              </a:ext>
            </a:extLst>
          </p:cNvPr>
          <p:cNvSpPr txBox="1"/>
          <p:nvPr/>
        </p:nvSpPr>
        <p:spPr>
          <a:xfrm>
            <a:off x="7295535" y="1072106"/>
            <a:ext cx="4748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Steps: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Leader creates a new transaction ID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Sends out a NEW_LEADER request with the new ID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Follower ACK, when it synced with the server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Leader COMMITs when a quorum is established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A816BE-AE18-128A-FA6B-C5994939483B}"/>
              </a:ext>
            </a:extLst>
          </p:cNvPr>
          <p:cNvSpPr txBox="1"/>
          <p:nvPr/>
        </p:nvSpPr>
        <p:spPr>
          <a:xfrm>
            <a:off x="7003107" y="5952762"/>
            <a:ext cx="560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During the synchronization no proposals are accepted from clients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DF1782-C6C1-A492-7227-ACEB2B9A9EE8}"/>
              </a:ext>
            </a:extLst>
          </p:cNvPr>
          <p:cNvSpPr/>
          <p:nvPr/>
        </p:nvSpPr>
        <p:spPr>
          <a:xfrm>
            <a:off x="7066588" y="4580467"/>
            <a:ext cx="4645915" cy="88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60" grpId="0" animBg="1"/>
      <p:bldP spid="63" grpId="0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B0FC86D-7E59-AE25-1E89-1B1C0723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48" y="617220"/>
            <a:ext cx="5615940" cy="56235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87B7D0-BCD9-F4B0-6DF6-9E9BABA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EF569-015C-0558-D466-2466C64CB262}"/>
              </a:ext>
            </a:extLst>
          </p:cNvPr>
          <p:cNvSpPr txBox="1"/>
          <p:nvPr/>
        </p:nvSpPr>
        <p:spPr>
          <a:xfrm>
            <a:off x="8484430" y="1571441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C0FCE-A4C9-F100-0790-88015738EEBB}"/>
              </a:ext>
            </a:extLst>
          </p:cNvPr>
          <p:cNvSpPr txBox="1"/>
          <p:nvPr/>
        </p:nvSpPr>
        <p:spPr>
          <a:xfrm>
            <a:off x="8484430" y="4763339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F417-DC7C-6AF1-2C42-2EEF3D0BD0BE}"/>
              </a:ext>
            </a:extLst>
          </p:cNvPr>
          <p:cNvSpPr txBox="1"/>
          <p:nvPr/>
        </p:nvSpPr>
        <p:spPr>
          <a:xfrm>
            <a:off x="5133285" y="621744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39FB5-B672-332E-D403-B05C17F0CA64}"/>
              </a:ext>
            </a:extLst>
          </p:cNvPr>
          <p:cNvSpPr txBox="1"/>
          <p:nvPr/>
        </p:nvSpPr>
        <p:spPr>
          <a:xfrm>
            <a:off x="993257" y="4644578"/>
            <a:ext cx="26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General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9FC74-1CA2-5894-0C19-8791BF44510C}"/>
              </a:ext>
            </a:extLst>
          </p:cNvPr>
          <p:cNvSpPr txBox="1"/>
          <p:nvPr/>
        </p:nvSpPr>
        <p:spPr>
          <a:xfrm>
            <a:off x="1203958" y="1314727"/>
            <a:ext cx="253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708EC-9F62-52A4-F452-F29AC81D7F10}"/>
              </a:ext>
            </a:extLst>
          </p:cNvPr>
          <p:cNvSpPr txBox="1"/>
          <p:nvPr/>
        </p:nvSpPr>
        <p:spPr>
          <a:xfrm>
            <a:off x="5251272" y="122117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25C64F-1758-1A0A-724D-96D2731E4056}"/>
              </a:ext>
            </a:extLst>
          </p:cNvPr>
          <p:cNvGrpSpPr/>
          <p:nvPr/>
        </p:nvGrpSpPr>
        <p:grpSpPr>
          <a:xfrm>
            <a:off x="2850688" y="526026"/>
            <a:ext cx="6155660" cy="5805948"/>
            <a:chOff x="2850688" y="526026"/>
            <a:chExt cx="6155660" cy="58059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64116D-961A-2839-0568-D29453FDC0B9}"/>
                </a:ext>
              </a:extLst>
            </p:cNvPr>
            <p:cNvSpPr/>
            <p:nvPr/>
          </p:nvSpPr>
          <p:spPr>
            <a:xfrm>
              <a:off x="2850688" y="526026"/>
              <a:ext cx="6155660" cy="5805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A black object with a pointy tip&#10;&#10;Description automatically generated">
              <a:extLst>
                <a:ext uri="{FF2B5EF4-FFF2-40B4-BE49-F238E27FC236}">
                  <a16:creationId xmlns:a16="http://schemas.microsoft.com/office/drawing/2014/main" id="{760D8C78-DB23-4B66-277F-5CBDFDF88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0000">
              <a:off x="4857906" y="2576284"/>
              <a:ext cx="1123740" cy="1130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8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1828BE-E15B-D511-8AB5-C7C19349F5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to Use Zookeeper?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491AA-275B-E8EA-8455-985C038D5D72}"/>
              </a:ext>
            </a:extLst>
          </p:cNvPr>
          <p:cNvSpPr txBox="1"/>
          <p:nvPr/>
        </p:nvSpPr>
        <p:spPr>
          <a:xfrm>
            <a:off x="4725741" y="588803"/>
            <a:ext cx="559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Using Zookeeper efficiently is hard!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59D61-34FE-6935-3B4E-28161AD4101C}"/>
              </a:ext>
            </a:extLst>
          </p:cNvPr>
          <p:cNvSpPr txBox="1"/>
          <p:nvPr/>
        </p:nvSpPr>
        <p:spPr>
          <a:xfrm>
            <a:off x="260150" y="1972229"/>
            <a:ext cx="5595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Barriers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Locks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Two-phase commit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Leader election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15AE5-9C8E-0851-9C63-0EEEE90629E9}"/>
              </a:ext>
            </a:extLst>
          </p:cNvPr>
          <p:cNvSpPr/>
          <p:nvPr/>
        </p:nvSpPr>
        <p:spPr>
          <a:xfrm>
            <a:off x="250318" y="2505665"/>
            <a:ext cx="4105777" cy="2271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et of white chef hats and mittens&#10;&#10;Description automatically generated">
            <a:extLst>
              <a:ext uri="{FF2B5EF4-FFF2-40B4-BE49-F238E27FC236}">
                <a16:creationId xmlns:a16="http://schemas.microsoft.com/office/drawing/2014/main" id="{DF1D5E1C-0F4C-43B7-7467-C6BBFF68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70" y="1776562"/>
            <a:ext cx="7545642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8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F69B-F515-BC95-8208-E8865AC5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Barrier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EF01A7E5-36CE-D106-9B53-D9177E8D8D43}"/>
              </a:ext>
            </a:extLst>
          </p:cNvPr>
          <p:cNvCxnSpPr/>
          <p:nvPr/>
        </p:nvCxnSpPr>
        <p:spPr>
          <a:xfrm rot="5400000">
            <a:off x="147483" y="1772264"/>
            <a:ext cx="2074606" cy="1238865"/>
          </a:xfrm>
          <a:prstGeom prst="curvedConnector3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58AA5989-6452-D3DA-8ECB-70CFE05C138B}"/>
              </a:ext>
            </a:extLst>
          </p:cNvPr>
          <p:cNvCxnSpPr>
            <a:cxnSpLocks/>
          </p:cNvCxnSpPr>
          <p:nvPr/>
        </p:nvCxnSpPr>
        <p:spPr>
          <a:xfrm rot="5400000">
            <a:off x="494073" y="2118853"/>
            <a:ext cx="2074604" cy="545689"/>
          </a:xfrm>
          <a:prstGeom prst="curvedConnector3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C7844D8-7F7E-3214-0D00-4BEC2F56B8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5349" y="2153264"/>
            <a:ext cx="2074607" cy="476865"/>
          </a:xfrm>
          <a:prstGeom prst="curvedConnector3">
            <a:avLst>
              <a:gd name="adj1" fmla="val 50474"/>
            </a:avLst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774D478-0BA6-30B9-8476-28800B3992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03555" y="1755057"/>
            <a:ext cx="2074609" cy="1273278"/>
          </a:xfrm>
          <a:prstGeom prst="curvedConnector3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4E116-AD52-6ECC-478F-8ED9E4D40FD9}"/>
              </a:ext>
            </a:extLst>
          </p:cNvPr>
          <p:cNvSpPr/>
          <p:nvPr/>
        </p:nvSpPr>
        <p:spPr>
          <a:xfrm>
            <a:off x="108154" y="3456038"/>
            <a:ext cx="3382297" cy="147484"/>
          </a:xfrm>
          <a:prstGeom prst="rect">
            <a:avLst/>
          </a:prstGeom>
          <a:pattFill prst="wdDnDiag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FB3D6A-6FE3-FA76-EA35-29A348CC69D0}"/>
              </a:ext>
            </a:extLst>
          </p:cNvPr>
          <p:cNvSpPr/>
          <p:nvPr/>
        </p:nvSpPr>
        <p:spPr>
          <a:xfrm>
            <a:off x="1705896" y="1265899"/>
            <a:ext cx="216310" cy="2064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0453C-AA3D-CC98-FB1F-5074BEDED7BE}"/>
              </a:ext>
            </a:extLst>
          </p:cNvPr>
          <p:cNvCxnSpPr>
            <a:cxnSpLocks/>
          </p:cNvCxnSpPr>
          <p:nvPr/>
        </p:nvCxnSpPr>
        <p:spPr>
          <a:xfrm>
            <a:off x="565353" y="3603522"/>
            <a:ext cx="0" cy="1843549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E6372E-198D-EC2F-DF72-17B42D1F6683}"/>
              </a:ext>
            </a:extLst>
          </p:cNvPr>
          <p:cNvCxnSpPr/>
          <p:nvPr/>
        </p:nvCxnSpPr>
        <p:spPr>
          <a:xfrm>
            <a:off x="1258530" y="3610896"/>
            <a:ext cx="0" cy="1646904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94FB32-C26C-5E84-FFC9-10CB5F22D548}"/>
              </a:ext>
            </a:extLst>
          </p:cNvPr>
          <p:cNvCxnSpPr>
            <a:cxnSpLocks/>
          </p:cNvCxnSpPr>
          <p:nvPr/>
        </p:nvCxnSpPr>
        <p:spPr>
          <a:xfrm>
            <a:off x="2281086" y="3610896"/>
            <a:ext cx="0" cy="1973827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DF3F31-2202-9D5A-078C-62CE80D82618}"/>
              </a:ext>
            </a:extLst>
          </p:cNvPr>
          <p:cNvCxnSpPr>
            <a:cxnSpLocks/>
          </p:cNvCxnSpPr>
          <p:nvPr/>
        </p:nvCxnSpPr>
        <p:spPr>
          <a:xfrm>
            <a:off x="3077499" y="3610896"/>
            <a:ext cx="0" cy="1501878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051D15B-74F5-C2C5-63B3-F1A701DFD750}"/>
              </a:ext>
            </a:extLst>
          </p:cNvPr>
          <p:cNvSpPr/>
          <p:nvPr/>
        </p:nvSpPr>
        <p:spPr>
          <a:xfrm>
            <a:off x="8325463" y="233511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07A94F-E641-C2A0-5F20-B6D0575E147D}"/>
              </a:ext>
            </a:extLst>
          </p:cNvPr>
          <p:cNvSpPr/>
          <p:nvPr/>
        </p:nvSpPr>
        <p:spPr>
          <a:xfrm>
            <a:off x="7388940" y="1265899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276F3B-E817-E8C3-80A1-7FA5D3FBBA15}"/>
              </a:ext>
            </a:extLst>
          </p:cNvPr>
          <p:cNvSpPr/>
          <p:nvPr/>
        </p:nvSpPr>
        <p:spPr>
          <a:xfrm>
            <a:off x="9360309" y="1265899"/>
            <a:ext cx="216309" cy="2163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5CBE24-FA8B-8ECD-CF1B-738FC4C4F2C8}"/>
              </a:ext>
            </a:extLst>
          </p:cNvPr>
          <p:cNvSpPr/>
          <p:nvPr/>
        </p:nvSpPr>
        <p:spPr>
          <a:xfrm>
            <a:off x="6560571" y="2406442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24531B-285E-4D7F-04CB-D713043665C8}"/>
              </a:ext>
            </a:extLst>
          </p:cNvPr>
          <p:cNvSpPr/>
          <p:nvPr/>
        </p:nvSpPr>
        <p:spPr>
          <a:xfrm>
            <a:off x="7388940" y="2406442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84DE36-5E47-6844-E0A5-B0A736E91136}"/>
              </a:ext>
            </a:extLst>
          </p:cNvPr>
          <p:cNvSpPr/>
          <p:nvPr/>
        </p:nvSpPr>
        <p:spPr>
          <a:xfrm>
            <a:off x="8217309" y="240644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8DAABA-ED06-4C9D-34C9-D33C83BCA242}"/>
              </a:ext>
            </a:extLst>
          </p:cNvPr>
          <p:cNvCxnSpPr>
            <a:cxnSpLocks/>
            <a:stCxn id="34" idx="3"/>
            <a:endCxn id="35" idx="0"/>
          </p:cNvCxnSpPr>
          <p:nvPr/>
        </p:nvCxnSpPr>
        <p:spPr>
          <a:xfrm flipH="1">
            <a:off x="7497095" y="418143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CB45DA-F309-702B-7C5B-5923BADEEE34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6668726" y="1450531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501822-9D29-AD29-1383-2D760E370667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>
            <a:off x="7497095" y="1482209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EEB6B3-83B1-5C9E-E49E-17832D8ACE59}"/>
              </a:ext>
            </a:extLst>
          </p:cNvPr>
          <p:cNvCxnSpPr>
            <a:cxnSpLocks/>
            <a:stCxn id="35" idx="5"/>
            <a:endCxn id="39" idx="0"/>
          </p:cNvCxnSpPr>
          <p:nvPr/>
        </p:nvCxnSpPr>
        <p:spPr>
          <a:xfrm>
            <a:off x="7573571" y="1450531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39C056-7C1A-AE77-85EA-8D7B61842777}"/>
              </a:ext>
            </a:extLst>
          </p:cNvPr>
          <p:cNvCxnSpPr>
            <a:cxnSpLocks/>
            <a:stCxn id="34" idx="5"/>
            <a:endCxn id="36" idx="0"/>
          </p:cNvCxnSpPr>
          <p:nvPr/>
        </p:nvCxnSpPr>
        <p:spPr>
          <a:xfrm>
            <a:off x="8510094" y="418143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6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F69B-F515-BC95-8208-E8865AC5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Barrier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EF01A7E5-36CE-D106-9B53-D9177E8D8D43}"/>
              </a:ext>
            </a:extLst>
          </p:cNvPr>
          <p:cNvCxnSpPr/>
          <p:nvPr/>
        </p:nvCxnSpPr>
        <p:spPr>
          <a:xfrm rot="5400000">
            <a:off x="147483" y="1772264"/>
            <a:ext cx="2074606" cy="1238865"/>
          </a:xfrm>
          <a:prstGeom prst="curvedConnector3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58AA5989-6452-D3DA-8ECB-70CFE05C138B}"/>
              </a:ext>
            </a:extLst>
          </p:cNvPr>
          <p:cNvCxnSpPr>
            <a:cxnSpLocks/>
          </p:cNvCxnSpPr>
          <p:nvPr/>
        </p:nvCxnSpPr>
        <p:spPr>
          <a:xfrm rot="5400000">
            <a:off x="494073" y="2118853"/>
            <a:ext cx="2074604" cy="545689"/>
          </a:xfrm>
          <a:prstGeom prst="curvedConnector3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C7844D8-7F7E-3214-0D00-4BEC2F56B8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5349" y="2153264"/>
            <a:ext cx="2074607" cy="476865"/>
          </a:xfrm>
          <a:prstGeom prst="curvedConnector3">
            <a:avLst>
              <a:gd name="adj1" fmla="val 50474"/>
            </a:avLst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774D478-0BA6-30B9-8476-28800B3992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03555" y="1755057"/>
            <a:ext cx="2074609" cy="1273278"/>
          </a:xfrm>
          <a:prstGeom prst="curvedConnector3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4E116-AD52-6ECC-478F-8ED9E4D40FD9}"/>
              </a:ext>
            </a:extLst>
          </p:cNvPr>
          <p:cNvSpPr/>
          <p:nvPr/>
        </p:nvSpPr>
        <p:spPr>
          <a:xfrm>
            <a:off x="108154" y="3456038"/>
            <a:ext cx="3382297" cy="147484"/>
          </a:xfrm>
          <a:prstGeom prst="rect">
            <a:avLst/>
          </a:prstGeom>
          <a:pattFill prst="wdDnDiag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FB3D6A-6FE3-FA76-EA35-29A348CC69D0}"/>
              </a:ext>
            </a:extLst>
          </p:cNvPr>
          <p:cNvSpPr/>
          <p:nvPr/>
        </p:nvSpPr>
        <p:spPr>
          <a:xfrm>
            <a:off x="1705896" y="1265899"/>
            <a:ext cx="216310" cy="2064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0453C-AA3D-CC98-FB1F-5074BEDED7BE}"/>
              </a:ext>
            </a:extLst>
          </p:cNvPr>
          <p:cNvCxnSpPr>
            <a:cxnSpLocks/>
          </p:cNvCxnSpPr>
          <p:nvPr/>
        </p:nvCxnSpPr>
        <p:spPr>
          <a:xfrm>
            <a:off x="565353" y="3603522"/>
            <a:ext cx="0" cy="1843549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E6372E-198D-EC2F-DF72-17B42D1F6683}"/>
              </a:ext>
            </a:extLst>
          </p:cNvPr>
          <p:cNvCxnSpPr/>
          <p:nvPr/>
        </p:nvCxnSpPr>
        <p:spPr>
          <a:xfrm>
            <a:off x="1258530" y="3610896"/>
            <a:ext cx="0" cy="1646904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94FB32-C26C-5E84-FFC9-10CB5F22D548}"/>
              </a:ext>
            </a:extLst>
          </p:cNvPr>
          <p:cNvCxnSpPr>
            <a:cxnSpLocks/>
          </p:cNvCxnSpPr>
          <p:nvPr/>
        </p:nvCxnSpPr>
        <p:spPr>
          <a:xfrm>
            <a:off x="2281086" y="3610896"/>
            <a:ext cx="0" cy="1973827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DF3F31-2202-9D5A-078C-62CE80D82618}"/>
              </a:ext>
            </a:extLst>
          </p:cNvPr>
          <p:cNvCxnSpPr>
            <a:cxnSpLocks/>
          </p:cNvCxnSpPr>
          <p:nvPr/>
        </p:nvCxnSpPr>
        <p:spPr>
          <a:xfrm>
            <a:off x="3077499" y="3610896"/>
            <a:ext cx="0" cy="1501878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051D15B-74F5-C2C5-63B3-F1A701DFD750}"/>
              </a:ext>
            </a:extLst>
          </p:cNvPr>
          <p:cNvSpPr/>
          <p:nvPr/>
        </p:nvSpPr>
        <p:spPr>
          <a:xfrm>
            <a:off x="8325463" y="233511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07A94F-E641-C2A0-5F20-B6D0575E147D}"/>
              </a:ext>
            </a:extLst>
          </p:cNvPr>
          <p:cNvSpPr/>
          <p:nvPr/>
        </p:nvSpPr>
        <p:spPr>
          <a:xfrm>
            <a:off x="7388940" y="1265899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276F3B-E817-E8C3-80A1-7FA5D3FBBA15}"/>
              </a:ext>
            </a:extLst>
          </p:cNvPr>
          <p:cNvSpPr/>
          <p:nvPr/>
        </p:nvSpPr>
        <p:spPr>
          <a:xfrm>
            <a:off x="9360309" y="1265899"/>
            <a:ext cx="216309" cy="2163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5CBE24-FA8B-8ECD-CF1B-738FC4C4F2C8}"/>
              </a:ext>
            </a:extLst>
          </p:cNvPr>
          <p:cNvSpPr/>
          <p:nvPr/>
        </p:nvSpPr>
        <p:spPr>
          <a:xfrm>
            <a:off x="6560571" y="2406442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24531B-285E-4D7F-04CB-D713043665C8}"/>
              </a:ext>
            </a:extLst>
          </p:cNvPr>
          <p:cNvSpPr/>
          <p:nvPr/>
        </p:nvSpPr>
        <p:spPr>
          <a:xfrm>
            <a:off x="7388940" y="2406442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84DE36-5E47-6844-E0A5-B0A736E91136}"/>
              </a:ext>
            </a:extLst>
          </p:cNvPr>
          <p:cNvSpPr/>
          <p:nvPr/>
        </p:nvSpPr>
        <p:spPr>
          <a:xfrm>
            <a:off x="8217309" y="240644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8DAABA-ED06-4C9D-34C9-D33C83BCA242}"/>
              </a:ext>
            </a:extLst>
          </p:cNvPr>
          <p:cNvCxnSpPr>
            <a:cxnSpLocks/>
            <a:stCxn id="34" idx="3"/>
            <a:endCxn id="35" idx="0"/>
          </p:cNvCxnSpPr>
          <p:nvPr/>
        </p:nvCxnSpPr>
        <p:spPr>
          <a:xfrm flipH="1">
            <a:off x="7497095" y="418143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CB45DA-F309-702B-7C5B-5923BADEEE34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6668726" y="1450531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501822-9D29-AD29-1383-2D760E370667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>
            <a:off x="7497095" y="1482209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EEB6B3-83B1-5C9E-E49E-17832D8ACE59}"/>
              </a:ext>
            </a:extLst>
          </p:cNvPr>
          <p:cNvCxnSpPr>
            <a:cxnSpLocks/>
            <a:stCxn id="35" idx="5"/>
            <a:endCxn id="39" idx="0"/>
          </p:cNvCxnSpPr>
          <p:nvPr/>
        </p:nvCxnSpPr>
        <p:spPr>
          <a:xfrm>
            <a:off x="7573571" y="1450531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39C056-7C1A-AE77-85EA-8D7B61842777}"/>
              </a:ext>
            </a:extLst>
          </p:cNvPr>
          <p:cNvCxnSpPr>
            <a:cxnSpLocks/>
            <a:stCxn id="34" idx="5"/>
            <a:endCxn id="36" idx="0"/>
          </p:cNvCxnSpPr>
          <p:nvPr/>
        </p:nvCxnSpPr>
        <p:spPr>
          <a:xfrm>
            <a:off x="8510094" y="418143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7473C6-996B-F8E2-017B-FE557E6471EA}"/>
              </a:ext>
            </a:extLst>
          </p:cNvPr>
          <p:cNvSpPr txBox="1"/>
          <p:nvPr/>
        </p:nvSpPr>
        <p:spPr>
          <a:xfrm>
            <a:off x="4682336" y="3515946"/>
            <a:ext cx="7349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/>
              <a:t>Process calls </a:t>
            </a:r>
            <a:r>
              <a:rPr lang="en-US" sz="2800" i="1" dirty="0"/>
              <a:t>exists()</a:t>
            </a:r>
            <a:r>
              <a:rPr lang="en-US" sz="2800" dirty="0"/>
              <a:t> with a watch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/>
              <a:t>If </a:t>
            </a:r>
            <a:r>
              <a:rPr lang="en-US" sz="2800" i="1" dirty="0"/>
              <a:t>exists()</a:t>
            </a:r>
            <a:r>
              <a:rPr lang="en-US" sz="2800" dirty="0"/>
              <a:t> returns true wait for the watch event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/>
              <a:t>When the watch is triggered, the barrier is removed and computation can continue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/>
              <a:t>If </a:t>
            </a:r>
            <a:r>
              <a:rPr lang="en-US" sz="2800" i="1" dirty="0"/>
              <a:t>exists()</a:t>
            </a:r>
            <a:r>
              <a:rPr lang="en-US" sz="2800" dirty="0"/>
              <a:t> returns false continue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8BF1D-8E68-B1FF-4E37-C1D266B60BD4}"/>
              </a:ext>
            </a:extLst>
          </p:cNvPr>
          <p:cNvSpPr/>
          <p:nvPr/>
        </p:nvSpPr>
        <p:spPr>
          <a:xfrm>
            <a:off x="9360309" y="2406442"/>
            <a:ext cx="216309" cy="2163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6890F6-B0DD-CC40-CFAF-EC3C215958A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9468464" y="1482209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8B999A-B4F3-4699-A9A5-F038607F4EEA}"/>
              </a:ext>
            </a:extLst>
          </p:cNvPr>
          <p:cNvSpPr txBox="1"/>
          <p:nvPr/>
        </p:nvSpPr>
        <p:spPr>
          <a:xfrm>
            <a:off x="9684773" y="2237468"/>
            <a:ext cx="236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Barrier </a:t>
            </a:r>
            <a:r>
              <a:rPr lang="en-US" sz="2800" dirty="0" err="1"/>
              <a:t>znode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1F6FB-BB4D-AF3B-99C2-C1EA2D82DB89}"/>
              </a:ext>
            </a:extLst>
          </p:cNvPr>
          <p:cNvSpPr/>
          <p:nvPr/>
        </p:nvSpPr>
        <p:spPr>
          <a:xfrm>
            <a:off x="4682335" y="3991896"/>
            <a:ext cx="7362987" cy="44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0166C-B244-86C4-DF0F-80F0D11AD760}"/>
              </a:ext>
            </a:extLst>
          </p:cNvPr>
          <p:cNvSpPr/>
          <p:nvPr/>
        </p:nvSpPr>
        <p:spPr>
          <a:xfrm>
            <a:off x="4682335" y="4467846"/>
            <a:ext cx="7362987" cy="44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3AD4D-878F-0CAA-D114-3485D3CAE57E}"/>
              </a:ext>
            </a:extLst>
          </p:cNvPr>
          <p:cNvSpPr/>
          <p:nvPr/>
        </p:nvSpPr>
        <p:spPr>
          <a:xfrm>
            <a:off x="4675647" y="4915502"/>
            <a:ext cx="7362987" cy="77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09581-DA64-2DF2-C105-FBD290D44776}"/>
              </a:ext>
            </a:extLst>
          </p:cNvPr>
          <p:cNvSpPr/>
          <p:nvPr/>
        </p:nvSpPr>
        <p:spPr>
          <a:xfrm>
            <a:off x="4668959" y="5777513"/>
            <a:ext cx="7362987" cy="416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2A6494D-EA53-6D69-DD7D-382F86D7AFE0}"/>
              </a:ext>
            </a:extLst>
          </p:cNvPr>
          <p:cNvSpPr/>
          <p:nvPr/>
        </p:nvSpPr>
        <p:spPr>
          <a:xfrm rot="4154233">
            <a:off x="9245274" y="4562040"/>
            <a:ext cx="786580" cy="7570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553436" y="-14978546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Pictures</a:t>
            </a:r>
            <a:endParaRPr lang="en-US" dirty="0">
              <a:solidFill>
                <a:schemeClr val="accent3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old computer</a:t>
            </a:r>
            <a:r>
              <a:rPr lang="en-US" sz="2400" dirty="0"/>
              <a:t> by </a:t>
            </a:r>
            <a:r>
              <a:rPr lang="en-US" sz="2400" i="1" dirty="0"/>
              <a:t>Jeff Dray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HMS computer</a:t>
            </a:r>
            <a:r>
              <a:rPr lang="en-US" sz="2400" dirty="0"/>
              <a:t> by </a:t>
            </a:r>
            <a:r>
              <a:rPr lang="en-US" sz="2400" i="1" dirty="0" err="1"/>
              <a:t>kitschweb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Clocktower Regents Bridge Gardens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by </a:t>
            </a:r>
            <a:r>
              <a:rPr lang="en-US" sz="2400" i="1" dirty="0"/>
              <a:t>Mark Morgan</a:t>
            </a:r>
            <a:r>
              <a:rPr lang="en-US" sz="2400" dirty="0"/>
              <a:t> </a:t>
            </a:r>
            <a:r>
              <a:rPr lang="en-US" sz="1600" dirty="0"/>
              <a:t>(Outline created, CC BY 2.0)</a:t>
            </a:r>
            <a:endParaRPr lang="en-US" sz="2400" dirty="0">
              <a:hlinkClick r:id="rId6"/>
            </a:endParaRP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Queue</a:t>
            </a:r>
            <a:r>
              <a:rPr lang="en-US" sz="2400" dirty="0"/>
              <a:t> by </a:t>
            </a:r>
            <a:r>
              <a:rPr lang="en-US" sz="2400" i="1" dirty="0" err="1"/>
              <a:t>Erix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8"/>
            </a:endParaRP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Computer networks</a:t>
            </a:r>
            <a:r>
              <a:rPr lang="en-US" sz="2400" dirty="0"/>
              <a:t> by </a:t>
            </a:r>
            <a:r>
              <a:rPr lang="en-US" sz="2400" i="1" dirty="0" err="1"/>
              <a:t>juicy_fish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8"/>
            </a:endParaRP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Java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8"/>
            </a:endParaRP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Directory</a:t>
            </a:r>
            <a:r>
              <a:rPr lang="en-US" sz="2400" dirty="0"/>
              <a:t> by </a:t>
            </a:r>
            <a:r>
              <a:rPr lang="en-US" sz="2400" i="1" dirty="0"/>
              <a:t>Ivan </a:t>
            </a:r>
            <a:r>
              <a:rPr lang="en-US" sz="2400" i="1" dirty="0" err="1"/>
              <a:t>Abirawa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IMG_8493 </a:t>
            </a:r>
            <a:r>
              <a:rPr lang="en-US" sz="2400" dirty="0"/>
              <a:t>by </a:t>
            </a:r>
            <a:r>
              <a:rPr lang="en-US" sz="2400" i="1" dirty="0"/>
              <a:t>Oleksandr K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play</a:t>
            </a:r>
            <a:r>
              <a:rPr lang="en-US" sz="2400" dirty="0"/>
              <a:t> by </a:t>
            </a:r>
            <a:r>
              <a:rPr lang="en-US" sz="2400" i="1" dirty="0" err="1"/>
              <a:t>VectorPortal</a:t>
            </a:r>
            <a:r>
              <a:rPr lang="en-US" sz="2400" dirty="0"/>
              <a:t> </a:t>
            </a:r>
            <a:r>
              <a:rPr lang="en-US" sz="1600" dirty="0"/>
              <a:t>on flaticon.com (Color changed to green)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Configuration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i="1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Unboxing</a:t>
            </a:r>
            <a:r>
              <a:rPr lang="en-US" sz="2400" dirty="0"/>
              <a:t> by </a:t>
            </a:r>
            <a:r>
              <a:rPr lang="en-US" sz="2400" i="1" dirty="0" err="1"/>
              <a:t>Febrian</a:t>
            </a:r>
            <a:r>
              <a:rPr lang="en-US" sz="2400" i="1" dirty="0"/>
              <a:t> </a:t>
            </a:r>
            <a:r>
              <a:rPr lang="en-US" sz="2400" i="1" dirty="0" err="1"/>
              <a:t>Hidayat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Commuter </a:t>
            </a:r>
            <a:r>
              <a:rPr lang="en-US" sz="2400" dirty="0" err="1">
                <a:hlinkClick r:id="rId17"/>
              </a:rPr>
              <a:t>nummerical</a:t>
            </a:r>
            <a:r>
              <a:rPr lang="en-US" sz="2400" dirty="0">
                <a:hlinkClick r:id="rId17"/>
              </a:rPr>
              <a:t> watch - brown £180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Glasgow School of Art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  <a:endParaRPr lang="en-US" sz="2400" dirty="0">
              <a:hlinkClick r:id="rId18"/>
            </a:endParaRP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04_Thinkpad_ P72_Hero_Rear _</a:t>
            </a:r>
            <a:r>
              <a:rPr lang="en-US" sz="2400" dirty="0" err="1">
                <a:hlinkClick r:id="rId18"/>
              </a:rPr>
              <a:t>facing_left</a:t>
            </a:r>
            <a:r>
              <a:rPr lang="en-US" sz="2400" dirty="0">
                <a:hlinkClick r:id="rId18"/>
              </a:rPr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BTNHD Production </a:t>
            </a:r>
            <a:r>
              <a:rPr lang="en-US" sz="1600" dirty="0"/>
              <a:t>(CC BY-NC-ND 2.0)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7/52</a:t>
            </a:r>
            <a:r>
              <a:rPr lang="en-US" sz="2400" dirty="0"/>
              <a:t> by </a:t>
            </a:r>
            <a:r>
              <a:rPr lang="en-US" sz="2400" i="1" dirty="0"/>
              <a:t>Sarah……..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 err="1">
                <a:hlinkClick r:id="rId12"/>
              </a:rPr>
              <a:t>Wecker</a:t>
            </a:r>
            <a:r>
              <a:rPr lang="en-US" sz="2400" dirty="0"/>
              <a:t> by </a:t>
            </a:r>
            <a:r>
              <a:rPr lang="en-US" sz="2400" i="1" dirty="0"/>
              <a:t>Anka Albrecht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Partheon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Persistence</a:t>
            </a:r>
            <a:r>
              <a:rPr lang="en-US" sz="2400" dirty="0"/>
              <a:t> by </a:t>
            </a:r>
            <a:r>
              <a:rPr lang="en-US" sz="2400" i="1" dirty="0"/>
              <a:t>Jagat Icon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2"/>
            </a:endParaRP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Branch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server</a:t>
            </a:r>
            <a:r>
              <a:rPr lang="en-US" sz="2400" dirty="0"/>
              <a:t> by </a:t>
            </a:r>
            <a:r>
              <a:rPr lang="en-US" sz="2400" i="1" dirty="0" err="1"/>
              <a:t>Creatype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postman</a:t>
            </a:r>
            <a:r>
              <a:rPr lang="en-US" sz="2400" dirty="0"/>
              <a:t> by </a:t>
            </a:r>
            <a:r>
              <a:rPr lang="en-US" sz="2400" i="1" dirty="0"/>
              <a:t>I Wayan </a:t>
            </a:r>
            <a:r>
              <a:rPr lang="en-US" sz="2400" i="1" dirty="0" err="1"/>
              <a:t>Wika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cpu</a:t>
            </a:r>
            <a:r>
              <a:rPr lang="en-US" sz="2400" dirty="0"/>
              <a:t> by </a:t>
            </a:r>
            <a:r>
              <a:rPr lang="en-US" sz="2400" i="1" dirty="0" err="1"/>
              <a:t>Nurlaili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settings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counting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brick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9"/>
            </a:endParaRPr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obligatory Big Ben shot</a:t>
            </a:r>
            <a:r>
              <a:rPr lang="en-US" sz="2400" dirty="0"/>
              <a:t> by </a:t>
            </a:r>
            <a:r>
              <a:rPr lang="en-US" sz="2400" i="1" dirty="0"/>
              <a:t>Dalton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Oven mitts, pot holders, chef hats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Quinn </a:t>
            </a:r>
            <a:r>
              <a:rPr lang="en-US" sz="2400" i="1" dirty="0" err="1"/>
              <a:t>Bombrowski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Watch (artificial light) </a:t>
            </a:r>
            <a:r>
              <a:rPr lang="en-US" sz="2400" dirty="0"/>
              <a:t>by </a:t>
            </a:r>
            <a:r>
              <a:rPr lang="en-US" sz="2400" i="1" dirty="0"/>
              <a:t>Luiz Cristo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Zookeeper Official Page </a:t>
            </a:r>
            <a:r>
              <a:rPr lang="en-US" sz="2400" dirty="0"/>
              <a:t>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cognitiveclass.ai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Zookeeper Official Documentation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5"/>
              </a:rPr>
              <a:t>Tutorialspoint for Zookeeper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6"/>
              </a:rPr>
              <a:t>Patterns of Distributed Systems</a:t>
            </a:r>
            <a:r>
              <a:rPr lang="en-US" sz="2400" dirty="0"/>
              <a:t> by </a:t>
            </a:r>
            <a:r>
              <a:rPr lang="en-US" sz="2400" i="1" dirty="0" err="1"/>
              <a:t>Unmesh</a:t>
            </a:r>
            <a:r>
              <a:rPr lang="en-US" sz="2400" i="1" dirty="0"/>
              <a:t>, Fowler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References</a:t>
            </a:r>
          </a:p>
        </p:txBody>
      </p:sp>
      <p:pic>
        <p:nvPicPr>
          <p:cNvPr id="7" name="Picture 6" descr="A black and white alarm clock&#10;&#10;Description automatically generated">
            <a:extLst>
              <a:ext uri="{FF2B5EF4-FFF2-40B4-BE49-F238E27FC236}">
                <a16:creationId xmlns:a16="http://schemas.microsoft.com/office/drawing/2014/main" id="{FDDC1CB7-D15E-4A44-0DD2-D6A237449CA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71" y="3429000"/>
            <a:ext cx="3721510" cy="37215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B0FC86D-7E59-AE25-1E89-1B1C0723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48" y="617220"/>
            <a:ext cx="5615940" cy="56235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87B7D0-BCD9-F4B0-6DF6-9E9BABA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EF569-015C-0558-D466-2466C64CB262}"/>
              </a:ext>
            </a:extLst>
          </p:cNvPr>
          <p:cNvSpPr txBox="1"/>
          <p:nvPr/>
        </p:nvSpPr>
        <p:spPr>
          <a:xfrm>
            <a:off x="8484430" y="1571441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C0FCE-A4C9-F100-0790-88015738EEBB}"/>
              </a:ext>
            </a:extLst>
          </p:cNvPr>
          <p:cNvSpPr txBox="1"/>
          <p:nvPr/>
        </p:nvSpPr>
        <p:spPr>
          <a:xfrm>
            <a:off x="8484430" y="4763339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F417-DC7C-6AF1-2C42-2EEF3D0BD0BE}"/>
              </a:ext>
            </a:extLst>
          </p:cNvPr>
          <p:cNvSpPr txBox="1"/>
          <p:nvPr/>
        </p:nvSpPr>
        <p:spPr>
          <a:xfrm>
            <a:off x="5133285" y="621744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39FB5-B672-332E-D403-B05C17F0CA64}"/>
              </a:ext>
            </a:extLst>
          </p:cNvPr>
          <p:cNvSpPr txBox="1"/>
          <p:nvPr/>
        </p:nvSpPr>
        <p:spPr>
          <a:xfrm>
            <a:off x="993257" y="4644578"/>
            <a:ext cx="26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General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9FC74-1CA2-5894-0C19-8791BF44510C}"/>
              </a:ext>
            </a:extLst>
          </p:cNvPr>
          <p:cNvSpPr txBox="1"/>
          <p:nvPr/>
        </p:nvSpPr>
        <p:spPr>
          <a:xfrm>
            <a:off x="1203958" y="1314727"/>
            <a:ext cx="253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708EC-9F62-52A4-F452-F29AC81D7F10}"/>
              </a:ext>
            </a:extLst>
          </p:cNvPr>
          <p:cNvSpPr txBox="1"/>
          <p:nvPr/>
        </p:nvSpPr>
        <p:spPr>
          <a:xfrm>
            <a:off x="5251272" y="122117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C99957-DD7E-8031-DF06-63A3AAB89747}"/>
              </a:ext>
            </a:extLst>
          </p:cNvPr>
          <p:cNvGrpSpPr/>
          <p:nvPr/>
        </p:nvGrpSpPr>
        <p:grpSpPr>
          <a:xfrm>
            <a:off x="2850688" y="526026"/>
            <a:ext cx="6155660" cy="5805948"/>
            <a:chOff x="2850688" y="526026"/>
            <a:chExt cx="6155660" cy="5805948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CC9986-56C2-B2E0-F22B-9ED8AD22523D}"/>
                </a:ext>
              </a:extLst>
            </p:cNvPr>
            <p:cNvSpPr/>
            <p:nvPr/>
          </p:nvSpPr>
          <p:spPr>
            <a:xfrm>
              <a:off x="2850688" y="526026"/>
              <a:ext cx="6155660" cy="580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ack object with a pointy tip&#10;&#10;Description automatically generated">
              <a:extLst>
                <a:ext uri="{FF2B5EF4-FFF2-40B4-BE49-F238E27FC236}">
                  <a16:creationId xmlns:a16="http://schemas.microsoft.com/office/drawing/2014/main" id="{28A6CFE3-BC71-F4EA-6A9D-EA37B778E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1679">
              <a:off x="5355527" y="2282213"/>
              <a:ext cx="1123740" cy="1130351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446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9298A8-BD37-F29D-FDF9-3BECB527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Basics</a:t>
            </a:r>
          </a:p>
        </p:txBody>
      </p:sp>
      <p:pic>
        <p:nvPicPr>
          <p:cNvPr id="6" name="Picture 5" descr="A diagram of a network&#10;&#10;Description automatically generated with medium confidence">
            <a:extLst>
              <a:ext uri="{FF2B5EF4-FFF2-40B4-BE49-F238E27FC236}">
                <a16:creationId xmlns:a16="http://schemas.microsoft.com/office/drawing/2014/main" id="{9775547A-1A85-4396-B5AF-07C0624A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5" y="1163588"/>
            <a:ext cx="1350707" cy="1350707"/>
          </a:xfrm>
          <a:prstGeom prst="rect">
            <a:avLst/>
          </a:prstGeom>
        </p:spPr>
      </p:pic>
      <p:pic>
        <p:nvPicPr>
          <p:cNvPr id="8" name="Picture 7" descr="A logo of a coffee cup&#10;&#10;Description automatically generated">
            <a:extLst>
              <a:ext uri="{FF2B5EF4-FFF2-40B4-BE49-F238E27FC236}">
                <a16:creationId xmlns:a16="http://schemas.microsoft.com/office/drawing/2014/main" id="{A15D792F-061B-C70F-7C8B-14D044666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1" y="4171026"/>
            <a:ext cx="1696064" cy="1696064"/>
          </a:xfrm>
          <a:prstGeom prst="rect">
            <a:avLst/>
          </a:prstGeom>
        </p:spPr>
      </p:pic>
      <p:pic>
        <p:nvPicPr>
          <p:cNvPr id="10" name="Picture 9" descr="A computer network diagram with blue squares and white objects&#10;&#10;Description automatically generated with medium confidence">
            <a:extLst>
              <a:ext uri="{FF2B5EF4-FFF2-40B4-BE49-F238E27FC236}">
                <a16:creationId xmlns:a16="http://schemas.microsoft.com/office/drawing/2014/main" id="{3D7422F6-FA53-9686-DD69-B9F53C854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77" y="1163588"/>
            <a:ext cx="1350708" cy="1350708"/>
          </a:xfrm>
          <a:prstGeom prst="rect">
            <a:avLst/>
          </a:prstGeom>
        </p:spPr>
      </p:pic>
      <p:pic>
        <p:nvPicPr>
          <p:cNvPr id="12" name="Picture 11" descr="A group of blue squares&#10;&#10;Description automatically generated">
            <a:extLst>
              <a:ext uri="{FF2B5EF4-FFF2-40B4-BE49-F238E27FC236}">
                <a16:creationId xmlns:a16="http://schemas.microsoft.com/office/drawing/2014/main" id="{CB5FD4C3-A077-C4BF-AE20-98F52E76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4" y="4343706"/>
            <a:ext cx="1350707" cy="1350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D3BD59-424D-35A4-9E9C-E523A969A8B3}"/>
              </a:ext>
            </a:extLst>
          </p:cNvPr>
          <p:cNvSpPr txBox="1"/>
          <p:nvPr/>
        </p:nvSpPr>
        <p:spPr>
          <a:xfrm>
            <a:off x="2609214" y="1163588"/>
            <a:ext cx="3087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Shared</a:t>
            </a:r>
          </a:p>
          <a:p>
            <a:r>
              <a:rPr lang="en-US" sz="2800" dirty="0"/>
              <a:t>Hierarchical</a:t>
            </a:r>
          </a:p>
          <a:p>
            <a:r>
              <a:rPr lang="en-US" sz="2800" dirty="0"/>
              <a:t>Namespace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21543-CB6D-540E-A6A7-860ED3EE3E8B}"/>
              </a:ext>
            </a:extLst>
          </p:cNvPr>
          <p:cNvSpPr txBox="1"/>
          <p:nvPr/>
        </p:nvSpPr>
        <p:spPr>
          <a:xfrm>
            <a:off x="8572478" y="1129300"/>
            <a:ext cx="30876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Ensemble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High-Availability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Performance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F19889-2EB5-9C09-4FB5-E2338144C089}"/>
              </a:ext>
            </a:extLst>
          </p:cNvPr>
          <p:cNvSpPr txBox="1"/>
          <p:nvPr/>
        </p:nvSpPr>
        <p:spPr>
          <a:xfrm>
            <a:off x="2609214" y="4542004"/>
            <a:ext cx="308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Ordered</a:t>
            </a:r>
          </a:p>
          <a:p>
            <a:r>
              <a:rPr lang="en-US" sz="2800" dirty="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28928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41B341-ABCF-3CD1-F7DF-0A0DA24EB2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Consistency Guarantees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0BD5-1F24-667F-6771-17CDC938EFF1}"/>
              </a:ext>
            </a:extLst>
          </p:cNvPr>
          <p:cNvSpPr txBox="1"/>
          <p:nvPr/>
        </p:nvSpPr>
        <p:spPr>
          <a:xfrm>
            <a:off x="1528915" y="1610126"/>
            <a:ext cx="94733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Sequential Consistency</a:t>
            </a:r>
            <a:r>
              <a:rPr lang="en-US" sz="2800" dirty="0"/>
              <a:t>: Client updates are applied in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Atomicity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Single System Image:</a:t>
            </a:r>
            <a:r>
              <a:rPr lang="en-US" sz="2800" dirty="0"/>
              <a:t> Client sees the same view regardless of the server it connects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Reliability:</a:t>
            </a:r>
            <a:r>
              <a:rPr lang="en-US" sz="2800" dirty="0"/>
              <a:t> If the update succeeds it persists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Timelessness:</a:t>
            </a:r>
            <a:r>
              <a:rPr lang="en-US" sz="2800" dirty="0"/>
              <a:t> Client view is up-to-date within a time-period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914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99CDAB-ACC7-97EB-CC3F-5CDC9886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92129" cy="72758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Configuration</a:t>
            </a:r>
          </a:p>
        </p:txBody>
      </p:sp>
      <p:pic>
        <p:nvPicPr>
          <p:cNvPr id="8" name="Picture 7" descr="A pocket watch with a chain&#10;&#10;Description automatically generated">
            <a:extLst>
              <a:ext uri="{FF2B5EF4-FFF2-40B4-BE49-F238E27FC236}">
                <a16:creationId xmlns:a16="http://schemas.microsoft.com/office/drawing/2014/main" id="{4A937D30-A84C-AA27-DF4C-E62C47B30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22" y="0"/>
            <a:ext cx="4384678" cy="2915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1349C-0C39-39E5-D656-F43FED0AD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671" y="2915264"/>
            <a:ext cx="1666467" cy="1666467"/>
          </a:xfrm>
          <a:prstGeom prst="rect">
            <a:avLst/>
          </a:prstGeom>
        </p:spPr>
      </p:pic>
      <p:pic>
        <p:nvPicPr>
          <p:cNvPr id="12" name="Picture 11" descr="A paper and a gear&#10;&#10;Description automatically generated">
            <a:extLst>
              <a:ext uri="{FF2B5EF4-FFF2-40B4-BE49-F238E27FC236}">
                <a16:creationId xmlns:a16="http://schemas.microsoft.com/office/drawing/2014/main" id="{E9A3F68D-318D-A0FD-0AB3-8C404113B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0" y="1934283"/>
            <a:ext cx="1666467" cy="1666467"/>
          </a:xfrm>
          <a:prstGeom prst="rect">
            <a:avLst/>
          </a:prstGeom>
        </p:spPr>
      </p:pic>
      <p:pic>
        <p:nvPicPr>
          <p:cNvPr id="14" name="Picture 13" descr="A box with stars and a red ribbon&#10;&#10;Description automatically generated">
            <a:extLst>
              <a:ext uri="{FF2B5EF4-FFF2-40B4-BE49-F238E27FC236}">
                <a16:creationId xmlns:a16="http://schemas.microsoft.com/office/drawing/2014/main" id="{5C8A60D5-23F7-9568-C7E8-4BF27560A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5" y="2825647"/>
            <a:ext cx="1845705" cy="18457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C6AA6-F24A-037A-8902-59CE0314F285}"/>
              </a:ext>
            </a:extLst>
          </p:cNvPr>
          <p:cNvSpPr txBox="1"/>
          <p:nvPr/>
        </p:nvSpPr>
        <p:spPr>
          <a:xfrm>
            <a:off x="4995871" y="3473194"/>
            <a:ext cx="3087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conf/</a:t>
            </a:r>
            <a:r>
              <a:rPr lang="en-US" sz="2800" dirty="0" err="1"/>
              <a:t>zoo.cfg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tickTime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dataDir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clientPort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E75F2-F8F0-89B8-6760-C304445946F4}"/>
              </a:ext>
            </a:extLst>
          </p:cNvPr>
          <p:cNvSpPr txBox="1"/>
          <p:nvPr/>
        </p:nvSpPr>
        <p:spPr>
          <a:xfrm>
            <a:off x="8497171" y="4671352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bin/zkServer.sh 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CE96A-1F74-8D4A-4D8C-908683A30BF8}"/>
              </a:ext>
            </a:extLst>
          </p:cNvPr>
          <p:cNvSpPr txBox="1"/>
          <p:nvPr/>
        </p:nvSpPr>
        <p:spPr>
          <a:xfrm>
            <a:off x="4995871" y="5033917"/>
            <a:ext cx="3087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initLimit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syncLimit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server.1=</a:t>
            </a:r>
            <a:r>
              <a:rPr lang="en-US" sz="2400" dirty="0" err="1"/>
              <a:t>ip:port:port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server.2=</a:t>
            </a:r>
            <a:r>
              <a:rPr lang="en-US" sz="2400" dirty="0" err="1"/>
              <a:t>ip:port:port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F0CF2-0DB6-8886-3171-07C0769EA8BB}"/>
              </a:ext>
            </a:extLst>
          </p:cNvPr>
          <p:cNvSpPr txBox="1"/>
          <p:nvPr/>
        </p:nvSpPr>
        <p:spPr>
          <a:xfrm>
            <a:off x="1408306" y="5808321"/>
            <a:ext cx="328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Communication:Election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Odd number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432EB1-E604-2E92-BFFD-4B0AB98AF6FA}"/>
              </a:ext>
            </a:extLst>
          </p:cNvPr>
          <p:cNvCxnSpPr>
            <a:cxnSpLocks/>
          </p:cNvCxnSpPr>
          <p:nvPr/>
        </p:nvCxnSpPr>
        <p:spPr>
          <a:xfrm>
            <a:off x="4689987" y="6223820"/>
            <a:ext cx="1927123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B0FC86D-7E59-AE25-1E89-1B1C0723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548" y="617220"/>
            <a:ext cx="5615940" cy="56235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87B7D0-BCD9-F4B0-6DF6-9E9BABA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275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EF569-015C-0558-D466-2466C64CB262}"/>
              </a:ext>
            </a:extLst>
          </p:cNvPr>
          <p:cNvSpPr txBox="1"/>
          <p:nvPr/>
        </p:nvSpPr>
        <p:spPr>
          <a:xfrm>
            <a:off x="8484430" y="1571441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 Properties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C0FCE-A4C9-F100-0790-88015738EEBB}"/>
              </a:ext>
            </a:extLst>
          </p:cNvPr>
          <p:cNvSpPr txBox="1"/>
          <p:nvPr/>
        </p:nvSpPr>
        <p:spPr>
          <a:xfrm>
            <a:off x="8484430" y="4763339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FF417-DC7C-6AF1-2C42-2EEF3D0BD0BE}"/>
              </a:ext>
            </a:extLst>
          </p:cNvPr>
          <p:cNvSpPr txBox="1"/>
          <p:nvPr/>
        </p:nvSpPr>
        <p:spPr>
          <a:xfrm>
            <a:off x="5133285" y="6217444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39FB5-B672-332E-D403-B05C17F0CA64}"/>
              </a:ext>
            </a:extLst>
          </p:cNvPr>
          <p:cNvSpPr txBox="1"/>
          <p:nvPr/>
        </p:nvSpPr>
        <p:spPr>
          <a:xfrm>
            <a:off x="993257" y="4644578"/>
            <a:ext cx="261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General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9FC74-1CA2-5894-0C19-8791BF44510C}"/>
              </a:ext>
            </a:extLst>
          </p:cNvPr>
          <p:cNvSpPr txBox="1"/>
          <p:nvPr/>
        </p:nvSpPr>
        <p:spPr>
          <a:xfrm>
            <a:off x="1203958" y="1314727"/>
            <a:ext cx="253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</a:t>
            </a:r>
            <a:br>
              <a:rPr lang="en-US" sz="2800" dirty="0"/>
            </a:br>
            <a:r>
              <a:rPr lang="en-US" sz="2800" dirty="0"/>
              <a:t>in 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708EC-9F62-52A4-F452-F29AC81D7F10}"/>
              </a:ext>
            </a:extLst>
          </p:cNvPr>
          <p:cNvSpPr txBox="1"/>
          <p:nvPr/>
        </p:nvSpPr>
        <p:spPr>
          <a:xfrm>
            <a:off x="5251272" y="122117"/>
            <a:ext cx="308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9937BA-21BC-1E6F-E937-63732941A3C8}"/>
              </a:ext>
            </a:extLst>
          </p:cNvPr>
          <p:cNvGrpSpPr/>
          <p:nvPr/>
        </p:nvGrpSpPr>
        <p:grpSpPr>
          <a:xfrm>
            <a:off x="2850688" y="526026"/>
            <a:ext cx="6155660" cy="5805948"/>
            <a:chOff x="2850688" y="526026"/>
            <a:chExt cx="6155660" cy="5805948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6FBDE9-2A27-BA7A-DEF8-C33DF00517B8}"/>
                </a:ext>
              </a:extLst>
            </p:cNvPr>
            <p:cNvSpPr/>
            <p:nvPr/>
          </p:nvSpPr>
          <p:spPr>
            <a:xfrm>
              <a:off x="2850688" y="526026"/>
              <a:ext cx="6155660" cy="5805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object with a pointy tip&#10;&#10;Description automatically generated">
              <a:extLst>
                <a:ext uri="{FF2B5EF4-FFF2-40B4-BE49-F238E27FC236}">
                  <a16:creationId xmlns:a16="http://schemas.microsoft.com/office/drawing/2014/main" id="{C20CDACE-933B-C1C9-A8C9-0970170F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40000">
              <a:off x="5886469" y="2557516"/>
              <a:ext cx="1123740" cy="1130351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380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B8E2F0-0237-0726-7D91-30AA5D57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44413" cy="72758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Namespace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535955-2CA5-0782-065A-DE73BD66E92E}"/>
              </a:ext>
            </a:extLst>
          </p:cNvPr>
          <p:cNvSpPr/>
          <p:nvPr/>
        </p:nvSpPr>
        <p:spPr>
          <a:xfrm>
            <a:off x="2937385" y="1759975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474398-9113-EB94-37B5-606986E5BCE4}"/>
              </a:ext>
            </a:extLst>
          </p:cNvPr>
          <p:cNvSpPr/>
          <p:nvPr/>
        </p:nvSpPr>
        <p:spPr>
          <a:xfrm>
            <a:off x="2000862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E445-E986-2E74-F79F-2F75501BC971}"/>
              </a:ext>
            </a:extLst>
          </p:cNvPr>
          <p:cNvSpPr/>
          <p:nvPr/>
        </p:nvSpPr>
        <p:spPr>
          <a:xfrm>
            <a:off x="3972231" y="279236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EEFB5E-DED5-581B-8D58-1214D76296FE}"/>
              </a:ext>
            </a:extLst>
          </p:cNvPr>
          <p:cNvSpPr/>
          <p:nvPr/>
        </p:nvSpPr>
        <p:spPr>
          <a:xfrm>
            <a:off x="1172493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4ABC8-3A6E-0627-ABB5-BE074979241F}"/>
              </a:ext>
            </a:extLst>
          </p:cNvPr>
          <p:cNvSpPr/>
          <p:nvPr/>
        </p:nvSpPr>
        <p:spPr>
          <a:xfrm>
            <a:off x="2000862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8CD459-F2B3-EA62-07ED-35B18FAE34A7}"/>
              </a:ext>
            </a:extLst>
          </p:cNvPr>
          <p:cNvSpPr/>
          <p:nvPr/>
        </p:nvSpPr>
        <p:spPr>
          <a:xfrm>
            <a:off x="2829231" y="3932907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773B5-823A-41FB-4FEF-376493A4F654}"/>
              </a:ext>
            </a:extLst>
          </p:cNvPr>
          <p:cNvSpPr/>
          <p:nvPr/>
        </p:nvSpPr>
        <p:spPr>
          <a:xfrm>
            <a:off x="3974688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A4B249-F979-1FFB-963A-CC930BCB4119}"/>
              </a:ext>
            </a:extLst>
          </p:cNvPr>
          <p:cNvSpPr/>
          <p:nvPr/>
        </p:nvSpPr>
        <p:spPr>
          <a:xfrm>
            <a:off x="4903835" y="3932906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70FD73-37EB-8C5F-CE93-2DF769E205F6}"/>
              </a:ext>
            </a:extLst>
          </p:cNvPr>
          <p:cNvSpPr/>
          <p:nvPr/>
        </p:nvSpPr>
        <p:spPr>
          <a:xfrm>
            <a:off x="3532237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1BDDD-650E-303F-FFDE-6E760D7DE3E0}"/>
              </a:ext>
            </a:extLst>
          </p:cNvPr>
          <p:cNvSpPr/>
          <p:nvPr/>
        </p:nvSpPr>
        <p:spPr>
          <a:xfrm>
            <a:off x="4500715" y="5073453"/>
            <a:ext cx="216309" cy="2163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0774D2-E467-A062-9F72-B82C8306B16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2109017" y="1944607"/>
            <a:ext cx="860046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B2E1C-3E1C-763A-6834-57F8AB913A1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80648" y="2976995"/>
            <a:ext cx="751892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0CB69-17E4-ADA4-6F91-F7CD7173A204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2109017" y="3008673"/>
            <a:ext cx="0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D91323-EEBE-2FCC-F38D-25D09A84F159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2185493" y="2976995"/>
            <a:ext cx="751893" cy="9559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12A987-F0BE-0768-64A0-96E9BB65C9BA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3122016" y="1944607"/>
            <a:ext cx="958370" cy="8477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ACB0C5-8543-B5A9-C8C3-B7CE2E89AF1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4156862" y="2976995"/>
            <a:ext cx="855128" cy="95591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C245A9-7C74-DC24-233C-B4757CD1689C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4080386" y="3008673"/>
            <a:ext cx="2457" cy="9242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E86002-A0B7-2BCF-7790-5FE9AB36C705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640392" y="4117538"/>
            <a:ext cx="365974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FCAD69-BCD0-6DEA-792A-131843956EEE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4159319" y="4117538"/>
            <a:ext cx="449551" cy="95591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79D83A9-CB8A-467E-5554-CB222EA0F877}"/>
              </a:ext>
            </a:extLst>
          </p:cNvPr>
          <p:cNvSpPr txBox="1"/>
          <p:nvPr/>
        </p:nvSpPr>
        <p:spPr>
          <a:xfrm>
            <a:off x="3077217" y="1299610"/>
            <a:ext cx="100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E7E162-303B-3119-567D-F0524CD054F2}"/>
              </a:ext>
            </a:extLst>
          </p:cNvPr>
          <p:cNvSpPr txBox="1"/>
          <p:nvPr/>
        </p:nvSpPr>
        <p:spPr>
          <a:xfrm>
            <a:off x="1118140" y="2270897"/>
            <a:ext cx="100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80EB2C-7A19-A5C7-6620-DA38CF6AF2EB}"/>
              </a:ext>
            </a:extLst>
          </p:cNvPr>
          <p:cNvSpPr txBox="1"/>
          <p:nvPr/>
        </p:nvSpPr>
        <p:spPr>
          <a:xfrm>
            <a:off x="4136780" y="2270897"/>
            <a:ext cx="100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E9F522-BA84-2895-5A08-017408D778BD}"/>
              </a:ext>
            </a:extLst>
          </p:cNvPr>
          <p:cNvSpPr txBox="1"/>
          <p:nvPr/>
        </p:nvSpPr>
        <p:spPr>
          <a:xfrm>
            <a:off x="1083" y="3396903"/>
            <a:ext cx="146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/app1/p1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7A6806-4C34-40F8-EEE0-C3E302987686}"/>
              </a:ext>
            </a:extLst>
          </p:cNvPr>
          <p:cNvSpPr txBox="1"/>
          <p:nvPr/>
        </p:nvSpPr>
        <p:spPr>
          <a:xfrm>
            <a:off x="1468412" y="4225765"/>
            <a:ext cx="146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/app1/p2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8484BC-5450-2F6D-E945-8FE3E532B23D}"/>
              </a:ext>
            </a:extLst>
          </p:cNvPr>
          <p:cNvSpPr txBox="1"/>
          <p:nvPr/>
        </p:nvSpPr>
        <p:spPr>
          <a:xfrm>
            <a:off x="2696493" y="3372705"/>
            <a:ext cx="146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/app1/p3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FD2D95-7B25-FA46-88F3-4D95FA36EE1A}"/>
              </a:ext>
            </a:extLst>
          </p:cNvPr>
          <p:cNvSpPr txBox="1"/>
          <p:nvPr/>
        </p:nvSpPr>
        <p:spPr>
          <a:xfrm>
            <a:off x="5056512" y="3396903"/>
            <a:ext cx="146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/app2/p1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1D6937-2453-16EA-952A-D8A553D89F75}"/>
              </a:ext>
            </a:extLst>
          </p:cNvPr>
          <p:cNvSpPr txBox="1"/>
          <p:nvPr/>
        </p:nvSpPr>
        <p:spPr>
          <a:xfrm>
            <a:off x="3153694" y="4219295"/>
            <a:ext cx="217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/app2/group1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1DA08A-3B0B-35E7-DFB5-917A1AA11E9D}"/>
              </a:ext>
            </a:extLst>
          </p:cNvPr>
          <p:cNvSpPr txBox="1"/>
          <p:nvPr/>
        </p:nvSpPr>
        <p:spPr>
          <a:xfrm>
            <a:off x="1768226" y="5367643"/>
            <a:ext cx="261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/app2/group1/p2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DD6D8A-D675-5DD4-3C20-49CD0E84EE90}"/>
              </a:ext>
            </a:extLst>
          </p:cNvPr>
          <p:cNvSpPr txBox="1"/>
          <p:nvPr/>
        </p:nvSpPr>
        <p:spPr>
          <a:xfrm>
            <a:off x="4608869" y="5367643"/>
            <a:ext cx="262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/app2/group1/p3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B824B2-0C17-E3B4-71B0-90B566F1FBFF}"/>
              </a:ext>
            </a:extLst>
          </p:cNvPr>
          <p:cNvSpPr txBox="1"/>
          <p:nvPr/>
        </p:nvSpPr>
        <p:spPr>
          <a:xfrm>
            <a:off x="8760128" y="2996769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Hierarchical</a:t>
            </a:r>
          </a:p>
          <a:p>
            <a:r>
              <a:rPr lang="en-US" sz="2800" dirty="0"/>
              <a:t>In memory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B29FC-67EC-A45F-8BFC-8881678603C2}"/>
              </a:ext>
            </a:extLst>
          </p:cNvPr>
          <p:cNvSpPr txBox="1"/>
          <p:nvPr/>
        </p:nvSpPr>
        <p:spPr>
          <a:xfrm>
            <a:off x="6789179" y="5719062"/>
            <a:ext cx="249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znode</a:t>
            </a:r>
            <a:endParaRPr lang="en-US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8A4A2E-E502-0979-FEF4-81BA2AA70F67}"/>
              </a:ext>
            </a:extLst>
          </p:cNvPr>
          <p:cNvSpPr txBox="1"/>
          <p:nvPr/>
        </p:nvSpPr>
        <p:spPr>
          <a:xfrm>
            <a:off x="6789179" y="764737"/>
            <a:ext cx="249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root element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CC599D7-AA0F-DE5C-1B52-3C42D0689CD0}"/>
              </a:ext>
            </a:extLst>
          </p:cNvPr>
          <p:cNvCxnSpPr>
            <a:stCxn id="57" idx="1"/>
          </p:cNvCxnSpPr>
          <p:nvPr/>
        </p:nvCxnSpPr>
        <p:spPr>
          <a:xfrm flipH="1">
            <a:off x="3333135" y="1026347"/>
            <a:ext cx="3456044" cy="73362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9AD9A6B-DC28-F43A-20D6-119FD55E3687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4768922" y="5289763"/>
            <a:ext cx="2020257" cy="69090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1166</Words>
  <Application>Microsoft Office PowerPoint</Application>
  <PresentationFormat>Widescreen</PresentationFormat>
  <Paragraphs>375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Arial</vt:lpstr>
      <vt:lpstr>Courier New</vt:lpstr>
      <vt:lpstr>Times New Roman</vt:lpstr>
      <vt:lpstr>Wingdings</vt:lpstr>
      <vt:lpstr>Office Theme</vt:lpstr>
      <vt:lpstr>Zookeeper</vt:lpstr>
      <vt:lpstr>Motivation</vt:lpstr>
      <vt:lpstr>Business Card</vt:lpstr>
      <vt:lpstr>Outline</vt:lpstr>
      <vt:lpstr>Basics</vt:lpstr>
      <vt:lpstr>PowerPoint Presentation</vt:lpstr>
      <vt:lpstr>Configuration</vt:lpstr>
      <vt:lpstr>Outline</vt:lpstr>
      <vt:lpstr>The Namespace</vt:lpstr>
      <vt:lpstr>The Namespace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  <vt:lpstr>Barrier</vt:lpstr>
      <vt:lpstr>Barrier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1556</cp:revision>
  <dcterms:created xsi:type="dcterms:W3CDTF">2024-06-21T10:52:55Z</dcterms:created>
  <dcterms:modified xsi:type="dcterms:W3CDTF">2024-08-27T16:13:39Z</dcterms:modified>
</cp:coreProperties>
</file>